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73" r:id="rId6"/>
    <p:sldId id="274" r:id="rId7"/>
    <p:sldId id="260" r:id="rId8"/>
    <p:sldId id="261" r:id="rId9"/>
    <p:sldId id="262" r:id="rId10"/>
    <p:sldId id="264" r:id="rId11"/>
    <p:sldId id="263" r:id="rId12"/>
    <p:sldId id="265" r:id="rId13"/>
    <p:sldId id="266" r:id="rId14"/>
    <p:sldId id="267" r:id="rId15"/>
    <p:sldId id="268" r:id="rId16"/>
    <p:sldId id="269" r:id="rId17"/>
    <p:sldId id="270" r:id="rId18"/>
    <p:sldId id="275" r:id="rId19"/>
    <p:sldId id="271" r:id="rId20"/>
    <p:sldId id="272" r:id="rId21"/>
    <p:sldId id="277" r:id="rId22"/>
    <p:sldId id="276" r:id="rId23"/>
    <p:sldId id="278" r:id="rId24"/>
    <p:sldId id="279" r:id="rId2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78066E99-2471-42B9-8F04-71FFF8D61C9B}" type="datetimeFigureOut">
              <a:rPr lang="ru-RU" smtClean="0"/>
              <a:pPr/>
              <a:t>20.04.2018</a:t>
            </a:fld>
            <a:endParaRPr lang="ru-RU"/>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ru-RU"/>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D0BE6DAC-CABC-4B4A-871E-1DCE91C18C1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066E99-2471-42B9-8F04-71FFF8D61C9B}" type="datetimeFigureOut">
              <a:rPr lang="ru-RU" smtClean="0"/>
              <a:pPr/>
              <a:t>20.04.2018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0BE6DAC-CABC-4B4A-871E-1DCE91C18C1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066E99-2471-42B9-8F04-71FFF8D61C9B}" type="datetimeFigureOut">
              <a:rPr lang="ru-RU" smtClean="0"/>
              <a:pPr/>
              <a:t>20.04.2018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0BE6DAC-CABC-4B4A-871E-1DCE91C18C1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78066E99-2471-42B9-8F04-71FFF8D61C9B}" type="datetimeFigureOut">
              <a:rPr lang="ru-RU" smtClean="0"/>
              <a:pPr/>
              <a:t>20.04.2018</a:t>
            </a:fld>
            <a:endParaRPr lang="ru-RU"/>
          </a:p>
        </p:txBody>
      </p:sp>
      <p:sp>
        <p:nvSpPr>
          <p:cNvPr id="9" name="Slide Number Placeholder 8"/>
          <p:cNvSpPr>
            <a:spLocks noGrp="1"/>
          </p:cNvSpPr>
          <p:nvPr>
            <p:ph type="sldNum" sz="quarter" idx="15"/>
          </p:nvPr>
        </p:nvSpPr>
        <p:spPr/>
        <p:txBody>
          <a:bodyPr rtlCol="0"/>
          <a:lstStyle/>
          <a:p>
            <a:fld id="{D0BE6DAC-CABC-4B4A-871E-1DCE91C18C18}" type="slidenum">
              <a:rPr lang="ru-RU" smtClean="0"/>
              <a:pPr/>
              <a:t>‹#›</a:t>
            </a:fld>
            <a:endParaRPr lang="ru-RU"/>
          </a:p>
        </p:txBody>
      </p:sp>
      <p:sp>
        <p:nvSpPr>
          <p:cNvPr id="10" name="Footer Placeholder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78066E99-2471-42B9-8F04-71FFF8D61C9B}" type="datetimeFigureOut">
              <a:rPr lang="ru-RU" smtClean="0"/>
              <a:pPr/>
              <a:t>20.04.2018</a:t>
            </a:fld>
            <a:endParaRPr lang="ru-RU"/>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ru-RU"/>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D0BE6DAC-CABC-4B4A-871E-1DCE91C18C1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8066E99-2471-42B9-8F04-71FFF8D61C9B}" type="datetimeFigureOut">
              <a:rPr lang="ru-RU" smtClean="0"/>
              <a:pPr/>
              <a:t>20.04.2018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0BE6DAC-CABC-4B4A-871E-1DCE91C18C18}" type="slidenum">
              <a:rPr lang="ru-RU" smtClean="0"/>
              <a:pPr/>
              <a:t>‹#›</a:t>
            </a:fld>
            <a:endParaRPr lang="ru-RU"/>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78066E99-2471-42B9-8F04-71FFF8D61C9B}" type="datetimeFigureOut">
              <a:rPr lang="ru-RU" smtClean="0"/>
              <a:pPr/>
              <a:t>20.04.2018</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D0BE6DAC-CABC-4B4A-871E-1DCE91C18C18}" type="slidenum">
              <a:rPr lang="ru-RU" smtClean="0"/>
              <a:pPr/>
              <a:t>‹#›</a:t>
            </a:fld>
            <a:endParaRPr lang="ru-RU"/>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78066E99-2471-42B9-8F04-71FFF8D61C9B}" type="datetimeFigureOut">
              <a:rPr lang="ru-RU" smtClean="0"/>
              <a:pPr/>
              <a:t>20.04.2018</a:t>
            </a:fld>
            <a:endParaRPr lang="ru-RU"/>
          </a:p>
        </p:txBody>
      </p:sp>
      <p:sp>
        <p:nvSpPr>
          <p:cNvPr id="7" name="Slide Number Placeholder 6"/>
          <p:cNvSpPr>
            <a:spLocks noGrp="1"/>
          </p:cNvSpPr>
          <p:nvPr>
            <p:ph type="sldNum" sz="quarter" idx="11"/>
          </p:nvPr>
        </p:nvSpPr>
        <p:spPr/>
        <p:txBody>
          <a:bodyPr rtlCol="0"/>
          <a:lstStyle/>
          <a:p>
            <a:fld id="{D0BE6DAC-CABC-4B4A-871E-1DCE91C18C18}" type="slidenum">
              <a:rPr lang="ru-RU" smtClean="0"/>
              <a:pPr/>
              <a:t>‹#›</a:t>
            </a:fld>
            <a:endParaRPr lang="ru-RU"/>
          </a:p>
        </p:txBody>
      </p:sp>
      <p:sp>
        <p:nvSpPr>
          <p:cNvPr id="8" name="Footer Placeholder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066E99-2471-42B9-8F04-71FFF8D61C9B}" type="datetimeFigureOut">
              <a:rPr lang="ru-RU" smtClean="0"/>
              <a:pPr/>
              <a:t>20.04.2018</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D0BE6DAC-CABC-4B4A-871E-1DCE91C18C1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78066E99-2471-42B9-8F04-71FFF8D61C9B}" type="datetimeFigureOut">
              <a:rPr lang="ru-RU" smtClean="0"/>
              <a:pPr/>
              <a:t>20.04.2018</a:t>
            </a:fld>
            <a:endParaRPr lang="ru-RU"/>
          </a:p>
        </p:txBody>
      </p:sp>
      <p:sp>
        <p:nvSpPr>
          <p:cNvPr id="22" name="Slide Number Placeholder 21"/>
          <p:cNvSpPr>
            <a:spLocks noGrp="1"/>
          </p:cNvSpPr>
          <p:nvPr>
            <p:ph type="sldNum" sz="quarter" idx="15"/>
          </p:nvPr>
        </p:nvSpPr>
        <p:spPr/>
        <p:txBody>
          <a:bodyPr rtlCol="0"/>
          <a:lstStyle/>
          <a:p>
            <a:fld id="{D0BE6DAC-CABC-4B4A-871E-1DCE91C18C18}" type="slidenum">
              <a:rPr lang="ru-RU" smtClean="0"/>
              <a:pPr/>
              <a:t>‹#›</a:t>
            </a:fld>
            <a:endParaRPr lang="ru-RU"/>
          </a:p>
        </p:txBody>
      </p:sp>
      <p:sp>
        <p:nvSpPr>
          <p:cNvPr id="23" name="Footer Placeholder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78066E99-2471-42B9-8F04-71FFF8D61C9B}" type="datetimeFigureOut">
              <a:rPr lang="ru-RU" smtClean="0"/>
              <a:pPr/>
              <a:t>20.04.2018</a:t>
            </a:fld>
            <a:endParaRPr lang="ru-RU"/>
          </a:p>
        </p:txBody>
      </p:sp>
      <p:sp>
        <p:nvSpPr>
          <p:cNvPr id="18" name="Slide Number Placeholder 17"/>
          <p:cNvSpPr>
            <a:spLocks noGrp="1"/>
          </p:cNvSpPr>
          <p:nvPr>
            <p:ph type="sldNum" sz="quarter" idx="11"/>
          </p:nvPr>
        </p:nvSpPr>
        <p:spPr/>
        <p:txBody>
          <a:bodyPr rtlCol="0"/>
          <a:lstStyle/>
          <a:p>
            <a:fld id="{D0BE6DAC-CABC-4B4A-871E-1DCE91C18C18}" type="slidenum">
              <a:rPr lang="ru-RU" smtClean="0"/>
              <a:pPr/>
              <a:t>‹#›</a:t>
            </a:fld>
            <a:endParaRPr lang="ru-RU"/>
          </a:p>
        </p:txBody>
      </p:sp>
      <p:sp>
        <p:nvSpPr>
          <p:cNvPr id="21" name="Footer Placeholder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8066E99-2471-42B9-8F04-71FFF8D61C9B}" type="datetimeFigureOut">
              <a:rPr lang="ru-RU" smtClean="0"/>
              <a:pPr/>
              <a:t>20.04.2018</a:t>
            </a:fld>
            <a:endParaRPr lang="ru-RU"/>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0BE6DAC-CABC-4B4A-871E-1DCE91C18C1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571480"/>
            <a:ext cx="6172200" cy="2571768"/>
          </a:xfrm>
        </p:spPr>
        <p:txBody>
          <a:bodyPr>
            <a:normAutofit/>
          </a:bodyPr>
          <a:lstStyle/>
          <a:p>
            <a:pPr algn="ctr"/>
            <a:r>
              <a:rPr lang="ka-GE" dirty="0" smtClean="0"/>
              <a:t>რევაზ ინანიშვილის მოთხრობა ”ფრთხებიან ყვავები დამბაჩის ხმაზე?”</a:t>
            </a:r>
            <a:endParaRPr lang="ru-RU" dirty="0"/>
          </a:p>
        </p:txBody>
      </p:sp>
      <p:sp>
        <p:nvSpPr>
          <p:cNvPr id="3" name="Subtitle 2"/>
          <p:cNvSpPr>
            <a:spLocks noGrp="1"/>
          </p:cNvSpPr>
          <p:nvPr>
            <p:ph type="subTitle" idx="1"/>
          </p:nvPr>
        </p:nvSpPr>
        <p:spPr>
          <a:xfrm>
            <a:off x="2286000" y="3929066"/>
            <a:ext cx="6172200" cy="1285884"/>
          </a:xfrm>
        </p:spPr>
        <p:txBody>
          <a:bodyPr/>
          <a:lstStyle/>
          <a:p>
            <a:pPr algn="ctr"/>
            <a:r>
              <a:rPr lang="ka-GE" dirty="0" smtClean="0"/>
              <a:t>დ ა მ ხ მ ა რ ე   რ ე ს უ რ ს ი</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ka-GE" dirty="0" smtClean="0"/>
              <a:t>დაკარგული თაობის ცნობილი წარმომადგენლები:</a:t>
            </a:r>
            <a:endParaRPr lang="ru-RU" dirty="0"/>
          </a:p>
        </p:txBody>
      </p:sp>
      <p:sp>
        <p:nvSpPr>
          <p:cNvPr id="3" name="Content Placeholder 2"/>
          <p:cNvSpPr>
            <a:spLocks noGrp="1"/>
          </p:cNvSpPr>
          <p:nvPr>
            <p:ph sz="quarter" idx="1"/>
          </p:nvPr>
        </p:nvSpPr>
        <p:spPr/>
        <p:txBody>
          <a:bodyPr/>
          <a:lstStyle/>
          <a:p>
            <a:pPr>
              <a:buNone/>
            </a:pPr>
            <a:r>
              <a:rPr lang="ka-GE" u="sng" dirty="0" smtClean="0">
                <a:solidFill>
                  <a:srgbClr val="FF0000"/>
                </a:solidFill>
              </a:rPr>
              <a:t>მწერლები:</a:t>
            </a:r>
          </a:p>
          <a:p>
            <a:pPr algn="just"/>
            <a:r>
              <a:rPr lang="ka-GE" sz="2000" dirty="0" smtClean="0"/>
              <a:t>ერნესტ ჰემინგუეი (სიცოცხლე თვითმკვლელობით დაასრულა), უილიამ ფოლკნერი...</a:t>
            </a:r>
          </a:p>
          <a:p>
            <a:pPr algn="just">
              <a:buNone/>
            </a:pPr>
            <a:r>
              <a:rPr lang="ka-GE" u="sng" dirty="0" smtClean="0">
                <a:solidFill>
                  <a:srgbClr val="FF0000"/>
                </a:solidFill>
              </a:rPr>
              <a:t>არტ-ხელოვნება:</a:t>
            </a:r>
          </a:p>
          <a:p>
            <a:pPr algn="just"/>
            <a:r>
              <a:rPr lang="ka-GE" sz="2000" dirty="0" smtClean="0"/>
              <a:t>მერი პიკფორდი, ჰემფრი ბოგარტი, ფრენსის სკოტ ფიცჯერალდი, ალფრედ ჰიჩკოკი, ჯორჯ გერშვინი, ჩარლი ჩაპლინი...</a:t>
            </a:r>
          </a:p>
          <a:p>
            <a:pPr algn="just">
              <a:buNone/>
            </a:pPr>
            <a:r>
              <a:rPr lang="ka-GE" u="sng" dirty="0" smtClean="0">
                <a:solidFill>
                  <a:srgbClr val="FF0000"/>
                </a:solidFill>
              </a:rPr>
              <a:t>პოლიტიკოსები:</a:t>
            </a:r>
          </a:p>
          <a:p>
            <a:pPr algn="just"/>
            <a:r>
              <a:rPr lang="ka-GE" sz="2000" dirty="0" smtClean="0"/>
              <a:t>ჰარი ტრუმენი, დუაიტ ეიზენჰაუერი, ადოლფ ჰიტლერი, ნიკიტა ხრუშოვი, ბენიტო მუსოლინი, ჯავაჰარლალ ნერუ...</a:t>
            </a:r>
            <a:endParaRPr lang="ru-RU"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39784"/>
          </a:xfrm>
        </p:spPr>
        <p:txBody>
          <a:bodyPr/>
          <a:lstStyle/>
          <a:p>
            <a:pPr algn="ctr"/>
            <a:r>
              <a:rPr lang="en-US" dirty="0" smtClean="0"/>
              <a:t>G.I. Generation</a:t>
            </a:r>
            <a:r>
              <a:rPr lang="ka-GE" dirty="0" smtClean="0"/>
              <a:t> (1900-1920)</a:t>
            </a:r>
            <a:endParaRPr lang="ru-RU" dirty="0"/>
          </a:p>
        </p:txBody>
      </p:sp>
      <p:sp>
        <p:nvSpPr>
          <p:cNvPr id="3" name="Content Placeholder 2"/>
          <p:cNvSpPr>
            <a:spLocks noGrp="1"/>
          </p:cNvSpPr>
          <p:nvPr>
            <p:ph sz="quarter" idx="1"/>
          </p:nvPr>
        </p:nvSpPr>
        <p:spPr/>
        <p:txBody>
          <a:bodyPr/>
          <a:lstStyle/>
          <a:p>
            <a:pPr algn="just">
              <a:buNone/>
            </a:pPr>
            <a:r>
              <a:rPr lang="en-US" b="1" dirty="0" smtClean="0"/>
              <a:t>   G.I. Generation</a:t>
            </a:r>
            <a:r>
              <a:rPr lang="en-US" dirty="0" smtClean="0"/>
              <a:t> (also known as the </a:t>
            </a:r>
            <a:r>
              <a:rPr lang="en-US" b="1" dirty="0" smtClean="0"/>
              <a:t>WW</a:t>
            </a:r>
            <a:r>
              <a:rPr lang="ka-GE" b="1" dirty="0" smtClean="0"/>
              <a:t> </a:t>
            </a:r>
            <a:r>
              <a:rPr lang="en-US" b="1" dirty="0" smtClean="0"/>
              <a:t>II Generation</a:t>
            </a:r>
            <a:r>
              <a:rPr lang="en-US" dirty="0" smtClean="0"/>
              <a:t>, </a:t>
            </a:r>
            <a:r>
              <a:rPr lang="en-US" b="1" dirty="0" smtClean="0"/>
              <a:t>The Greatest Generation</a:t>
            </a:r>
            <a:r>
              <a:rPr lang="en-US" dirty="0" smtClean="0"/>
              <a:t> in the United States, or the </a:t>
            </a:r>
            <a:r>
              <a:rPr lang="en-US" b="1" dirty="0" smtClean="0"/>
              <a:t>Federation Generation</a:t>
            </a:r>
            <a:r>
              <a:rPr lang="en-US" dirty="0" smtClean="0"/>
              <a:t> in Australia) is the demographic cohort following the Lost Generation. There are no precise dates for when this cohort starts or ends; demographers and researchers typically use the early 1900s as starting birth years and ending birth years in the mid-1920s.</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39784"/>
          </a:xfrm>
        </p:spPr>
        <p:txBody>
          <a:bodyPr>
            <a:normAutofit/>
          </a:bodyPr>
          <a:lstStyle/>
          <a:p>
            <a:pPr algn="ctr"/>
            <a:r>
              <a:rPr lang="en-US" sz="2400" dirty="0" smtClean="0"/>
              <a:t> </a:t>
            </a:r>
            <a:r>
              <a:rPr lang="en-US" sz="2200" dirty="0" smtClean="0"/>
              <a:t>G.I.</a:t>
            </a:r>
            <a:r>
              <a:rPr lang="ka-GE" sz="2200" dirty="0" smtClean="0"/>
              <a:t> </a:t>
            </a:r>
            <a:r>
              <a:rPr lang="en-US" sz="2200" dirty="0" smtClean="0"/>
              <a:t>GENERATION - </a:t>
            </a:r>
            <a:r>
              <a:rPr lang="ka-GE" sz="2200" dirty="0" smtClean="0"/>
              <a:t>”დიადი თაობის” ცნობილი წარმომადგენლები:</a:t>
            </a:r>
            <a:endParaRPr lang="ru-RU" sz="2200" dirty="0"/>
          </a:p>
        </p:txBody>
      </p:sp>
      <p:sp>
        <p:nvSpPr>
          <p:cNvPr id="3" name="Content Placeholder 2"/>
          <p:cNvSpPr>
            <a:spLocks noGrp="1"/>
          </p:cNvSpPr>
          <p:nvPr>
            <p:ph sz="quarter" idx="1"/>
          </p:nvPr>
        </p:nvSpPr>
        <p:spPr>
          <a:xfrm>
            <a:off x="457200" y="1357298"/>
            <a:ext cx="7467600" cy="5116654"/>
          </a:xfrm>
        </p:spPr>
        <p:txBody>
          <a:bodyPr/>
          <a:lstStyle/>
          <a:p>
            <a:pPr>
              <a:buNone/>
            </a:pPr>
            <a:r>
              <a:rPr lang="ka-GE" u="sng" dirty="0" smtClean="0">
                <a:solidFill>
                  <a:srgbClr val="FF0000"/>
                </a:solidFill>
              </a:rPr>
              <a:t>მწერლები:</a:t>
            </a:r>
          </a:p>
          <a:p>
            <a:pPr algn="just">
              <a:buNone/>
            </a:pPr>
            <a:r>
              <a:rPr lang="ka-GE" sz="2000" dirty="0" smtClean="0"/>
              <a:t>    ჯონ სტეინბეკი, ჯორჯ ორუელი, ჯერომ დევიდ სელინჯერი, ჯეკ კერუაკი, ივლინ ვო, იან ფლემინგი</a:t>
            </a:r>
          </a:p>
          <a:p>
            <a:pPr>
              <a:buNone/>
            </a:pPr>
            <a:r>
              <a:rPr lang="ka-GE" u="sng" dirty="0" smtClean="0">
                <a:solidFill>
                  <a:srgbClr val="FF0000"/>
                </a:solidFill>
              </a:rPr>
              <a:t>არტ-ხელოვნება:</a:t>
            </a:r>
          </a:p>
          <a:p>
            <a:pPr algn="just">
              <a:buNone/>
            </a:pPr>
            <a:r>
              <a:rPr lang="ka-GE" sz="2000" dirty="0" smtClean="0"/>
              <a:t>    სალვადორ დალი, ვოლტ დისნეი, კლარკ გეიბლი, ლუის არმსტრონგი, მარლენ დიტრიხი, დიმიტრი შოსტაკოვიჩი, ფრენკ სინატრა, მარლონ ბრანდო, აკირა კუროსავა</a:t>
            </a:r>
          </a:p>
          <a:p>
            <a:pPr>
              <a:buNone/>
            </a:pPr>
            <a:r>
              <a:rPr lang="ka-GE" u="sng" dirty="0" smtClean="0">
                <a:solidFill>
                  <a:srgbClr val="FF0000"/>
                </a:solidFill>
              </a:rPr>
              <a:t>პოლიტიკოსები:</a:t>
            </a:r>
          </a:p>
          <a:p>
            <a:pPr>
              <a:buNone/>
            </a:pPr>
            <a:r>
              <a:rPr lang="ka-GE" sz="2000" dirty="0" smtClean="0"/>
              <a:t>    ჯონ კენედი, ლინდონ ჯონსონი, ჯერალდ ფორდი, ჯიმი კარტერი, რონალდ რეიგანი, ჯორჯ ბუში</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082660"/>
          </a:xfrm>
        </p:spPr>
        <p:txBody>
          <a:bodyPr>
            <a:normAutofit/>
          </a:bodyPr>
          <a:lstStyle/>
          <a:p>
            <a:pPr algn="ctr"/>
            <a:r>
              <a:rPr lang="en-US" dirty="0" smtClean="0"/>
              <a:t>    Silent generation - </a:t>
            </a:r>
            <a:r>
              <a:rPr lang="ka-GE" dirty="0" smtClean="0"/>
              <a:t>მდუმარე თაობა                    (1920-1940)</a:t>
            </a:r>
            <a:endParaRPr lang="ru-RU" dirty="0"/>
          </a:p>
        </p:txBody>
      </p:sp>
      <p:sp>
        <p:nvSpPr>
          <p:cNvPr id="3" name="Content Placeholder 2"/>
          <p:cNvSpPr>
            <a:spLocks noGrp="1"/>
          </p:cNvSpPr>
          <p:nvPr>
            <p:ph sz="quarter" idx="1"/>
          </p:nvPr>
        </p:nvSpPr>
        <p:spPr/>
        <p:txBody>
          <a:bodyPr/>
          <a:lstStyle/>
          <a:p>
            <a:pPr algn="just"/>
            <a:r>
              <a:rPr lang="en-US" dirty="0" smtClean="0"/>
              <a:t>The </a:t>
            </a:r>
            <a:r>
              <a:rPr lang="en-US" b="1" dirty="0" smtClean="0"/>
              <a:t>Silent Generation</a:t>
            </a:r>
            <a:r>
              <a:rPr lang="en-US" dirty="0" smtClean="0"/>
              <a:t> is the demographic cohort following the G.I. Generation, roughly those born from the mid-1920s to the early-to-mid 1940s.</a:t>
            </a:r>
          </a:p>
          <a:p>
            <a:pPr algn="just"/>
            <a:r>
              <a:rPr lang="en-US" dirty="0" smtClean="0"/>
              <a:t>While there were many civil rights leaders, the "</a:t>
            </a:r>
            <a:r>
              <a:rPr lang="en-US" dirty="0" err="1" smtClean="0"/>
              <a:t>Silents</a:t>
            </a:r>
            <a:r>
              <a:rPr lang="en-US" dirty="0" smtClean="0"/>
              <a:t>" are called that because many focused on their careers rather than on activism, and people in it were largely encouraged to conform with social norms. Many members of the Silent Generation felt it was dangerous to speak out.</a:t>
            </a: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25470"/>
          </a:xfrm>
        </p:spPr>
        <p:txBody>
          <a:bodyPr>
            <a:normAutofit/>
          </a:bodyPr>
          <a:lstStyle/>
          <a:p>
            <a:pPr algn="ctr"/>
            <a:r>
              <a:rPr lang="en-US" sz="2400" dirty="0" smtClean="0"/>
              <a:t>“</a:t>
            </a:r>
            <a:r>
              <a:rPr lang="ka-GE" sz="2400" dirty="0" smtClean="0"/>
              <a:t>მდუმარე თაობის</a:t>
            </a:r>
            <a:r>
              <a:rPr lang="en-US" sz="2400" dirty="0" smtClean="0"/>
              <a:t>”</a:t>
            </a:r>
            <a:r>
              <a:rPr lang="ka-GE" sz="2400" dirty="0" smtClean="0"/>
              <a:t> ცნობილი წარმომადგენლები:</a:t>
            </a:r>
            <a:endParaRPr lang="ru-RU" sz="2400" dirty="0"/>
          </a:p>
        </p:txBody>
      </p:sp>
      <p:sp>
        <p:nvSpPr>
          <p:cNvPr id="3" name="Content Placeholder 2"/>
          <p:cNvSpPr>
            <a:spLocks noGrp="1"/>
          </p:cNvSpPr>
          <p:nvPr>
            <p:ph sz="quarter" idx="1"/>
          </p:nvPr>
        </p:nvSpPr>
        <p:spPr/>
        <p:txBody>
          <a:bodyPr>
            <a:normAutofit/>
          </a:bodyPr>
          <a:lstStyle/>
          <a:p>
            <a:pPr>
              <a:buNone/>
            </a:pPr>
            <a:r>
              <a:rPr lang="ka-GE" u="sng" dirty="0" smtClean="0">
                <a:solidFill>
                  <a:srgbClr val="FF0000"/>
                </a:solidFill>
              </a:rPr>
              <a:t>არტ-ხელოვნება:</a:t>
            </a:r>
          </a:p>
          <a:p>
            <a:pPr algn="just">
              <a:buNone/>
            </a:pPr>
            <a:r>
              <a:rPr lang="ka-GE" dirty="0" smtClean="0"/>
              <a:t>    ბრიჯიტ ბარდო, სოფი ლორენი, სტივ მაკკვინი, რობერტ რედფორდი, კლინტ ისტვუდი, ჯეიმს ბრაუნი, მორგან ფრიმენი, მერლინ მონრო, ალ პაჩინო, ბი ბი კინგი, რეი ჩარლზი</a:t>
            </a:r>
          </a:p>
          <a:p>
            <a:pPr>
              <a:buNone/>
            </a:pPr>
            <a:r>
              <a:rPr lang="ka-GE" u="sng" dirty="0" smtClean="0">
                <a:solidFill>
                  <a:srgbClr val="FF0000"/>
                </a:solidFill>
              </a:rPr>
              <a:t>პოლიტიკოსები:</a:t>
            </a:r>
          </a:p>
          <a:p>
            <a:pPr algn="just">
              <a:buNone/>
            </a:pPr>
            <a:r>
              <a:rPr lang="ka-GE" dirty="0" smtClean="0"/>
              <a:t>   მარტინ ლუთერ კინგი, დალაი ლამა, ბენედიქტ </a:t>
            </a:r>
            <a:r>
              <a:rPr lang="en-US" dirty="0" smtClean="0"/>
              <a:t>XVI, </a:t>
            </a:r>
            <a:r>
              <a:rPr lang="ka-GE" dirty="0" smtClean="0"/>
              <a:t>ჯონ მაკკეინი, რობერტ კენედი, ფიდელ კასტრო, ჩე გევარა, სილვიო ბერლუსკონი, სადამ ჰუსეინი  </a:t>
            </a: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46"/>
          </a:xfrm>
        </p:spPr>
        <p:txBody>
          <a:bodyPr>
            <a:normAutofit/>
          </a:bodyPr>
          <a:lstStyle/>
          <a:p>
            <a:pPr algn="ctr"/>
            <a:r>
              <a:rPr lang="en-US" dirty="0" smtClean="0"/>
              <a:t>Baby boomers generation</a:t>
            </a:r>
            <a:r>
              <a:rPr lang="ka-GE" dirty="0" smtClean="0"/>
              <a:t> (1940-1960)</a:t>
            </a:r>
            <a:r>
              <a:rPr lang="en-US" dirty="0" smtClean="0"/>
              <a:t/>
            </a:r>
            <a:br>
              <a:rPr lang="en-US" dirty="0" smtClean="0"/>
            </a:br>
            <a:r>
              <a:rPr lang="ka-GE" sz="1800" dirty="0" smtClean="0"/>
              <a:t>შობადობის მკვეთრი მატების დროს დაბადებული თაობა</a:t>
            </a:r>
            <a:endParaRPr lang="ru-RU" sz="1800" dirty="0"/>
          </a:p>
        </p:txBody>
      </p:sp>
      <p:sp>
        <p:nvSpPr>
          <p:cNvPr id="3" name="Content Placeholder 2"/>
          <p:cNvSpPr>
            <a:spLocks noGrp="1"/>
          </p:cNvSpPr>
          <p:nvPr>
            <p:ph sz="quarter" idx="1"/>
          </p:nvPr>
        </p:nvSpPr>
        <p:spPr/>
        <p:txBody>
          <a:bodyPr/>
          <a:lstStyle/>
          <a:p>
            <a:pPr algn="just">
              <a:buNone/>
            </a:pPr>
            <a:r>
              <a:rPr lang="ka-GE" b="1" dirty="0" smtClean="0"/>
              <a:t>   </a:t>
            </a:r>
            <a:r>
              <a:rPr lang="en-US" b="1" dirty="0" smtClean="0"/>
              <a:t>Baby Boomers</a:t>
            </a:r>
            <a:r>
              <a:rPr lang="en-US" dirty="0" smtClean="0"/>
              <a:t> (also known as </a:t>
            </a:r>
            <a:r>
              <a:rPr lang="en-US" b="1" dirty="0" smtClean="0"/>
              <a:t>Boomers</a:t>
            </a:r>
            <a:r>
              <a:rPr lang="en-US" dirty="0" smtClean="0"/>
              <a:t>) are the demographic cohort following the Silent Generation. There are varying timelines defining the start and the end of this cohort; demographers and researchers typically use birth years starting from the early- to mid-1940s and ending anywhere from 1960 to 1964.</a:t>
            </a:r>
            <a:endParaRPr lang="ka-GE" dirty="0" smtClean="0"/>
          </a:p>
          <a:p>
            <a:pPr algn="just">
              <a:buNone/>
            </a:pPr>
            <a:r>
              <a:rPr lang="ka-GE" dirty="0" smtClean="0"/>
              <a:t>   </a:t>
            </a:r>
            <a:r>
              <a:rPr lang="en-US" dirty="0" smtClean="0"/>
              <a:t>As a group, baby boomers were the wealthiest, most active, and most physically fit generation up to the era in which they arrived, and were amongst the first to grow up genuinely expecting the world to improve with time</a:t>
            </a:r>
            <a:r>
              <a:rPr lang="ka-GE" dirty="0" smtClean="0"/>
              <a:t>.</a:t>
            </a: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25470"/>
          </a:xfrm>
        </p:spPr>
        <p:txBody>
          <a:bodyPr>
            <a:normAutofit/>
          </a:bodyPr>
          <a:lstStyle/>
          <a:p>
            <a:pPr algn="ctr"/>
            <a:r>
              <a:rPr lang="en-US" sz="2000" dirty="0" smtClean="0"/>
              <a:t>Baby boomers </a:t>
            </a:r>
            <a:r>
              <a:rPr lang="ka-GE" sz="2000" dirty="0" smtClean="0"/>
              <a:t>თაობის ცნობილი წარმომადგენლები:</a:t>
            </a:r>
            <a:endParaRPr lang="ru-RU" sz="2000" dirty="0"/>
          </a:p>
        </p:txBody>
      </p:sp>
      <p:sp>
        <p:nvSpPr>
          <p:cNvPr id="3" name="Content Placeholder 2"/>
          <p:cNvSpPr>
            <a:spLocks noGrp="1"/>
          </p:cNvSpPr>
          <p:nvPr>
            <p:ph sz="quarter" idx="1"/>
          </p:nvPr>
        </p:nvSpPr>
        <p:spPr>
          <a:xfrm>
            <a:off x="457200" y="1357298"/>
            <a:ext cx="7467600" cy="5116654"/>
          </a:xfrm>
        </p:spPr>
        <p:txBody>
          <a:bodyPr/>
          <a:lstStyle/>
          <a:p>
            <a:pPr>
              <a:buNone/>
            </a:pPr>
            <a:r>
              <a:rPr lang="ka-GE" u="sng" dirty="0" smtClean="0">
                <a:solidFill>
                  <a:srgbClr val="FF0000"/>
                </a:solidFill>
              </a:rPr>
              <a:t>მწერლები:</a:t>
            </a:r>
          </a:p>
          <a:p>
            <a:pPr algn="just">
              <a:buNone/>
            </a:pPr>
            <a:r>
              <a:rPr lang="ka-GE" dirty="0" smtClean="0"/>
              <a:t>    სალმან რუშდი, კაზუო იშიგურო, ფილიპ პულმანი, ჯულიან ბარნსი, ლოურენს ჰილი</a:t>
            </a:r>
          </a:p>
          <a:p>
            <a:pPr>
              <a:buNone/>
            </a:pPr>
            <a:r>
              <a:rPr lang="ka-GE" u="sng" dirty="0" smtClean="0">
                <a:solidFill>
                  <a:srgbClr val="FF0000"/>
                </a:solidFill>
              </a:rPr>
              <a:t>არტ-ხელოვნება:</a:t>
            </a:r>
          </a:p>
          <a:p>
            <a:pPr algn="just">
              <a:buNone/>
            </a:pPr>
            <a:r>
              <a:rPr lang="ka-GE" dirty="0" smtClean="0"/>
              <a:t>    ჯონ ბონ ჯოვი, ბონო, დევიდ ბოუვი, ნიკოლას ქეიჯი, კევინ კოსტნერი, მერილ სტრიპი, მელ გიბსონი, მელანი გრიფიტი, ჯერემი აირონსი, მაიკლ ჯეკსონი, სტივ ჯობსი</a:t>
            </a:r>
          </a:p>
          <a:p>
            <a:pPr>
              <a:buNone/>
            </a:pPr>
            <a:r>
              <a:rPr lang="ka-GE" u="sng" dirty="0" smtClean="0">
                <a:solidFill>
                  <a:srgbClr val="FF0000"/>
                </a:solidFill>
              </a:rPr>
              <a:t>პოლიტიკოსები:</a:t>
            </a:r>
          </a:p>
          <a:p>
            <a:pPr algn="just">
              <a:buNone/>
            </a:pPr>
            <a:r>
              <a:rPr lang="ka-GE" dirty="0" smtClean="0"/>
              <a:t>   ბილ კლინტონი, ჯორჯ უოკერ ბუში, დონალდ ტრამპი</a:t>
            </a: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6908"/>
          </a:xfrm>
        </p:spPr>
        <p:txBody>
          <a:bodyPr>
            <a:normAutofit/>
          </a:bodyPr>
          <a:lstStyle/>
          <a:p>
            <a:pPr algn="ctr"/>
            <a:r>
              <a:rPr lang="en-US" dirty="0" smtClean="0">
                <a:solidFill>
                  <a:srgbClr val="FF0000"/>
                </a:solidFill>
              </a:rPr>
              <a:t>Generation X</a:t>
            </a:r>
            <a:r>
              <a:rPr lang="ka-GE" dirty="0" smtClean="0">
                <a:solidFill>
                  <a:srgbClr val="FF0000"/>
                </a:solidFill>
              </a:rPr>
              <a:t> (1960-1980)</a:t>
            </a:r>
            <a:endParaRPr lang="ru-RU" dirty="0">
              <a:solidFill>
                <a:srgbClr val="FF0000"/>
              </a:solidFill>
            </a:endParaRPr>
          </a:p>
        </p:txBody>
      </p:sp>
      <p:sp>
        <p:nvSpPr>
          <p:cNvPr id="3" name="Content Placeholder 2"/>
          <p:cNvSpPr>
            <a:spLocks noGrp="1"/>
          </p:cNvSpPr>
          <p:nvPr>
            <p:ph sz="quarter" idx="1"/>
          </p:nvPr>
        </p:nvSpPr>
        <p:spPr/>
        <p:txBody>
          <a:bodyPr>
            <a:normAutofit/>
          </a:bodyPr>
          <a:lstStyle/>
          <a:p>
            <a:pPr algn="just">
              <a:buNone/>
            </a:pPr>
            <a:r>
              <a:rPr lang="ka-GE" dirty="0" smtClean="0"/>
              <a:t>  </a:t>
            </a:r>
            <a:r>
              <a:rPr lang="en-US" dirty="0" smtClean="0"/>
              <a:t> </a:t>
            </a:r>
            <a:r>
              <a:rPr lang="en-US" dirty="0" smtClean="0">
                <a:solidFill>
                  <a:srgbClr val="FF0000"/>
                </a:solidFill>
              </a:rPr>
              <a:t>Sometimes referred to as the “lost” generation</a:t>
            </a:r>
            <a:r>
              <a:rPr lang="ka-GE" dirty="0" smtClean="0">
                <a:solidFill>
                  <a:srgbClr val="FF0000"/>
                </a:solidFill>
              </a:rPr>
              <a:t>. </a:t>
            </a:r>
            <a:r>
              <a:rPr lang="en-US" dirty="0" smtClean="0">
                <a:solidFill>
                  <a:srgbClr val="FF0000"/>
                </a:solidFill>
              </a:rPr>
              <a:t>Known</a:t>
            </a:r>
            <a:r>
              <a:rPr lang="ka-GE" dirty="0" smtClean="0">
                <a:solidFill>
                  <a:srgbClr val="FF0000"/>
                </a:solidFill>
              </a:rPr>
              <a:t> </a:t>
            </a:r>
            <a:r>
              <a:rPr lang="en-US" dirty="0" smtClean="0">
                <a:solidFill>
                  <a:srgbClr val="FF0000"/>
                </a:solidFill>
              </a:rPr>
              <a:t>as the generation with the lowest voting participation rate of any generation</a:t>
            </a:r>
            <a:r>
              <a:rPr lang="ka-GE" dirty="0" smtClean="0">
                <a:solidFill>
                  <a:srgbClr val="FF0000"/>
                </a:solidFill>
              </a:rPr>
              <a:t>. </a:t>
            </a:r>
            <a:r>
              <a:rPr lang="en-US" dirty="0" smtClean="0">
                <a:solidFill>
                  <a:srgbClr val="FF0000"/>
                </a:solidFill>
              </a:rPr>
              <a:t>Gen X-</a:t>
            </a:r>
            <a:r>
              <a:rPr lang="en-US" dirty="0" err="1" smtClean="0">
                <a:solidFill>
                  <a:srgbClr val="FF0000"/>
                </a:solidFill>
              </a:rPr>
              <a:t>ers</a:t>
            </a:r>
            <a:r>
              <a:rPr lang="en-US" dirty="0" smtClean="0">
                <a:solidFill>
                  <a:srgbClr val="FF0000"/>
                </a:solidFill>
              </a:rPr>
              <a:t> were quoted by Newsweek as “the generation that dropped out without</a:t>
            </a:r>
            <a:r>
              <a:rPr lang="ka-GE" dirty="0" smtClean="0">
                <a:solidFill>
                  <a:srgbClr val="FF0000"/>
                </a:solidFill>
              </a:rPr>
              <a:t> </a:t>
            </a:r>
            <a:r>
              <a:rPr lang="en-US" dirty="0" smtClean="0">
                <a:solidFill>
                  <a:srgbClr val="FF0000"/>
                </a:solidFill>
              </a:rPr>
              <a:t>ever turning on the news or tuning in to the social issues around them.”Gen X is often characterized by high levels of skepticism, “what’s in it for</a:t>
            </a:r>
            <a:r>
              <a:rPr lang="ka-GE" dirty="0" smtClean="0">
                <a:solidFill>
                  <a:srgbClr val="FF0000"/>
                </a:solidFill>
              </a:rPr>
              <a:t> </a:t>
            </a:r>
            <a:r>
              <a:rPr lang="en-US" dirty="0" smtClean="0">
                <a:solidFill>
                  <a:srgbClr val="FF0000"/>
                </a:solidFill>
              </a:rPr>
              <a:t>me” attitudes.</a:t>
            </a:r>
            <a:r>
              <a:rPr lang="ka-GE" dirty="0" smtClean="0"/>
              <a:t> </a:t>
            </a:r>
            <a:endParaRPr lang="en-US" dirty="0" smtClean="0"/>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000" dirty="0" smtClean="0"/>
              <a:t>Nirvana singer Kurt Cobain </a:t>
            </a:r>
            <a:r>
              <a:rPr lang="en-US" sz="1200" dirty="0" smtClean="0"/>
              <a:t>(pictured here in 1992) </a:t>
            </a:r>
            <a:r>
              <a:rPr lang="en-US" sz="2000" dirty="0" smtClean="0"/>
              <a:t>was called the "voice of Generation X“</a:t>
            </a:r>
            <a:br>
              <a:rPr lang="en-US" sz="2000" dirty="0" smtClean="0"/>
            </a:br>
            <a:r>
              <a:rPr lang="en-US" sz="2000" dirty="0" smtClean="0"/>
              <a:t>1994 </a:t>
            </a:r>
            <a:r>
              <a:rPr lang="ka-GE" sz="2000" dirty="0" smtClean="0"/>
              <a:t>წელს სიცოცხლე თვითმკვლელობით დაასრულა</a:t>
            </a:r>
            <a:endParaRPr lang="ru-RU" sz="2000" dirty="0"/>
          </a:p>
        </p:txBody>
      </p:sp>
      <p:pic>
        <p:nvPicPr>
          <p:cNvPr id="4" name="Content Placeholder 3" descr="Nirvana_around_1992.jpg"/>
          <p:cNvPicPr>
            <a:picLocks noGrp="1" noChangeAspect="1"/>
          </p:cNvPicPr>
          <p:nvPr>
            <p:ph sz="quarter" idx="1"/>
          </p:nvPr>
        </p:nvPicPr>
        <p:blipFill>
          <a:blip r:embed="rId2"/>
          <a:stretch>
            <a:fillRect/>
          </a:stretch>
        </p:blipFill>
        <p:spPr>
          <a:xfrm>
            <a:off x="1857356" y="1785926"/>
            <a:ext cx="4660900" cy="4394200"/>
          </a:xfr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7467600" cy="1571636"/>
          </a:xfrm>
        </p:spPr>
        <p:txBody>
          <a:bodyPr>
            <a:normAutofit fontScale="90000"/>
          </a:bodyPr>
          <a:lstStyle/>
          <a:p>
            <a:pPr algn="ctr"/>
            <a:r>
              <a:rPr lang="ka-GE" b="1" dirty="0" smtClean="0"/>
              <a:t/>
            </a:r>
            <a:br>
              <a:rPr lang="ka-GE" b="1" dirty="0" smtClean="0"/>
            </a:br>
            <a:r>
              <a:rPr lang="ka-GE" b="1" dirty="0" smtClean="0"/>
              <a:t>    </a:t>
            </a:r>
            <a:br>
              <a:rPr lang="ka-GE" b="1" dirty="0" smtClean="0"/>
            </a:br>
            <a:r>
              <a:rPr lang="ka-GE" b="1" dirty="0" smtClean="0"/>
              <a:t/>
            </a:r>
            <a:br>
              <a:rPr lang="ka-GE" b="1" dirty="0" smtClean="0"/>
            </a:br>
            <a:r>
              <a:rPr lang="ka-GE" b="1" dirty="0" smtClean="0"/>
              <a:t/>
            </a:r>
            <a:br>
              <a:rPr lang="ka-GE" b="1" dirty="0" smtClean="0"/>
            </a:br>
            <a:r>
              <a:rPr lang="ka-GE" b="1" dirty="0" smtClean="0"/>
              <a:t/>
            </a:r>
            <a:br>
              <a:rPr lang="ka-GE" b="1" dirty="0" smtClean="0"/>
            </a:br>
            <a:r>
              <a:rPr lang="ka-GE" b="1" dirty="0" smtClean="0"/>
              <a:t/>
            </a:r>
            <a:br>
              <a:rPr lang="ka-GE" b="1" dirty="0" smtClean="0"/>
            </a:br>
            <a:r>
              <a:rPr lang="ka-GE" b="1" dirty="0" smtClean="0"/>
              <a:t/>
            </a:r>
            <a:br>
              <a:rPr lang="ka-GE" b="1" dirty="0" smtClean="0"/>
            </a:br>
            <a:r>
              <a:rPr lang="ka-GE" b="1" dirty="0" smtClean="0"/>
              <a:t/>
            </a:r>
            <a:br>
              <a:rPr lang="ka-GE" b="1" dirty="0" smtClean="0"/>
            </a:br>
            <a:r>
              <a:rPr lang="ka-GE" b="1" dirty="0" smtClean="0"/>
              <a:t/>
            </a:r>
            <a:br>
              <a:rPr lang="ka-GE" b="1" dirty="0" smtClean="0"/>
            </a:br>
            <a:r>
              <a:rPr lang="ka-GE" b="1" dirty="0" smtClean="0"/>
              <a:t/>
            </a:r>
            <a:br>
              <a:rPr lang="ka-GE" b="1" dirty="0" smtClean="0"/>
            </a:br>
            <a:r>
              <a:rPr lang="en-US" b="1" dirty="0" err="1" smtClean="0">
                <a:solidFill>
                  <a:srgbClr val="00B050"/>
                </a:solidFill>
              </a:rPr>
              <a:t>Millennials</a:t>
            </a:r>
            <a:r>
              <a:rPr lang="ka-GE" b="1" dirty="0" smtClean="0">
                <a:solidFill>
                  <a:srgbClr val="00B050"/>
                </a:solidFill>
              </a:rPr>
              <a:t>,  </a:t>
            </a:r>
            <a:r>
              <a:rPr lang="en-US" dirty="0" smtClean="0">
                <a:solidFill>
                  <a:srgbClr val="00B050"/>
                </a:solidFill>
              </a:rPr>
              <a:t>Generation Y, Echo Boomers or Millenniums</a:t>
            </a:r>
            <a:r>
              <a:rPr lang="ka-GE" dirty="0" smtClean="0">
                <a:solidFill>
                  <a:srgbClr val="00B050"/>
                </a:solidFill>
              </a:rPr>
              <a:t> (1980-2000)</a:t>
            </a:r>
            <a:r>
              <a:rPr lang="en-US" dirty="0" smtClean="0"/>
              <a:t/>
            </a:r>
            <a:br>
              <a:rPr lang="en-US" dirty="0" smtClean="0"/>
            </a:br>
            <a:endParaRPr lang="ru-RU" dirty="0"/>
          </a:p>
        </p:txBody>
      </p:sp>
      <p:sp>
        <p:nvSpPr>
          <p:cNvPr id="3" name="Content Placeholder 2"/>
          <p:cNvSpPr>
            <a:spLocks noGrp="1"/>
          </p:cNvSpPr>
          <p:nvPr>
            <p:ph sz="quarter" idx="1"/>
          </p:nvPr>
        </p:nvSpPr>
        <p:spPr/>
        <p:txBody>
          <a:bodyPr>
            <a:normAutofit/>
          </a:bodyPr>
          <a:lstStyle/>
          <a:p>
            <a:pPr algn="just">
              <a:buNone/>
            </a:pPr>
            <a:r>
              <a:rPr lang="ka-GE" dirty="0" smtClean="0"/>
              <a:t>   </a:t>
            </a:r>
            <a:r>
              <a:rPr lang="en-US" dirty="0" smtClean="0">
                <a:solidFill>
                  <a:srgbClr val="00B050"/>
                </a:solidFill>
              </a:rPr>
              <a:t>The largest cohort since the Baby </a:t>
            </a:r>
            <a:r>
              <a:rPr lang="en-US" dirty="0" err="1" smtClean="0">
                <a:solidFill>
                  <a:srgbClr val="00B050"/>
                </a:solidFill>
              </a:rPr>
              <a:t>Boomers,their</a:t>
            </a:r>
            <a:r>
              <a:rPr lang="en-US" dirty="0" smtClean="0">
                <a:solidFill>
                  <a:srgbClr val="00B050"/>
                </a:solidFill>
              </a:rPr>
              <a:t> high numbers reflect their</a:t>
            </a:r>
            <a:r>
              <a:rPr lang="ka-GE" dirty="0" smtClean="0">
                <a:solidFill>
                  <a:srgbClr val="00B050"/>
                </a:solidFill>
              </a:rPr>
              <a:t> </a:t>
            </a:r>
            <a:r>
              <a:rPr lang="en-US" dirty="0" smtClean="0">
                <a:solidFill>
                  <a:srgbClr val="00B050"/>
                </a:solidFill>
              </a:rPr>
              <a:t>births as that of their parent generation.</a:t>
            </a:r>
            <a:r>
              <a:rPr lang="ka-GE" dirty="0" smtClean="0">
                <a:solidFill>
                  <a:srgbClr val="00B050"/>
                </a:solidFill>
              </a:rPr>
              <a:t> </a:t>
            </a:r>
            <a:r>
              <a:rPr lang="en-US" dirty="0" smtClean="0">
                <a:solidFill>
                  <a:srgbClr val="00B050"/>
                </a:solidFill>
              </a:rPr>
              <a:t>Gen Y kids are known as incredibly sophisticated, technology</a:t>
            </a:r>
            <a:r>
              <a:rPr lang="ka-GE" dirty="0" smtClean="0">
                <a:solidFill>
                  <a:srgbClr val="00B050"/>
                </a:solidFill>
              </a:rPr>
              <a:t> </a:t>
            </a:r>
            <a:r>
              <a:rPr lang="en-US" dirty="0" smtClean="0">
                <a:solidFill>
                  <a:srgbClr val="00B050"/>
                </a:solidFill>
              </a:rPr>
              <a:t>wise, immune to most traditional marketing</a:t>
            </a:r>
            <a:r>
              <a:rPr lang="ka-GE" dirty="0" smtClean="0">
                <a:solidFill>
                  <a:srgbClr val="00B050"/>
                </a:solidFill>
              </a:rPr>
              <a:t>. </a:t>
            </a:r>
            <a:r>
              <a:rPr lang="en-US" dirty="0" smtClean="0">
                <a:solidFill>
                  <a:srgbClr val="00B050"/>
                </a:solidFill>
              </a:rPr>
              <a:t>Gen Y members are much more racially and ethnically diverse and they are much</a:t>
            </a:r>
            <a:r>
              <a:rPr lang="ka-GE" dirty="0" smtClean="0">
                <a:solidFill>
                  <a:srgbClr val="00B050"/>
                </a:solidFill>
              </a:rPr>
              <a:t> </a:t>
            </a:r>
            <a:r>
              <a:rPr lang="en-US" dirty="0" smtClean="0">
                <a:solidFill>
                  <a:srgbClr val="00B050"/>
                </a:solidFill>
              </a:rPr>
              <a:t>more segmented as an audience aided by the rapid expansion in Cable TV </a:t>
            </a:r>
            <a:r>
              <a:rPr lang="en-US" dirty="0" err="1" smtClean="0">
                <a:solidFill>
                  <a:srgbClr val="00B050"/>
                </a:solidFill>
              </a:rPr>
              <a:t>channels,satellite</a:t>
            </a:r>
            <a:r>
              <a:rPr lang="en-US" dirty="0" smtClean="0">
                <a:solidFill>
                  <a:srgbClr val="00B050"/>
                </a:solidFill>
              </a:rPr>
              <a:t> radio, the Internet</a:t>
            </a:r>
            <a:r>
              <a:rPr lang="ka-GE" dirty="0" smtClean="0">
                <a:solidFill>
                  <a:srgbClr val="00B050"/>
                </a:solidFill>
              </a:rPr>
              <a:t>.</a:t>
            </a:r>
            <a:endParaRPr lang="en-US" dirty="0" smtClean="0">
              <a:solidFill>
                <a:srgbClr val="00B05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6908"/>
          </a:xfrm>
        </p:spPr>
        <p:txBody>
          <a:bodyPr>
            <a:normAutofit/>
          </a:bodyPr>
          <a:lstStyle/>
          <a:p>
            <a:pPr algn="ctr"/>
            <a:r>
              <a:rPr lang="ka-GE" sz="2000" dirty="0" smtClean="0"/>
              <a:t>პელაგია (პაშა</a:t>
            </a:r>
            <a:r>
              <a:rPr lang="ka-GE" sz="2000" smtClean="0"/>
              <a:t>) მანუჩარის ასული დადიანი-ვიტგენშტეინი </a:t>
            </a:r>
            <a:r>
              <a:rPr lang="ka-GE" sz="2000" dirty="0" smtClean="0"/>
              <a:t>(დაიბადა 1847 წელს- გარდაიცვალა ?...)</a:t>
            </a:r>
            <a:endParaRPr lang="ru-RU" sz="2000" dirty="0"/>
          </a:p>
        </p:txBody>
      </p:sp>
      <p:pic>
        <p:nvPicPr>
          <p:cNvPr id="4" name="Content Placeholder 3" descr="პაშა დადიანი.jpg"/>
          <p:cNvPicPr>
            <a:picLocks noGrp="1" noChangeAspect="1"/>
          </p:cNvPicPr>
          <p:nvPr>
            <p:ph sz="quarter" idx="1"/>
          </p:nvPr>
        </p:nvPicPr>
        <p:blipFill>
          <a:blip r:embed="rId2"/>
          <a:stretch>
            <a:fillRect/>
          </a:stretch>
        </p:blipFill>
        <p:spPr>
          <a:xfrm>
            <a:off x="2357422" y="1214422"/>
            <a:ext cx="3563838" cy="4873625"/>
          </a:xfr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54032"/>
          </a:xfrm>
        </p:spPr>
        <p:txBody>
          <a:bodyPr/>
          <a:lstStyle/>
          <a:p>
            <a:pPr algn="ctr"/>
            <a:r>
              <a:rPr lang="en-US" dirty="0" smtClean="0">
                <a:solidFill>
                  <a:srgbClr val="0070C0"/>
                </a:solidFill>
              </a:rPr>
              <a:t>Generation Z</a:t>
            </a:r>
            <a:r>
              <a:rPr lang="ka-GE" dirty="0" smtClean="0">
                <a:solidFill>
                  <a:srgbClr val="0070C0"/>
                </a:solidFill>
              </a:rPr>
              <a:t> (2000-...)</a:t>
            </a:r>
            <a:endParaRPr lang="ru-RU" dirty="0">
              <a:solidFill>
                <a:srgbClr val="0070C0"/>
              </a:solidFill>
            </a:endParaRPr>
          </a:p>
        </p:txBody>
      </p:sp>
      <p:sp>
        <p:nvSpPr>
          <p:cNvPr id="3" name="Content Placeholder 2"/>
          <p:cNvSpPr>
            <a:spLocks noGrp="1"/>
          </p:cNvSpPr>
          <p:nvPr>
            <p:ph sz="quarter" idx="1"/>
          </p:nvPr>
        </p:nvSpPr>
        <p:spPr/>
        <p:txBody>
          <a:bodyPr>
            <a:normAutofit/>
          </a:bodyPr>
          <a:lstStyle/>
          <a:p>
            <a:pPr algn="just">
              <a:buNone/>
            </a:pPr>
            <a:r>
              <a:rPr lang="ka-GE" dirty="0" smtClean="0"/>
              <a:t>   </a:t>
            </a:r>
          </a:p>
          <a:p>
            <a:pPr algn="just">
              <a:buNone/>
            </a:pPr>
            <a:r>
              <a:rPr lang="ka-GE" dirty="0" smtClean="0">
                <a:solidFill>
                  <a:srgbClr val="0070C0"/>
                </a:solidFill>
              </a:rPr>
              <a:t>   </a:t>
            </a:r>
            <a:r>
              <a:rPr lang="en-US" dirty="0" smtClean="0">
                <a:solidFill>
                  <a:srgbClr val="0070C0"/>
                </a:solidFill>
              </a:rPr>
              <a:t>While we don’t know much about Gen Z yet…we know a lot about the environment</a:t>
            </a:r>
            <a:br>
              <a:rPr lang="en-US" dirty="0" smtClean="0">
                <a:solidFill>
                  <a:srgbClr val="0070C0"/>
                </a:solidFill>
              </a:rPr>
            </a:br>
            <a:r>
              <a:rPr lang="en-US" dirty="0" smtClean="0">
                <a:solidFill>
                  <a:srgbClr val="0070C0"/>
                </a:solidFill>
              </a:rPr>
              <a:t>they are growing up in. This highly diverse environment will make the grade</a:t>
            </a:r>
            <a:br>
              <a:rPr lang="en-US" dirty="0" smtClean="0">
                <a:solidFill>
                  <a:srgbClr val="0070C0"/>
                </a:solidFill>
              </a:rPr>
            </a:br>
            <a:r>
              <a:rPr lang="en-US" dirty="0" smtClean="0">
                <a:solidFill>
                  <a:srgbClr val="0070C0"/>
                </a:solidFill>
              </a:rPr>
              <a:t>schools of the next generation the most diverse ever. More to come on Gen Z…stay tuned.</a:t>
            </a:r>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6908"/>
          </a:xfrm>
        </p:spPr>
        <p:txBody>
          <a:bodyPr/>
          <a:lstStyle/>
          <a:p>
            <a:pPr algn="ctr"/>
            <a:r>
              <a:rPr lang="ka-GE" dirty="0" smtClean="0"/>
              <a:t>რ ე ზ ი უ მ ე :</a:t>
            </a:r>
            <a:endParaRPr lang="ru-RU" dirty="0"/>
          </a:p>
        </p:txBody>
      </p:sp>
      <p:sp>
        <p:nvSpPr>
          <p:cNvPr id="3" name="Content Placeholder 2"/>
          <p:cNvSpPr>
            <a:spLocks noGrp="1"/>
          </p:cNvSpPr>
          <p:nvPr>
            <p:ph sz="quarter" idx="1"/>
          </p:nvPr>
        </p:nvSpPr>
        <p:spPr/>
        <p:txBody>
          <a:bodyPr>
            <a:normAutofit fontScale="92500" lnSpcReduction="10000"/>
          </a:bodyPr>
          <a:lstStyle/>
          <a:p>
            <a:pPr algn="just"/>
            <a:r>
              <a:rPr lang="ka-GE" sz="2000" dirty="0" smtClean="0"/>
              <a:t>ამერიკულ მეცნიერებაში თაობათა აღწერისა და მათი მახასიათებელების კვლევაში ჩართული იყვნენ: სოციოლოგები, ფსიქოლოგები, ხელოვნებათმცოდნეები, ფილოსოფოსები და სხვა დარგების მკვლევრები. ინტერნეტრესურსებით იძებნება უზარმაზარი მოცულობის სამეცნიერო ლიტერატურა.</a:t>
            </a:r>
          </a:p>
          <a:p>
            <a:pPr algn="just"/>
            <a:r>
              <a:rPr lang="ka-GE" sz="2000" dirty="0" smtClean="0"/>
              <a:t>ქართულ მეცნიერებას ეს სამუშაო არ ჩაუტარებია. შესწავლილი არ არის უკანასკნელ საუკუნეთა თაობების ესთეტიკა, ღირებულებები, მსოფლმხედველობრივი ორიენტირები.</a:t>
            </a:r>
          </a:p>
          <a:p>
            <a:pPr algn="just"/>
            <a:r>
              <a:rPr lang="ka-GE" sz="2000" dirty="0" smtClean="0"/>
              <a:t>ყოველ განათლებულს ადამიანს შეუძლია დააკვირდეს თაობათა და მსოფლმხედველობათა ცვლის საინტერესო პროცესებს და სხვადასხვა დარგებიდან მიღებული ცოდნის შეჯერების საფუძველზე იქონიოს საკუთარი შეხედულებები და დასკვნები.</a:t>
            </a:r>
          </a:p>
          <a:p>
            <a:pPr algn="just"/>
            <a:r>
              <a:rPr lang="ka-GE" sz="2000" dirty="0" smtClean="0"/>
              <a:t>ჩვენი მიზანია ინანიშვილის მოთხრობაში გაცოცხლებულ თაობათა ფასეულობების კვლევა.</a:t>
            </a:r>
            <a:endParaRPr lang="ru-RU"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6908"/>
          </a:xfrm>
        </p:spPr>
        <p:txBody>
          <a:bodyPr>
            <a:noAutofit/>
          </a:bodyPr>
          <a:lstStyle/>
          <a:p>
            <a:pPr algn="ctr"/>
            <a:r>
              <a:rPr lang="ka-GE" sz="2400" dirty="0" smtClean="0"/>
              <a:t>თაობები და ღირებულებები:</a:t>
            </a:r>
            <a:endParaRPr lang="ru-RU" sz="2400" dirty="0"/>
          </a:p>
        </p:txBody>
      </p:sp>
      <p:sp>
        <p:nvSpPr>
          <p:cNvPr id="3" name="Content Placeholder 2"/>
          <p:cNvSpPr>
            <a:spLocks noGrp="1"/>
          </p:cNvSpPr>
          <p:nvPr>
            <p:ph sz="quarter" idx="1"/>
          </p:nvPr>
        </p:nvSpPr>
        <p:spPr>
          <a:xfrm>
            <a:off x="457200" y="1600200"/>
            <a:ext cx="8043890" cy="4873752"/>
          </a:xfrm>
        </p:spPr>
        <p:txBody>
          <a:bodyPr>
            <a:normAutofit/>
          </a:bodyPr>
          <a:lstStyle/>
          <a:p>
            <a:pPr>
              <a:buNone/>
            </a:pPr>
            <a:r>
              <a:rPr lang="ka-GE" dirty="0" smtClean="0"/>
              <a:t>    ვიტგენშტეინი </a:t>
            </a:r>
            <a:r>
              <a:rPr lang="ka-GE" sz="1400" dirty="0" smtClean="0"/>
              <a:t>(დაიბადა დაახლოებით 1860 წელს, მოკლეს დაახლოებით 1892 წლამდე პერიოდში...)</a:t>
            </a:r>
          </a:p>
          <a:p>
            <a:pPr>
              <a:buNone/>
            </a:pPr>
            <a:r>
              <a:rPr lang="ka-GE" sz="1400" dirty="0" smtClean="0">
                <a:solidFill>
                  <a:srgbClr val="FF0000"/>
                </a:solidFill>
              </a:rPr>
              <a:t>(ამერიკული აღწერით ”დაკარგული თაობის” (</a:t>
            </a:r>
            <a:r>
              <a:rPr lang="en-US" sz="1400" dirty="0" smtClean="0">
                <a:solidFill>
                  <a:srgbClr val="FF0000"/>
                </a:solidFill>
              </a:rPr>
              <a:t>lost generation)</a:t>
            </a:r>
            <a:r>
              <a:rPr lang="ka-GE" sz="1400" dirty="0" smtClean="0">
                <a:solidFill>
                  <a:srgbClr val="FF0000"/>
                </a:solidFill>
              </a:rPr>
              <a:t> წინა თაობა, აღწერილი არ არის)</a:t>
            </a:r>
          </a:p>
          <a:p>
            <a:pPr>
              <a:buNone/>
            </a:pPr>
            <a:r>
              <a:rPr lang="ka-GE" sz="1400" dirty="0" smtClean="0">
                <a:solidFill>
                  <a:srgbClr val="00B0F0"/>
                </a:solidFill>
              </a:rPr>
              <a:t>       რეალიზმის  და ჰეროიზმის ეპოქა</a:t>
            </a:r>
          </a:p>
          <a:p>
            <a:pPr>
              <a:buNone/>
            </a:pPr>
            <a:r>
              <a:rPr lang="ka-GE" dirty="0" smtClean="0"/>
              <a:t>    რევაზ ინანიშვილი </a:t>
            </a:r>
            <a:r>
              <a:rPr lang="ka-GE" sz="1400" dirty="0" smtClean="0"/>
              <a:t>(დაიბადა 1926 წელს)</a:t>
            </a:r>
          </a:p>
          <a:p>
            <a:pPr>
              <a:buNone/>
            </a:pPr>
            <a:r>
              <a:rPr lang="ka-GE" sz="1400" dirty="0" smtClean="0">
                <a:solidFill>
                  <a:srgbClr val="FF0000"/>
                </a:solidFill>
              </a:rPr>
              <a:t>(ამერიკული აღწერით ”მდუმარე თაობის” (</a:t>
            </a:r>
            <a:r>
              <a:rPr lang="en-US" sz="1400" dirty="0" smtClean="0">
                <a:solidFill>
                  <a:srgbClr val="FF0000"/>
                </a:solidFill>
              </a:rPr>
              <a:t>silent generation)</a:t>
            </a:r>
            <a:r>
              <a:rPr lang="ka-GE" sz="1400" dirty="0" smtClean="0">
                <a:solidFill>
                  <a:srgbClr val="FF0000"/>
                </a:solidFill>
              </a:rPr>
              <a:t> წარმომადგენელი)</a:t>
            </a:r>
          </a:p>
          <a:p>
            <a:pPr>
              <a:buNone/>
            </a:pPr>
            <a:r>
              <a:rPr lang="ka-GE" sz="1400" dirty="0" smtClean="0">
                <a:solidFill>
                  <a:srgbClr val="00B0F0"/>
                </a:solidFill>
              </a:rPr>
              <a:t>      მეორე მსოფლიო ომის შემდგომი და სტალინური ეპოქის თაობა (რეპრესირებულთა ოჯახებიდან)</a:t>
            </a:r>
          </a:p>
          <a:p>
            <a:pPr>
              <a:buNone/>
            </a:pPr>
            <a:r>
              <a:rPr lang="ka-GE" dirty="0" smtClean="0"/>
              <a:t>    მწერლის შვილი </a:t>
            </a:r>
            <a:r>
              <a:rPr lang="ka-GE" sz="1400" dirty="0" smtClean="0"/>
              <a:t>(დაიბადა დაახლოებით 1970-იან წლებში)</a:t>
            </a:r>
          </a:p>
          <a:p>
            <a:pPr>
              <a:buNone/>
            </a:pPr>
            <a:r>
              <a:rPr lang="ka-GE" sz="1400" dirty="0" smtClean="0">
                <a:solidFill>
                  <a:srgbClr val="FF0000"/>
                </a:solidFill>
              </a:rPr>
              <a:t>(ამერიკული აღწერით ”</a:t>
            </a:r>
            <a:r>
              <a:rPr lang="en-US" sz="1400" dirty="0" smtClean="0">
                <a:solidFill>
                  <a:srgbClr val="FF0000"/>
                </a:solidFill>
              </a:rPr>
              <a:t>X </a:t>
            </a:r>
            <a:r>
              <a:rPr lang="ka-GE" sz="1400" dirty="0" smtClean="0">
                <a:solidFill>
                  <a:srgbClr val="FF0000"/>
                </a:solidFill>
              </a:rPr>
              <a:t>თაობის” (</a:t>
            </a:r>
            <a:r>
              <a:rPr lang="en-US" sz="1400" dirty="0" smtClean="0">
                <a:solidFill>
                  <a:srgbClr val="FF0000"/>
                </a:solidFill>
              </a:rPr>
              <a:t>Generation X)</a:t>
            </a:r>
            <a:r>
              <a:rPr lang="ka-GE" sz="1400" dirty="0" smtClean="0">
                <a:solidFill>
                  <a:srgbClr val="FF0000"/>
                </a:solidFill>
              </a:rPr>
              <a:t>  წარმომადგენელი)</a:t>
            </a:r>
          </a:p>
          <a:p>
            <a:pPr algn="just">
              <a:buNone/>
            </a:pPr>
            <a:r>
              <a:rPr lang="ka-GE" sz="1400" dirty="0" smtClean="0">
                <a:solidFill>
                  <a:srgbClr val="00B0F0"/>
                </a:solidFill>
              </a:rPr>
              <a:t>      1990-იანი წლების პოლიტიკურ-ეკონომიკური კრიზისების თაობა (მილენიუმის და </a:t>
            </a:r>
            <a:r>
              <a:rPr lang="en-US" sz="1400" dirty="0" smtClean="0">
                <a:solidFill>
                  <a:srgbClr val="00B0F0"/>
                </a:solidFill>
              </a:rPr>
              <a:t>z </a:t>
            </a:r>
            <a:r>
              <a:rPr lang="ka-GE" sz="1400" dirty="0" smtClean="0">
                <a:solidFill>
                  <a:srgbClr val="00B0F0"/>
                </a:solidFill>
              </a:rPr>
              <a:t>თაობის მშობლები)</a:t>
            </a:r>
          </a:p>
          <a:p>
            <a:pPr>
              <a:buNone/>
            </a:pPr>
            <a:r>
              <a:rPr lang="ka-GE" dirty="0" smtClean="0"/>
              <a:t>   მერვეკლასელი მოსწავლე </a:t>
            </a:r>
            <a:r>
              <a:rPr lang="en-US" dirty="0" smtClean="0"/>
              <a:t>- </a:t>
            </a:r>
            <a:r>
              <a:rPr lang="ka-GE" dirty="0" smtClean="0"/>
              <a:t>თინეიჯერი </a:t>
            </a:r>
            <a:r>
              <a:rPr lang="ka-GE" sz="1400" dirty="0" smtClean="0"/>
              <a:t>(დაიბადა 2004 წელს)</a:t>
            </a:r>
            <a:endParaRPr lang="en-US" sz="1400" dirty="0" smtClean="0"/>
          </a:p>
          <a:p>
            <a:pPr>
              <a:buNone/>
            </a:pPr>
            <a:r>
              <a:rPr lang="ka-GE" sz="1400" dirty="0" smtClean="0">
                <a:solidFill>
                  <a:srgbClr val="FF0000"/>
                </a:solidFill>
              </a:rPr>
              <a:t>(ამერიკული აღწერით ”</a:t>
            </a:r>
            <a:r>
              <a:rPr lang="en-US" sz="1400" dirty="0" smtClean="0">
                <a:solidFill>
                  <a:srgbClr val="FF0000"/>
                </a:solidFill>
              </a:rPr>
              <a:t>Z</a:t>
            </a:r>
            <a:r>
              <a:rPr lang="ka-GE" sz="1400" dirty="0" smtClean="0">
                <a:solidFill>
                  <a:srgbClr val="FF0000"/>
                </a:solidFill>
              </a:rPr>
              <a:t> თაობის” (</a:t>
            </a:r>
            <a:r>
              <a:rPr lang="en-US" sz="1400" dirty="0" smtClean="0">
                <a:solidFill>
                  <a:srgbClr val="FF0000"/>
                </a:solidFill>
              </a:rPr>
              <a:t>Generation Z) </a:t>
            </a:r>
            <a:r>
              <a:rPr lang="ka-GE" sz="1400" dirty="0" smtClean="0">
                <a:solidFill>
                  <a:srgbClr val="FF0000"/>
                </a:solidFill>
              </a:rPr>
              <a:t> წარმომადგენელი)</a:t>
            </a:r>
          </a:p>
          <a:p>
            <a:pPr>
              <a:buNone/>
            </a:pPr>
            <a:r>
              <a:rPr lang="ka-GE" sz="1400" dirty="0" smtClean="0">
                <a:solidFill>
                  <a:srgbClr val="00B0F0"/>
                </a:solidFill>
              </a:rPr>
              <a:t>      ციფრული ტექნოლოგიების თაობა</a:t>
            </a:r>
          </a:p>
          <a:p>
            <a:pPr>
              <a:buNone/>
            </a:pPr>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011222"/>
          </a:xfrm>
        </p:spPr>
        <p:txBody>
          <a:bodyPr>
            <a:normAutofit/>
          </a:bodyPr>
          <a:lstStyle/>
          <a:p>
            <a:pPr algn="ctr"/>
            <a:r>
              <a:rPr lang="ka-GE" sz="2000" dirty="0" smtClean="0"/>
              <a:t>”მოსწავლე-მკვლევარი” - წყვილებში სამუშაო</a:t>
            </a:r>
            <a:r>
              <a:rPr lang="en-US" sz="2000" dirty="0" smtClean="0"/>
              <a:t/>
            </a:r>
            <a:br>
              <a:rPr lang="en-US" sz="2000" dirty="0" smtClean="0"/>
            </a:br>
            <a:r>
              <a:rPr lang="ka-GE" sz="2000" dirty="0" smtClean="0"/>
              <a:t>წარმოდგენილი სქემის მიხედვით</a:t>
            </a:r>
            <a:endParaRPr lang="ru-RU" sz="2000" dirty="0"/>
          </a:p>
        </p:txBody>
      </p:sp>
      <p:sp>
        <p:nvSpPr>
          <p:cNvPr id="3" name="Content Placeholder 2"/>
          <p:cNvSpPr>
            <a:spLocks noGrp="1"/>
          </p:cNvSpPr>
          <p:nvPr>
            <p:ph sz="quarter" idx="1"/>
          </p:nvPr>
        </p:nvSpPr>
        <p:spPr/>
        <p:txBody>
          <a:bodyPr/>
          <a:lstStyle/>
          <a:p>
            <a:pPr>
              <a:buNone/>
            </a:pPr>
            <a:r>
              <a:rPr lang="ka-GE" dirty="0" smtClean="0"/>
              <a:t>        კვლევის სფერო:</a:t>
            </a:r>
          </a:p>
          <a:p>
            <a:r>
              <a:rPr lang="ka-GE" dirty="0" smtClean="0"/>
              <a:t>მოთხრობის გმირების თაობათა ფასეულობების და მსოფლმხედველობის აღწერა, ისტორიული კონტექსტების გათვალისწინებით;</a:t>
            </a:r>
          </a:p>
          <a:p>
            <a:r>
              <a:rPr lang="ka-GE" dirty="0" smtClean="0"/>
              <a:t>დაკვირვება პერსონაჟთა ფსიქოპორტრეტებზე და მათი ქცევის </a:t>
            </a:r>
            <a:r>
              <a:rPr lang="ka-GE" dirty="0" smtClean="0"/>
              <a:t>მოტივაციების,დამოკიდებულებების </a:t>
            </a:r>
            <a:r>
              <a:rPr lang="ka-GE" dirty="0" smtClean="0"/>
              <a:t>ახსნა-გააზრება;</a:t>
            </a:r>
          </a:p>
          <a:p>
            <a:r>
              <a:rPr lang="ka-GE" dirty="0" smtClean="0"/>
              <a:t>კვლევიდან მიღებული დასკვნების დაკავშირება მოთხრობის იდეურ ანალიზთან და პერსონაჟთა პორტრეტებთან.</a:t>
            </a:r>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dirty="0" smtClean="0"/>
              <a:t>                        დასასრული</a:t>
            </a:r>
            <a:endParaRPr lang="en-US" dirty="0"/>
          </a:p>
        </p:txBody>
      </p:sp>
      <p:sp>
        <p:nvSpPr>
          <p:cNvPr id="3" name="Content Placeholder 2"/>
          <p:cNvSpPr>
            <a:spLocks noGrp="1"/>
          </p:cNvSpPr>
          <p:nvPr>
            <p:ph sz="quarter" idx="1"/>
          </p:nvPr>
        </p:nvSpPr>
        <p:spPr/>
        <p:txBody>
          <a:bodyPr/>
          <a:lstStyle/>
          <a:p>
            <a:endParaRPr lang="ka-GE" dirty="0" smtClean="0"/>
          </a:p>
          <a:p>
            <a:pPr marL="0" indent="0">
              <a:buNone/>
            </a:pPr>
            <a:r>
              <a:rPr lang="ka-GE" dirty="0" smtClean="0"/>
              <a:t> </a:t>
            </a:r>
          </a:p>
          <a:p>
            <a:pPr marL="0" indent="0">
              <a:buNone/>
            </a:pPr>
            <a:endParaRPr lang="ka-GE" dirty="0"/>
          </a:p>
          <a:p>
            <a:pPr marL="0" indent="0">
              <a:buNone/>
            </a:pPr>
            <a:r>
              <a:rPr lang="ka-GE" dirty="0" smtClean="0"/>
              <a:t>              </a:t>
            </a:r>
            <a:r>
              <a:rPr lang="ka-GE" sz="3200" dirty="0" smtClean="0">
                <a:solidFill>
                  <a:srgbClr val="7030A0"/>
                </a:solidFill>
              </a:rPr>
              <a:t>გმადლობთ ყურადღებისთვის!</a:t>
            </a:r>
            <a:endParaRPr lang="en-US" sz="3200" dirty="0">
              <a:solidFill>
                <a:srgbClr val="7030A0"/>
              </a:solidFill>
            </a:endParaRPr>
          </a:p>
        </p:txBody>
      </p:sp>
    </p:spTree>
    <p:extLst>
      <p:ext uri="{BB962C8B-B14F-4D97-AF65-F5344CB8AC3E}">
        <p14:creationId xmlns:p14="http://schemas.microsoft.com/office/powerpoint/2010/main" val="1994370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6908"/>
          </a:xfrm>
        </p:spPr>
        <p:txBody>
          <a:bodyPr/>
          <a:lstStyle/>
          <a:p>
            <a:pPr algn="ctr"/>
            <a:r>
              <a:rPr lang="ka-GE" dirty="0" smtClean="0"/>
              <a:t>პაშა დადიანი 1893 წელს</a:t>
            </a:r>
            <a:endParaRPr lang="ru-RU" dirty="0"/>
          </a:p>
        </p:txBody>
      </p:sp>
      <p:pic>
        <p:nvPicPr>
          <p:cNvPr id="4" name="Content Placeholder 3" descr="პაშა დადიანი-2.jpg"/>
          <p:cNvPicPr>
            <a:picLocks noGrp="1" noChangeAspect="1"/>
          </p:cNvPicPr>
          <p:nvPr>
            <p:ph sz="quarter" idx="1"/>
          </p:nvPr>
        </p:nvPicPr>
        <p:blipFill>
          <a:blip r:embed="rId2"/>
          <a:stretch>
            <a:fillRect/>
          </a:stretch>
        </p:blipFill>
        <p:spPr>
          <a:xfrm>
            <a:off x="2214546" y="1357298"/>
            <a:ext cx="3857652" cy="500066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2918"/>
            <a:ext cx="7467600" cy="785818"/>
          </a:xfrm>
        </p:spPr>
        <p:txBody>
          <a:bodyPr>
            <a:normAutofit fontScale="90000"/>
          </a:bodyPr>
          <a:lstStyle/>
          <a:p>
            <a:pPr algn="ctr"/>
            <a:r>
              <a:rPr lang="ka-GE" dirty="0" smtClean="0"/>
              <a:t/>
            </a:r>
            <a:br>
              <a:rPr lang="ka-GE" dirty="0" smtClean="0"/>
            </a:br>
            <a:r>
              <a:rPr lang="ka-GE" dirty="0" smtClean="0"/>
              <a:t/>
            </a:r>
            <a:br>
              <a:rPr lang="ka-GE" dirty="0" smtClean="0"/>
            </a:br>
            <a:r>
              <a:rPr lang="ka-GE" dirty="0" smtClean="0"/>
              <a:t>გრიგოლ (გრიცკო) ვიტგენშტეინი</a:t>
            </a:r>
            <a:r>
              <a:rPr lang="en-US" dirty="0" smtClean="0"/>
              <a:t> </a:t>
            </a:r>
            <a:br>
              <a:rPr lang="en-US" dirty="0" smtClean="0"/>
            </a:br>
            <a:r>
              <a:rPr lang="ka-GE" sz="1400" b="1" dirty="0" smtClean="0"/>
              <a:t>მოკლეს 35 წლისა, ცხოვრობდა სავარაუდოდ 1860-1892 წლებშ</a:t>
            </a:r>
            <a:r>
              <a:rPr lang="ka-GE" sz="1300" dirty="0" smtClean="0"/>
              <a:t>ი</a:t>
            </a:r>
            <a:endParaRPr lang="ru-RU" sz="1300" dirty="0"/>
          </a:p>
        </p:txBody>
      </p:sp>
      <p:pic>
        <p:nvPicPr>
          <p:cNvPr id="4" name="Content Placeholder 3" descr="გრიცკო.jpg"/>
          <p:cNvPicPr>
            <a:picLocks noGrp="1" noChangeAspect="1"/>
          </p:cNvPicPr>
          <p:nvPr>
            <p:ph sz="quarter" idx="1"/>
          </p:nvPr>
        </p:nvPicPr>
        <p:blipFill>
          <a:blip r:embed="rId2"/>
          <a:stretch>
            <a:fillRect/>
          </a:stretch>
        </p:blipFill>
        <p:spPr>
          <a:xfrm>
            <a:off x="2285984" y="1643050"/>
            <a:ext cx="3602736" cy="481584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7467600" cy="1428760"/>
          </a:xfrm>
        </p:spPr>
        <p:txBody>
          <a:bodyPr>
            <a:normAutofit/>
          </a:bodyPr>
          <a:lstStyle/>
          <a:p>
            <a:pPr algn="just"/>
            <a:r>
              <a:rPr lang="ka-GE" sz="1300" b="1" dirty="0" smtClean="0">
                <a:solidFill>
                  <a:schemeClr val="tx1"/>
                </a:solidFill>
              </a:rPr>
              <a:t>ნიკოლოზ </a:t>
            </a:r>
            <a:r>
              <a:rPr lang="en-US" sz="1300" b="1" dirty="0" smtClean="0">
                <a:solidFill>
                  <a:schemeClr val="tx1"/>
                </a:solidFill>
              </a:rPr>
              <a:t>II</a:t>
            </a:r>
            <a:r>
              <a:rPr lang="en-US" sz="1300" dirty="0" smtClean="0">
                <a:solidFill>
                  <a:schemeClr val="tx1"/>
                </a:solidFill>
              </a:rPr>
              <a:t> </a:t>
            </a:r>
            <a:r>
              <a:rPr lang="ka-GE" sz="1300" dirty="0" smtClean="0">
                <a:solidFill>
                  <a:schemeClr val="tx1"/>
                </a:solidFill>
              </a:rPr>
              <a:t>ალექსანდრეს ძე (რუს. </a:t>
            </a:r>
            <a:r>
              <a:rPr lang="vi-VN" sz="1300" dirty="0" smtClean="0">
                <a:solidFill>
                  <a:schemeClr val="tx1"/>
                </a:solidFill>
              </a:rPr>
              <a:t>Никола́й </a:t>
            </a:r>
            <a:r>
              <a:rPr lang="en-US" sz="1300" dirty="0" smtClean="0">
                <a:solidFill>
                  <a:schemeClr val="tx1"/>
                </a:solidFill>
              </a:rPr>
              <a:t>II </a:t>
            </a:r>
            <a:r>
              <a:rPr lang="vi-VN" sz="1300" dirty="0" smtClean="0">
                <a:solidFill>
                  <a:schemeClr val="tx1"/>
                </a:solidFill>
              </a:rPr>
              <a:t>Алекса́ндрович) (</a:t>
            </a:r>
            <a:r>
              <a:rPr lang="ka-GE" sz="1300" dirty="0" smtClean="0">
                <a:solidFill>
                  <a:schemeClr val="tx1"/>
                </a:solidFill>
              </a:rPr>
              <a:t>დ. 18 მაისი 1868, ცარსკოე სელო – 17 ივლისი 1918, ეკატერინბურგი)</a:t>
            </a:r>
            <a:r>
              <a:rPr lang="en-US" sz="1300" dirty="0" smtClean="0">
                <a:solidFill>
                  <a:schemeClr val="tx1"/>
                </a:solidFill>
              </a:rPr>
              <a:t> - </a:t>
            </a:r>
            <a:r>
              <a:rPr lang="ka-GE" sz="1300" dirty="0" smtClean="0">
                <a:solidFill>
                  <a:schemeClr val="tx1"/>
                </a:solidFill>
              </a:rPr>
              <a:t>რუსეთის ბოლო იმპერატორი 1894-1917 წლებში. პოლონეთის მეფე, ფინეთის დიდი ჰერცოგი. </a:t>
            </a:r>
            <a:br>
              <a:rPr lang="ka-GE" sz="1300" dirty="0" smtClean="0">
                <a:solidFill>
                  <a:schemeClr val="tx1"/>
                </a:solidFill>
              </a:rPr>
            </a:br>
            <a:r>
              <a:rPr lang="ka-GE" sz="1300" dirty="0" smtClean="0">
                <a:solidFill>
                  <a:schemeClr val="tx1"/>
                </a:solidFill>
              </a:rPr>
              <a:t>მისი მმართველობა 1917 წელს რუსე</a:t>
            </a:r>
            <a:r>
              <a:rPr lang="ka-GE" sz="1300" dirty="0" smtClean="0"/>
              <a:t>თის რევოლუციით დასრულდა, რის შემდეგაც ის და მისი ოჯახი ბოლშევიკებმა დახვრიტეს.</a:t>
            </a:r>
            <a:endParaRPr lang="ru-RU" dirty="0"/>
          </a:p>
        </p:txBody>
      </p:sp>
      <p:pic>
        <p:nvPicPr>
          <p:cNvPr id="4" name="Content Placeholder 3" descr="sxvadasxva-nikoloz-meore.jpg"/>
          <p:cNvPicPr>
            <a:picLocks noGrp="1" noChangeAspect="1"/>
          </p:cNvPicPr>
          <p:nvPr>
            <p:ph sz="quarter" idx="1"/>
          </p:nvPr>
        </p:nvPicPr>
        <p:blipFill>
          <a:blip r:embed="rId2" cstate="print"/>
          <a:stretch>
            <a:fillRect/>
          </a:stretch>
        </p:blipFill>
        <p:spPr>
          <a:xfrm>
            <a:off x="2572046" y="2143125"/>
            <a:ext cx="3237907" cy="433070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ka-GE" sz="2000" dirty="0" smtClean="0"/>
              <a:t>იმპერატორი ნიკოლოზ მეორე და იმპერატრიცა ალექსანდრა ფიოდოროვნა შვილებთან </a:t>
            </a:r>
            <a:endParaRPr lang="ru-RU" sz="2000" dirty="0"/>
          </a:p>
        </p:txBody>
      </p:sp>
      <p:pic>
        <p:nvPicPr>
          <p:cNvPr id="4" name="Content Placeholder 3" descr="nikis ojaxi.jpg"/>
          <p:cNvPicPr>
            <a:picLocks noGrp="1" noChangeAspect="1"/>
          </p:cNvPicPr>
          <p:nvPr>
            <p:ph sz="quarter" idx="1"/>
          </p:nvPr>
        </p:nvPicPr>
        <p:blipFill>
          <a:blip r:embed="rId2"/>
          <a:stretch>
            <a:fillRect/>
          </a:stretch>
        </p:blipFill>
        <p:spPr>
          <a:xfrm>
            <a:off x="457200" y="1709000"/>
            <a:ext cx="7467600" cy="4656024"/>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7467600" cy="785818"/>
          </a:xfrm>
        </p:spPr>
        <p:txBody>
          <a:bodyPr/>
          <a:lstStyle/>
          <a:p>
            <a:pPr algn="ctr"/>
            <a:r>
              <a:rPr lang="ka-GE" dirty="0" smtClean="0"/>
              <a:t>რევაზ ინანიშვილი (1926-1991)</a:t>
            </a:r>
            <a:endParaRPr lang="ru-RU" dirty="0"/>
          </a:p>
        </p:txBody>
      </p:sp>
      <p:pic>
        <p:nvPicPr>
          <p:cNvPr id="4" name="Content Placeholder 3" descr="REVAZ INANISHVILI.jpg"/>
          <p:cNvPicPr>
            <a:picLocks noGrp="1" noChangeAspect="1"/>
          </p:cNvPicPr>
          <p:nvPr>
            <p:ph sz="quarter" idx="1"/>
          </p:nvPr>
        </p:nvPicPr>
        <p:blipFill>
          <a:blip r:embed="rId2"/>
          <a:stretch>
            <a:fillRect/>
          </a:stretch>
        </p:blipFill>
        <p:spPr>
          <a:xfrm>
            <a:off x="1928794" y="1785926"/>
            <a:ext cx="4786346" cy="3208918"/>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ka-GE" dirty="0" smtClean="0"/>
              <a:t>თაობათა აღწერა ამერიკულ სამეცნიერო ლიტერატურაში:</a:t>
            </a:r>
            <a:endParaRPr lang="ru-RU" dirty="0"/>
          </a:p>
        </p:txBody>
      </p:sp>
      <p:sp>
        <p:nvSpPr>
          <p:cNvPr id="3" name="Content Placeholder 2"/>
          <p:cNvSpPr>
            <a:spLocks noGrp="1"/>
          </p:cNvSpPr>
          <p:nvPr>
            <p:ph sz="quarter" idx="1"/>
          </p:nvPr>
        </p:nvSpPr>
        <p:spPr/>
        <p:txBody>
          <a:bodyPr/>
          <a:lstStyle/>
          <a:p>
            <a:pPr algn="ctr">
              <a:buNone/>
            </a:pPr>
            <a:r>
              <a:rPr lang="en-US" dirty="0" smtClean="0"/>
              <a:t>G</a:t>
            </a:r>
            <a:r>
              <a:rPr lang="ka-GE" dirty="0" smtClean="0"/>
              <a:t> </a:t>
            </a:r>
            <a:r>
              <a:rPr lang="en-US" dirty="0" smtClean="0"/>
              <a:t>e</a:t>
            </a:r>
            <a:r>
              <a:rPr lang="ka-GE" dirty="0" smtClean="0"/>
              <a:t> </a:t>
            </a:r>
            <a:r>
              <a:rPr lang="en-US" dirty="0" smtClean="0"/>
              <a:t>n</a:t>
            </a:r>
            <a:r>
              <a:rPr lang="ka-GE" dirty="0" smtClean="0"/>
              <a:t> </a:t>
            </a:r>
            <a:r>
              <a:rPr lang="en-US" dirty="0" smtClean="0"/>
              <a:t>e</a:t>
            </a:r>
            <a:r>
              <a:rPr lang="ka-GE" dirty="0" smtClean="0"/>
              <a:t> </a:t>
            </a:r>
            <a:r>
              <a:rPr lang="en-US" dirty="0" smtClean="0"/>
              <a:t>r</a:t>
            </a:r>
            <a:r>
              <a:rPr lang="ka-GE" dirty="0" smtClean="0"/>
              <a:t> </a:t>
            </a:r>
            <a:r>
              <a:rPr lang="en-US" dirty="0" smtClean="0"/>
              <a:t>a</a:t>
            </a:r>
            <a:r>
              <a:rPr lang="ka-GE" dirty="0" smtClean="0"/>
              <a:t> </a:t>
            </a:r>
            <a:r>
              <a:rPr lang="en-US" dirty="0" smtClean="0"/>
              <a:t>t</a:t>
            </a:r>
            <a:r>
              <a:rPr lang="ka-GE" dirty="0" smtClean="0"/>
              <a:t> </a:t>
            </a:r>
            <a:r>
              <a:rPr lang="en-US" dirty="0" err="1" smtClean="0"/>
              <a:t>i</a:t>
            </a:r>
            <a:r>
              <a:rPr lang="ka-GE" dirty="0" smtClean="0"/>
              <a:t> </a:t>
            </a:r>
            <a:r>
              <a:rPr lang="en-US" dirty="0" smtClean="0"/>
              <a:t>o</a:t>
            </a:r>
            <a:r>
              <a:rPr lang="ka-GE" dirty="0" smtClean="0"/>
              <a:t> </a:t>
            </a:r>
            <a:r>
              <a:rPr lang="en-US" dirty="0" smtClean="0"/>
              <a:t>n</a:t>
            </a:r>
            <a:r>
              <a:rPr lang="ka-GE" dirty="0" smtClean="0"/>
              <a:t> </a:t>
            </a:r>
            <a:r>
              <a:rPr lang="en-US" dirty="0" smtClean="0"/>
              <a:t>s</a:t>
            </a:r>
            <a:r>
              <a:rPr lang="ka-GE" dirty="0" smtClean="0"/>
              <a:t>:</a:t>
            </a:r>
          </a:p>
          <a:p>
            <a:pPr algn="ctr"/>
            <a:endParaRPr lang="ka-GE" dirty="0" smtClean="0"/>
          </a:p>
          <a:p>
            <a:pPr algn="ctr"/>
            <a:r>
              <a:rPr lang="en-US" dirty="0" smtClean="0">
                <a:solidFill>
                  <a:srgbClr val="0070C0"/>
                </a:solidFill>
              </a:rPr>
              <a:t>Lost Generation (1880-1900)</a:t>
            </a:r>
          </a:p>
          <a:p>
            <a:pPr algn="ctr"/>
            <a:r>
              <a:rPr lang="en-US" dirty="0" smtClean="0">
                <a:solidFill>
                  <a:srgbClr val="0070C0"/>
                </a:solidFill>
              </a:rPr>
              <a:t>G.I. Generation (1900-1920)</a:t>
            </a:r>
          </a:p>
          <a:p>
            <a:pPr algn="ctr"/>
            <a:r>
              <a:rPr lang="en-US" dirty="0" smtClean="0">
                <a:solidFill>
                  <a:srgbClr val="0070C0"/>
                </a:solidFill>
              </a:rPr>
              <a:t>Silent Generation (1920-1940)</a:t>
            </a:r>
          </a:p>
          <a:p>
            <a:pPr algn="ctr"/>
            <a:r>
              <a:rPr lang="en-US" dirty="0" smtClean="0">
                <a:solidFill>
                  <a:srgbClr val="0070C0"/>
                </a:solidFill>
              </a:rPr>
              <a:t>Baby boomers (1940-1960)</a:t>
            </a:r>
          </a:p>
          <a:p>
            <a:pPr algn="ctr"/>
            <a:r>
              <a:rPr lang="en-US" dirty="0" smtClean="0">
                <a:solidFill>
                  <a:srgbClr val="0070C0"/>
                </a:solidFill>
              </a:rPr>
              <a:t>Generation X (1960-1980)</a:t>
            </a:r>
          </a:p>
          <a:p>
            <a:pPr algn="ctr"/>
            <a:r>
              <a:rPr lang="en-US" b="1" dirty="0" err="1" smtClean="0">
                <a:solidFill>
                  <a:srgbClr val="0070C0"/>
                </a:solidFill>
              </a:rPr>
              <a:t>Millennials</a:t>
            </a:r>
            <a:r>
              <a:rPr lang="en-US" b="1" dirty="0" smtClean="0">
                <a:solidFill>
                  <a:srgbClr val="0070C0"/>
                </a:solidFill>
              </a:rPr>
              <a:t> (Generation Y) (1980-2000)</a:t>
            </a:r>
            <a:endParaRPr lang="en-US" dirty="0" smtClean="0">
              <a:solidFill>
                <a:srgbClr val="0070C0"/>
              </a:solidFill>
            </a:endParaRPr>
          </a:p>
          <a:p>
            <a:pPr algn="ctr"/>
            <a:r>
              <a:rPr lang="en-US" dirty="0" smtClean="0">
                <a:solidFill>
                  <a:srgbClr val="0070C0"/>
                </a:solidFill>
              </a:rPr>
              <a:t>Generation Z (2000-2020)</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54032"/>
          </a:xfrm>
        </p:spPr>
        <p:txBody>
          <a:bodyPr>
            <a:normAutofit fontScale="90000"/>
          </a:bodyPr>
          <a:lstStyle/>
          <a:p>
            <a:r>
              <a:rPr lang="en-US" dirty="0" smtClean="0"/>
              <a:t>          </a:t>
            </a:r>
            <a:r>
              <a:rPr lang="en-US" sz="2200" dirty="0" smtClean="0"/>
              <a:t>Lost generation</a:t>
            </a:r>
            <a:r>
              <a:rPr lang="ka-GE" sz="2200" dirty="0" smtClean="0"/>
              <a:t> - დაკარგული თაობა</a:t>
            </a:r>
            <a:r>
              <a:rPr lang="en-US" sz="2200" dirty="0" smtClean="0"/>
              <a:t> (1880-1900)</a:t>
            </a:r>
            <a:endParaRPr lang="ru-RU" sz="2200" dirty="0"/>
          </a:p>
        </p:txBody>
      </p:sp>
      <p:sp>
        <p:nvSpPr>
          <p:cNvPr id="3" name="Content Placeholder 2"/>
          <p:cNvSpPr>
            <a:spLocks noGrp="1"/>
          </p:cNvSpPr>
          <p:nvPr>
            <p:ph sz="quarter" idx="1"/>
          </p:nvPr>
        </p:nvSpPr>
        <p:spPr>
          <a:xfrm>
            <a:off x="457200" y="1214422"/>
            <a:ext cx="7467600" cy="4873752"/>
          </a:xfrm>
        </p:spPr>
        <p:txBody>
          <a:bodyPr>
            <a:normAutofit/>
          </a:bodyPr>
          <a:lstStyle/>
          <a:p>
            <a:pPr>
              <a:buNone/>
            </a:pPr>
            <a:r>
              <a:rPr lang="ka-GE" dirty="0" smtClean="0"/>
              <a:t>   </a:t>
            </a:r>
            <a:r>
              <a:rPr lang="en-US" sz="2000" dirty="0" smtClean="0"/>
              <a:t>The </a:t>
            </a:r>
            <a:r>
              <a:rPr lang="en-US" sz="2000" b="1" dirty="0" smtClean="0"/>
              <a:t>Lost Generation</a:t>
            </a:r>
            <a:r>
              <a:rPr lang="en-US" sz="2000" dirty="0" smtClean="0"/>
              <a:t> is the generation that came of age during World War I</a:t>
            </a:r>
            <a:r>
              <a:rPr lang="ka-GE" sz="2000" dirty="0" smtClean="0"/>
              <a:t> (1914-1918).</a:t>
            </a:r>
          </a:p>
          <a:p>
            <a:pPr>
              <a:buNone/>
            </a:pPr>
            <a:endParaRPr lang="en-US" dirty="0" smtClean="0"/>
          </a:p>
          <a:p>
            <a:pPr algn="just">
              <a:buNone/>
            </a:pPr>
            <a:r>
              <a:rPr lang="en-US" sz="2200" b="1" dirty="0" smtClean="0"/>
              <a:t>   </a:t>
            </a:r>
            <a:r>
              <a:rPr lang="ka-GE" sz="2200" b="1" dirty="0" smtClean="0"/>
              <a:t>დაკარგული თაობა</a:t>
            </a:r>
            <a:r>
              <a:rPr lang="ka-GE" sz="2200" dirty="0" smtClean="0"/>
              <a:t> (</a:t>
            </a:r>
            <a:r>
              <a:rPr lang="ka-GE" sz="2200" i="1" dirty="0" smtClean="0"/>
              <a:t>ინგლ.</a:t>
            </a:r>
            <a:r>
              <a:rPr lang="ka-GE" sz="2200" dirty="0" smtClean="0"/>
              <a:t> "</a:t>
            </a:r>
            <a:r>
              <a:rPr lang="en-US" sz="2200" dirty="0" smtClean="0"/>
              <a:t>Lost Generation"), 1920-</a:t>
            </a:r>
            <a:r>
              <a:rPr lang="ka-GE" sz="2200" dirty="0" smtClean="0"/>
              <a:t>იანი წლების ევროპელ და ამერიკელ მწერალთა ჯგუფის პირობითი სახელწოდება. ჯგუფის ლოზუნგი გახდა გერტრუდ სტაინის სიტყვები: "თქვენ ყველანი დაკარგული თაობა ხართ!" ამ ჯგუფს მიაკუთვნებენ მწერლებს, რომლებმაც განიცადეს პირველი მსოფლიო ომის საშინელება, დაკარგეს დემოკრატიზმის გადარჩენის იმედი, რწმენა ტრადიციისა და მომავლისა და ანარქისტულ თვალსაზრისზე დადგნენ.</a:t>
            </a:r>
            <a:endParaRPr lang="en-US" sz="2200" dirty="0" smtClean="0"/>
          </a:p>
          <a:p>
            <a:pPr>
              <a:buFont typeface="Wingdings" pitchFamily="2" charset="2"/>
              <a:buChar char="v"/>
            </a:pP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354</TotalTime>
  <Words>887</Words>
  <Application>Microsoft Office PowerPoint</Application>
  <PresentationFormat>On-screen Show (4:3)</PresentationFormat>
  <Paragraphs>92</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Oriel</vt:lpstr>
      <vt:lpstr>რევაზ ინანიშვილის მოთხრობა ”ფრთხებიან ყვავები დამბაჩის ხმაზე?”</vt:lpstr>
      <vt:lpstr>პელაგია (პაშა) მანუჩარის ასული დადიანი-ვიტგენშტეინი (დაიბადა 1847 წელს- გარდაიცვალა ?...)</vt:lpstr>
      <vt:lpstr>პაშა დადიანი 1893 წელს</vt:lpstr>
      <vt:lpstr>  გრიგოლ (გრიცკო) ვიტგენშტეინი  მოკლეს 35 წლისა, ცხოვრობდა სავარაუდოდ 1860-1892 წლებში</vt:lpstr>
      <vt:lpstr>ნიკოლოზ II ალექსანდრეს ძე (რუს. Никола́й II Алекса́ндрович) (დ. 18 მაისი 1868, ცარსკოე სელო – 17 ივლისი 1918, ეკატერინბურგი) - რუსეთის ბოლო იმპერატორი 1894-1917 წლებში. პოლონეთის მეფე, ფინეთის დიდი ჰერცოგი.  მისი მმართველობა 1917 წელს რუსეთის რევოლუციით დასრულდა, რის შემდეგაც ის და მისი ოჯახი ბოლშევიკებმა დახვრიტეს.</vt:lpstr>
      <vt:lpstr>იმპერატორი ნიკოლოზ მეორე და იმპერატრიცა ალექსანდრა ფიოდოროვნა შვილებთან </vt:lpstr>
      <vt:lpstr>რევაზ ინანიშვილი (1926-1991)</vt:lpstr>
      <vt:lpstr>თაობათა აღწერა ამერიკულ სამეცნიერო ლიტერატურაში:</vt:lpstr>
      <vt:lpstr>          Lost generation - დაკარგული თაობა (1880-1900)</vt:lpstr>
      <vt:lpstr>დაკარგული თაობის ცნობილი წარმომადგენლები:</vt:lpstr>
      <vt:lpstr>G.I. Generation (1900-1920)</vt:lpstr>
      <vt:lpstr> G.I. GENERATION - ”დიადი თაობის” ცნობილი წარმომადგენლები:</vt:lpstr>
      <vt:lpstr>    Silent generation - მდუმარე თაობა                    (1920-1940)</vt:lpstr>
      <vt:lpstr>“მდუმარე თაობის” ცნობილი წარმომადგენლები:</vt:lpstr>
      <vt:lpstr>Baby boomers generation (1940-1960) შობადობის მკვეთრი მატების დროს დაბადებული თაობა</vt:lpstr>
      <vt:lpstr>Baby boomers თაობის ცნობილი წარმომადგენლები:</vt:lpstr>
      <vt:lpstr>Generation X (1960-1980)</vt:lpstr>
      <vt:lpstr>Nirvana singer Kurt Cobain (pictured here in 1992) was called the "voice of Generation X“ 1994 წელს სიცოცხლე თვითმკვლელობით დაასრულა</vt:lpstr>
      <vt:lpstr>              Millennials,  Generation Y, Echo Boomers or Millenniums (1980-2000) </vt:lpstr>
      <vt:lpstr>Generation Z (2000-...)</vt:lpstr>
      <vt:lpstr>რ ე ზ ი უ მ ე :</vt:lpstr>
      <vt:lpstr>თაობები და ღირებულებები:</vt:lpstr>
      <vt:lpstr>”მოსწავლე-მკვლევარი” - წყვილებში სამუშაო წარმოდგენილი სქემის მიხედვით</vt:lpstr>
      <vt:lpstr>                        დასასრული</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რევაზ ინანიშვილის მოთხრობა ”ფრთხებიან ყვავები დამბაჩის ხმაზე?”</dc:title>
  <dc:creator>Admin</dc:creator>
  <cp:lastModifiedBy>HP 02</cp:lastModifiedBy>
  <cp:revision>48</cp:revision>
  <dcterms:created xsi:type="dcterms:W3CDTF">2018-04-15T21:33:53Z</dcterms:created>
  <dcterms:modified xsi:type="dcterms:W3CDTF">2018-04-19T23:23:43Z</dcterms:modified>
</cp:coreProperties>
</file>