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5" r:id="rId7"/>
    <p:sldId id="269" r:id="rId8"/>
    <p:sldId id="270" r:id="rId9"/>
    <p:sldId id="267" r:id="rId10"/>
    <p:sldId id="263" r:id="rId11"/>
    <p:sldId id="268" r:id="rId12"/>
    <p:sldId id="264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4C"/>
    <a:srgbClr val="18131F"/>
    <a:srgbClr val="3438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86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102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95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038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242" name="Picture 2" descr="http://www.health2know.com/images/herpe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8600"/>
            <a:ext cx="3067050" cy="370516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5105400" y="3810000"/>
            <a:ext cx="838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2" descr="C:\Users\tamusia\Desktop\Healthy life style training in schools\booklet for school student\PICTURES BOOKLET\HIV\1227534996c4k6ep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48640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2" descr="C:\Users\tamusia\Desktop\Healthy life style training in schools\booklet for school student\PICTURES BOOKLET\HIV\1227534996c4k6ep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48640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musia\Desktop\Healthy life style training in schools\booklet for school student\PICTURES BOOKLET\HIV\1227534996c4k6ep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48640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C:\Users\tamusia\Desktop\Healthy life style training in schools\booklet for school student\PICTURES BOOKLET\HIV\1227534996c4k6ep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48640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8913-8AAD-4E5B-BF43-2F27A232307B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3A9E-A8AA-47BB-8F70-C393FC90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8131F"/>
            </a:gs>
            <a:gs pos="53000">
              <a:srgbClr val="D4DE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8913-8AAD-4E5B-BF43-2F27A232307B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3A9E-A8AA-47BB-8F70-C393FC90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clipartof.com/details/clipart/6809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ipartof.com/details/clipart/99169.html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clipartof.com/details/clipart/1057741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1470025"/>
          </a:xfrm>
        </p:spPr>
        <p:txBody>
          <a:bodyPr/>
          <a:lstStyle/>
          <a:p>
            <a:r>
              <a:rPr lang="ka-GE" b="1" dirty="0" smtClean="0"/>
              <a:t>სქესობრივი გზით გადამდები ინფექციები (სგგი)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b="1" smtClean="0"/>
              <a:t>ბიოლოგიის გაკვეთილი</a:t>
            </a:r>
            <a:endParaRPr lang="en-US" b="1" dirty="0"/>
          </a:p>
        </p:txBody>
      </p:sp>
      <p:pic>
        <p:nvPicPr>
          <p:cNvPr id="5" name="Picture 84" descr="C:\Users\tamusia\Desktop\animated pictures\0007 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667000"/>
            <a:ext cx="5791200" cy="2819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indent="1588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არის თუ არა ადამიანი ინფიცირებული სქესობ-რივი გზით გადამდები დაავადებით, ამის დადგენა მხოლოდ ექიმს შეუძლია.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08" descr="C:\Users\tamusia\Desktop\animated pictures\0019 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1371600" cy="2286000"/>
          </a:xfrm>
          <a:prstGeom prst="rect">
            <a:avLst/>
          </a:prstGeom>
          <a:noFill/>
        </p:spPr>
      </p:pic>
      <p:pic>
        <p:nvPicPr>
          <p:cNvPr id="7" name="Picture 88" descr="C:\Users\tamusia\Desktop\animated pictures\0009 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648200"/>
            <a:ext cx="1121664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458200" cy="4525963"/>
          </a:xfrm>
        </p:spPr>
        <p:txBody>
          <a:bodyPr>
            <a:normAutofit fontScale="92500"/>
          </a:bodyPr>
          <a:lstStyle/>
          <a:p>
            <a:pPr marL="914400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იწვევს უშვილობას, იმპოტენციას, საშვილოსნოს გარე ორსულობას, მუცლის მოშლას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არანამკურნალევი სიფილისი იწვევს შინაგანი ორგანოებისა და ცნს დაზიანებას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ზოგიერთი სგგი იწვევს ავთვისებიან სიმსივნეს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სგგი-ის არსებობა რემდენიმე ათეულჯერ ზრდის აივ-ით ინფიცირების რისკს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838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/>
              <a:t>რატომ არის საშიში სგგი?</a:t>
            </a:r>
            <a:endParaRPr lang="en-US" sz="2800" b="1" dirty="0"/>
          </a:p>
        </p:txBody>
      </p:sp>
      <p:pic>
        <p:nvPicPr>
          <p:cNvPr id="6" name="Picture 2" descr="C:\Users\tamusia\Desktop\00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692140"/>
            <a:ext cx="1295400" cy="1165860"/>
          </a:xfrm>
          <a:prstGeom prst="rect">
            <a:avLst/>
          </a:prstGeom>
          <a:noFill/>
        </p:spPr>
      </p:pic>
      <p:pic>
        <p:nvPicPr>
          <p:cNvPr id="7" name="Picture 78" descr="C:\Users\tamusia\Desktop\animated pictures\0006 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550606" cy="533400"/>
          </a:xfrm>
          <a:prstGeom prst="rect">
            <a:avLst/>
          </a:prstGeom>
          <a:noFill/>
        </p:spPr>
      </p:pic>
      <p:pic>
        <p:nvPicPr>
          <p:cNvPr id="11" name="Picture 78" descr="C:\Users\tamusia\Desktop\animated pictures\0006 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95600"/>
            <a:ext cx="550606" cy="533400"/>
          </a:xfrm>
          <a:prstGeom prst="rect">
            <a:avLst/>
          </a:prstGeom>
          <a:noFill/>
        </p:spPr>
      </p:pic>
      <p:pic>
        <p:nvPicPr>
          <p:cNvPr id="12" name="Picture 78" descr="C:\Users\tamusia\Desktop\animated pictures\0006 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86200"/>
            <a:ext cx="550606" cy="533400"/>
          </a:xfrm>
          <a:prstGeom prst="rect">
            <a:avLst/>
          </a:prstGeom>
          <a:noFill/>
        </p:spPr>
      </p:pic>
      <p:pic>
        <p:nvPicPr>
          <p:cNvPr id="13" name="Picture 78" descr="C:\Users\tamusia\Desktop\animated pictures\0006 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53000"/>
            <a:ext cx="550606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5867400" cy="3581400"/>
          </a:xfrm>
        </p:spPr>
        <p:txBody>
          <a:bodyPr/>
          <a:lstStyle/>
          <a:p>
            <a:pPr indent="1588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indent="1588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მხოლოდ პრეზერვატივითაა შესაძლებელი სგგი-ით ინფიცირების რისკის შემცირება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http://blog.prospect.org/blog/weblog/cartoon_f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573570"/>
            <a:ext cx="3562350" cy="3208229"/>
          </a:xfrm>
          <a:prstGeom prst="rect">
            <a:avLst/>
          </a:prstGeom>
          <a:noFill/>
          <a:ln w="57150">
            <a:solidFill>
              <a:srgbClr val="BC004C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ჩასახვის საწინააღმდეგო აბები არ იცავს სგგი-სგან.</a:t>
            </a:r>
          </a:p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ka-GE" b="1" dirty="0" smtClean="0"/>
              <a:t>შეჯამება</a:t>
            </a:r>
            <a:endParaRPr lang="en-US" b="1" dirty="0"/>
          </a:p>
        </p:txBody>
      </p:sp>
      <p:pic>
        <p:nvPicPr>
          <p:cNvPr id="4" name="Picture 2" descr="teacher clip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320" y="3581400"/>
            <a:ext cx="2392680" cy="2990850"/>
          </a:xfrm>
          <a:prstGeom prst="rect">
            <a:avLst/>
          </a:prstGeom>
          <a:noFill/>
        </p:spPr>
      </p:pic>
      <p:pic>
        <p:nvPicPr>
          <p:cNvPr id="6" name="Picture 18" descr="C:\Users\tamusia\Desktop\00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2057400"/>
            <a:ext cx="1638300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239000" cy="868362"/>
          </a:xfrm>
        </p:spPr>
        <p:txBody>
          <a:bodyPr>
            <a:normAutofit/>
          </a:bodyPr>
          <a:lstStyle/>
          <a:p>
            <a:r>
              <a:rPr lang="ka-G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თამაშის წესები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914400" indent="0">
              <a:buNone/>
            </a:pPr>
            <a:r>
              <a:rPr lang="ka-GE" dirty="0" smtClean="0"/>
              <a:t>თითოეულმა ჯგუფმა უნდა მოიფიქროს გუნდის სახელი და აირჩიოს კაპიტანი</a:t>
            </a:r>
            <a:endParaRPr lang="en-US" dirty="0" smtClean="0"/>
          </a:p>
          <a:p>
            <a:pPr marL="914400" indent="0">
              <a:buNone/>
            </a:pPr>
            <a:r>
              <a:rPr lang="ka-GE" dirty="0" smtClean="0"/>
              <a:t>გუნდის კაპიტნები რიგ-რიგობით იღებენ თითო კითხვას და უკითხავენ გუნდს</a:t>
            </a:r>
            <a:endParaRPr lang="en-US" dirty="0" smtClean="0"/>
          </a:p>
          <a:p>
            <a:pPr marL="914400" indent="0">
              <a:buNone/>
            </a:pPr>
            <a:r>
              <a:rPr lang="ka-GE" dirty="0" smtClean="0"/>
              <a:t>თუ გუნდი შეკითხვაზე ვერ უპასუხებს, პასუხობს მეორე გუნდი</a:t>
            </a:r>
            <a:endParaRPr lang="en-US" dirty="0" smtClean="0"/>
          </a:p>
          <a:p>
            <a:pPr marL="914400" indent="0">
              <a:buNone/>
            </a:pPr>
            <a:r>
              <a:rPr lang="ka-GE" dirty="0" smtClean="0"/>
              <a:t>ყოველი სწორი პასუხი ფასდება 10 ქულით. თუ გუნდმა პასუხი არ იცის  და მეორე გუნდმა სწორი პასუხი გასცა, მას 20 ქულა ეწერება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60" descr="C:\Users\tamusia\Desktop\animated pictures\0004 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419100" cy="419100"/>
          </a:xfrm>
          <a:prstGeom prst="rect">
            <a:avLst/>
          </a:prstGeom>
          <a:noFill/>
        </p:spPr>
      </p:pic>
      <p:pic>
        <p:nvPicPr>
          <p:cNvPr id="7" name="Picture 68" descr="C:\Users\tamusia\Desktop\animated pictures\0005 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52600"/>
            <a:ext cx="495300" cy="495300"/>
          </a:xfrm>
          <a:prstGeom prst="rect">
            <a:avLst/>
          </a:prstGeom>
          <a:noFill/>
        </p:spPr>
      </p:pic>
      <p:pic>
        <p:nvPicPr>
          <p:cNvPr id="8" name="Picture 68" descr="C:\Users\tamusia\Desktop\animated pictures\0005 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81400"/>
            <a:ext cx="495300" cy="495300"/>
          </a:xfrm>
          <a:prstGeom prst="rect">
            <a:avLst/>
          </a:prstGeom>
          <a:noFill/>
        </p:spPr>
      </p:pic>
      <p:pic>
        <p:nvPicPr>
          <p:cNvPr id="9" name="Picture 60" descr="C:\Users\tamusia\Desktop\animated pictures\0004 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667000"/>
            <a:ext cx="419100" cy="419100"/>
          </a:xfrm>
          <a:prstGeom prst="rect">
            <a:avLst/>
          </a:prstGeom>
          <a:noFill/>
        </p:spPr>
      </p:pic>
      <p:pic>
        <p:nvPicPr>
          <p:cNvPr id="10" name="Picture 2" descr="http://www.mychandlerschools.org/203820102222021530/lib/203820102222021530/student_clipar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029200"/>
            <a:ext cx="3352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1143000"/>
          </a:xfrm>
        </p:spPr>
        <p:txBody>
          <a:bodyPr/>
          <a:lstStyle/>
          <a:p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გაიმარჯვა . . 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tamusia\Desktop\Healthy life style training in schools\booklet for school student\PICTURES BOOKLET\competition\861463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0" y="1676400"/>
            <a:ext cx="3314700" cy="46863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95800" y="16764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0" descr="C:\Users\tamusia\Desktop\animated pictures\0005 x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48000"/>
            <a:ext cx="154305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5715000" cy="1143000"/>
          </a:xfrm>
        </p:spPr>
        <p:txBody>
          <a:bodyPr/>
          <a:lstStyle/>
          <a:p>
            <a:r>
              <a:rPr lang="ka-GE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დისკუსია</a:t>
            </a:r>
            <a:endParaRPr lang="en-US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1"/>
          </a:xfrm>
        </p:spPr>
        <p:txBody>
          <a:bodyPr>
            <a:normAutofit/>
          </a:bodyPr>
          <a:lstStyle/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რას ფიქრობს ხალხი სგგი-ზე?</a:t>
            </a:r>
          </a:p>
          <a:p>
            <a:pPr marL="465138" indent="-465138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 მცდარი წარმოდგენები არსებობს სგგი-ის გადაცემის გზებზე დ მკურანლობაზე?</a:t>
            </a:r>
          </a:p>
          <a:p>
            <a:pPr marL="465138" indent="-465138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 გაიგეთ ახალი სგგი-ზე?</a:t>
            </a:r>
          </a:p>
          <a:p>
            <a:pPr marL="465138" indent="-465138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რას ეტყოდით თქვენს მეგობრებს სგგი-ის შესახებ?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tamusia\Desktop\Healthy life style training in schools\booklet for school student\PICTURES BOOKLET\reproductive health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76201"/>
            <a:ext cx="1676399" cy="1523999"/>
          </a:xfrm>
          <a:prstGeom prst="rect">
            <a:avLst/>
          </a:prstGeom>
          <a:noFill/>
        </p:spPr>
      </p:pic>
      <p:pic>
        <p:nvPicPr>
          <p:cNvPr id="6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718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12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5715000" cy="1143000"/>
          </a:xfrm>
        </p:spPr>
        <p:txBody>
          <a:bodyPr/>
          <a:lstStyle/>
          <a:p>
            <a:r>
              <a:rPr lang="ka-GE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დისკუსია</a:t>
            </a:r>
            <a:endParaRPr lang="en-US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>
            <a:normAutofit/>
          </a:bodyPr>
          <a:lstStyle/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დაასახელეთ, თქვენი აზრით, სგგი-ის თავიდან აცილების საუკეთესო გზა. რატომ ფიქრობთ ასე?</a:t>
            </a:r>
          </a:p>
          <a:p>
            <a:pPr marL="465138" indent="-465138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რატომ არ შეიძლება თვითმკურნალობა სგგი-ის დროს?</a:t>
            </a:r>
          </a:p>
          <a:p>
            <a:pPr marL="465138" indent="-465138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კიდევ რის გაგებას ისურვებდით?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tamusia\Desktop\Healthy life style training in schools\booklet for school student\PICTURES BOOKLET\reproductive health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76201"/>
            <a:ext cx="2209799" cy="2008908"/>
          </a:xfrm>
          <a:prstGeom prst="rect">
            <a:avLst/>
          </a:prstGeom>
          <a:noFill/>
        </p:spPr>
      </p:pic>
      <p:pic>
        <p:nvPicPr>
          <p:cNvPr id="6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384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7543800" cy="1295400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581400"/>
          </a:xfrm>
        </p:spPr>
        <p:txBody>
          <a:bodyPr>
            <a:normAutofit lnSpcReduction="10000"/>
          </a:bodyPr>
          <a:lstStyle/>
          <a:p>
            <a:pPr indent="1588" algn="ctr">
              <a:buNone/>
            </a:pPr>
            <a:r>
              <a:rPr lang="ka-GE" i="1" dirty="0" smtClean="0">
                <a:solidFill>
                  <a:srgbClr val="BC004C"/>
                </a:solidFill>
              </a:rPr>
              <a:t>ყველაზე გავრცელებულ ინფექციებს მიეკუთვნება:</a:t>
            </a:r>
          </a:p>
          <a:p>
            <a:pPr indent="1588">
              <a:buNone/>
            </a:pPr>
            <a:r>
              <a:rPr lang="ka-G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სიფილისი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ქლამიდიოზი, სასქესო ორგანო-ების ჰერპესი, გონორეა, ტრიქომონიაზი, პაპილომავირუსული ინფექცია, აივ ინფექცია, ვირუსული ჰეპატიტები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სოკოვანი ინფექცია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2" descr="C:\Users\tamusia\Desktop\Healthy life style training in schools\booklet for school student\PICTURES BOOKLET\HIV\1227534996c4k6e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5333" y="5410200"/>
            <a:ext cx="1608667" cy="1447800"/>
          </a:xfrm>
          <a:prstGeom prst="rect">
            <a:avLst/>
          </a:prstGeom>
          <a:noFill/>
        </p:spPr>
      </p:pic>
      <p:pic>
        <p:nvPicPr>
          <p:cNvPr id="5" name="Picture 6" descr="C:\Users\tamusia\Desktop\00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48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9144000" cy="2286000"/>
          </a:xfrm>
        </p:spPr>
        <p:txBody>
          <a:bodyPr>
            <a:normAutofit/>
          </a:bodyPr>
          <a:lstStyle/>
          <a:p>
            <a:pPr indent="1588">
              <a:buNone/>
            </a:pPr>
            <a:r>
              <a:rPr lang="ka-GE" dirty="0" smtClean="0"/>
              <a:t>ზოგიერთი სგგი (ციტომეგალოვირუსი, აივ ინფექცია, ქლამიდიოზი) </a:t>
            </a:r>
            <a:r>
              <a:rPr lang="ka-GE" b="1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გადადის დაავადე-ბული დედიდან შვილზე </a:t>
            </a:r>
            <a:r>
              <a:rPr lang="ka-GE" dirty="0" smtClean="0"/>
              <a:t>ორსულობის, მშობიარობის ან ძუძუთი კვების დროს.</a:t>
            </a:r>
            <a:endParaRPr lang="en-US" dirty="0"/>
          </a:p>
        </p:txBody>
      </p:sp>
      <p:pic>
        <p:nvPicPr>
          <p:cNvPr id="6" name="Picture 2" descr="mom to 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1676400" cy="3276600"/>
          </a:xfrm>
          <a:prstGeom prst="rect">
            <a:avLst/>
          </a:prstGeom>
          <a:noFill/>
        </p:spPr>
      </p:pic>
      <p:pic>
        <p:nvPicPr>
          <p:cNvPr id="7" name="Picture 4" descr="Busy M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914400"/>
            <a:ext cx="2714625" cy="325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9600"/>
            <a:ext cx="9144000" cy="1752600"/>
          </a:xfrm>
        </p:spPr>
        <p:txBody>
          <a:bodyPr>
            <a:normAutofit/>
          </a:bodyPr>
          <a:lstStyle/>
          <a:p>
            <a:pPr indent="1588" algn="ctr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ზოგიერთი სგგი-ის (მაგ., ტრიქომონიაზის) </a:t>
            </a:r>
            <a:r>
              <a:rPr lang="ka-GE" b="1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გადაცემა შესაძლებელია საყოფაცხოვრებო კონტაქტით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0" descr="Royalty Free RF Clipart Illustration Of A Tired Man Brushing His Teeth And Wearing His Pajamas In The Morning by gnurf">
            <a:hlinkClick r:id="rId2" tooltip="Royalty Free RF Clipart Illustration Of A Tired Man Brushing His Teeth And Wearing His Pajamas In The Morning by gnur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1936750" cy="1743076"/>
          </a:xfrm>
          <a:prstGeom prst="rect">
            <a:avLst/>
          </a:prstGeom>
          <a:noFill/>
        </p:spPr>
      </p:pic>
      <p:pic>
        <p:nvPicPr>
          <p:cNvPr id="6" name="Picture 14" descr="Royalty Free Vector Clip Art Illustration Of A Boy Discovering That His Toothpaste Has Been Replaced With Super Glue by BNP Design Studio">
            <a:hlinkClick r:id="rId4" tooltip="Royalty Free Vector Clip Art Illustration Of A Boy Discovering That His Toothpaste Has Been Replaced With Super Glue by BNP Design Studio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524000"/>
            <a:ext cx="1752600" cy="1976617"/>
          </a:xfrm>
          <a:prstGeom prst="rect">
            <a:avLst/>
          </a:prstGeom>
          <a:noFill/>
        </p:spPr>
      </p:pic>
      <p:pic>
        <p:nvPicPr>
          <p:cNvPr id="7" name="Picture 20" descr="Royalty Free RF Clipart Illustration Of A Chubby Woman In A Red Bikini Dipping Her Foot In A Kiddie Pool by Dennis Cox">
            <a:hlinkClick r:id="rId6" tooltip="Royalty Free RF Clipart Illustration Of A Chubby Woman In A Red Bikini Dipping Her Foot In A Kiddie Pool by Dennis Cox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1676400"/>
            <a:ext cx="1904998" cy="1676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30480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31242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076700" y="2400300"/>
            <a:ext cx="1981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BC00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სქესობრივი გზით გადამდები ინფექციები</a:t>
            </a:r>
            <a:endParaRPr lang="en-US" sz="3200" dirty="0">
              <a:solidFill>
                <a:srgbClr val="BC00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</p:spPr>
        <p:txBody>
          <a:bodyPr>
            <a:normAutofit fontScale="92500"/>
          </a:bodyPr>
          <a:lstStyle/>
          <a:p>
            <a:pPr marL="688975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უჩვეულო გამონადენი სასქესო ორგანოებიდან;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ქავილი გარეთა სასქესო ორგანოების მიდამოში;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სიწითლე და სხვადასხვა სახის გამონაყარი გარეთა სასქესო ორგანოების მიდამოში;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სხვადასხვა სახის დისკომფორტი - წვა, ტკივილი, შეშუპება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გაძნელებული, მტკივნეული ან ხშირი</a:t>
            </a:r>
          </a:p>
          <a:p>
            <a:pPr marL="688975" indent="0">
              <a:buNone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შარდვა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762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/>
              <a:t>სიმპტომები, რომლებიც სგგი-ის სავარდაუდო არსებობაზე მიუთითებს:</a:t>
            </a:r>
            <a:endParaRPr lang="en-US" sz="2400" b="1" dirty="0"/>
          </a:p>
        </p:txBody>
      </p:sp>
      <p:pic>
        <p:nvPicPr>
          <p:cNvPr id="6" name="Picture 25" descr="1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 descr="1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29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5" descr="1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5" descr="1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5" descr="1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962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C:\Users\tamusia\Desktop\004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3340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328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სქესობრივი გზით გადამდები ინფექციები (სგგი)</vt:lpstr>
      <vt:lpstr>თამაშის წესები</vt:lpstr>
      <vt:lpstr>გაიმარჯვა . . .</vt:lpstr>
      <vt:lpstr>დისკუსია</vt:lpstr>
      <vt:lpstr>დისკუსია</vt:lpstr>
      <vt:lpstr>სქესობრივი გზით გადამდები ინფექციები</vt:lpstr>
      <vt:lpstr>სქესობრივი გზით გადამდები ინფექციები</vt:lpstr>
      <vt:lpstr>სქესობრივი გზით გადამდები ინფექციები</vt:lpstr>
      <vt:lpstr>სქესობრივი გზით გადამდები ინფექციები</vt:lpstr>
      <vt:lpstr>სქესობრივი გზით გადამდები ინფექციები</vt:lpstr>
      <vt:lpstr>სქესობრივი გზით გადამდები ინფექციები</vt:lpstr>
      <vt:lpstr>სქესობრივი გზით გადამდები ინფექციები</vt:lpstr>
      <vt:lpstr>შეჯამება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სქესობრივი გზით გადამდები ინფექციები</dc:title>
  <dc:creator>tamusia</dc:creator>
  <cp:lastModifiedBy>HP</cp:lastModifiedBy>
  <cp:revision>18</cp:revision>
  <dcterms:created xsi:type="dcterms:W3CDTF">2011-04-25T18:04:22Z</dcterms:created>
  <dcterms:modified xsi:type="dcterms:W3CDTF">2011-12-29T07:43:22Z</dcterms:modified>
</cp:coreProperties>
</file>