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0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embeddedFontLst>
    <p:embeddedFont>
      <p:font typeface="BPG QuadroSquare Mtavruli" pitchFamily="18" charset="0"/>
      <p:regular r:id="rId36"/>
    </p:embeddedFont>
    <p:embeddedFont>
      <p:font typeface="Gill Sans MT" pitchFamily="34" charset="0"/>
      <p:regular r:id="rId37"/>
      <p:bold r:id="rId38"/>
      <p:italic r:id="rId39"/>
      <p:boldItalic r:id="rId40"/>
    </p:embeddedFont>
    <p:embeddedFont>
      <p:font typeface="Avaza Mtavruli" pitchFamily="34" charset="0"/>
      <p:regular r:id="rId41"/>
    </p:embeddedFont>
    <p:embeddedFont>
      <p:font typeface="Sylfaen" pitchFamily="18" charset="0"/>
      <p:regular r:id="rId42"/>
    </p:embeddedFont>
    <p:embeddedFont>
      <p:font typeface="Verdana" pitchFamily="34" charset="0"/>
      <p:regular r:id="rId43"/>
      <p:bold r:id="rId44"/>
      <p:italic r:id="rId45"/>
      <p:boldItalic r:id="rId46"/>
    </p:embeddedFont>
    <p:embeddedFont>
      <p:font typeface="Wingdings 2" pitchFamily="18" charset="2"/>
      <p:regular r:id="rId47"/>
    </p:embeddedFont>
    <p:embeddedFont>
      <p:font typeface="Calibri" pitchFamily="34" charset="0"/>
      <p:regular r:id="rId48"/>
      <p:bold r:id="rId49"/>
      <p:italic r:id="rId50"/>
      <p:boldItalic r:id="rId51"/>
    </p:embeddedFont>
    <p:embeddedFont>
      <p:font typeface="BalavMtavr" pitchFamily="2" charset="0"/>
      <p:regular r:id="rId5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54" autoAdjust="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2040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52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6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7ED7C-8F92-4C29-B0F1-A0B3B414A4FD}" type="datetimeFigureOut">
              <a:rPr lang="en-US" smtClean="0"/>
              <a:pPr/>
              <a:t>9/30/2009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42EE2-49E9-476B-9028-70A38CD00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42EE2-49E9-476B-9028-70A38CD00F8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42EE2-49E9-476B-9028-70A38CD00F8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96E510-CFC7-46E3-AC6F-7B9042BDC69D}" type="datetime1">
              <a:rPr lang="en-US" smtClean="0"/>
              <a:pPr/>
              <a:t>9/30/2009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ka-GE" dirty="0" smtClean="0"/>
              <a:t>პროფ. ელიზბარ ელიზბარაშვილი</a:t>
            </a:r>
            <a:r>
              <a:rPr lang="en-US" dirty="0" smtClean="0"/>
              <a:t> @</a:t>
            </a:r>
            <a:r>
              <a:rPr lang="ka-GE" dirty="0" smtClean="0"/>
              <a:t> საავტორო უფლებები დაცულია</a:t>
            </a:r>
          </a:p>
          <a:p>
            <a:r>
              <a:rPr lang="en-US" dirty="0" smtClean="0"/>
              <a:t>http://www.gtu.edu.ge/katedrebi/dep33/eliz/lecturs_eliz.htm</a:t>
            </a:r>
            <a:endParaRPr kumimoji="0"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PG QuadroSquare Mtavruli" pitchFamily="18" charset="0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latin typeface="Sylfaen" pitchFamily="18" charset="0"/>
              </a:defRPr>
            </a:lvl2pPr>
            <a:lvl3pPr>
              <a:defRPr>
                <a:latin typeface="Sylfaen" pitchFamily="18" charset="0"/>
              </a:defRPr>
            </a:lvl3pPr>
            <a:lvl4pPr>
              <a:defRPr>
                <a:latin typeface="Sylfaen" pitchFamily="18" charset="0"/>
              </a:defRPr>
            </a:lvl4pPr>
            <a:lvl5pPr>
              <a:defRPr>
                <a:latin typeface="Sylfaen" pitchFamily="18" charset="0"/>
              </a:defRPr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F4A536-0348-4AB9-A7B9-85FCAA03C4FA}" type="datetime1">
              <a:rPr lang="en-US" smtClean="0"/>
              <a:pPr/>
              <a:t>9/30/2009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ka-GE" dirty="0" smtClean="0"/>
              <a:t>პროფ. ელიზბარ ელიზბარაშვილი</a:t>
            </a:r>
            <a:r>
              <a:rPr lang="en-US" dirty="0" smtClean="0"/>
              <a:t> @</a:t>
            </a:r>
            <a:r>
              <a:rPr lang="ka-GE" dirty="0" smtClean="0"/>
              <a:t> საავტორო უფლებები დაცულია</a:t>
            </a:r>
          </a:p>
          <a:p>
            <a:r>
              <a:rPr lang="en-US" dirty="0" smtClean="0"/>
              <a:t>http://www.gtu.ge/katedrebi/dep33/eliz/lecturs_eliz.htm</a:t>
            </a:r>
            <a:endParaRPr lang="ka-GE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0" y="838200"/>
            <a:ext cx="7315200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1447800" y="6324600"/>
            <a:ext cx="7162800" cy="158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nut 10"/>
          <p:cNvSpPr/>
          <p:nvPr/>
        </p:nvSpPr>
        <p:spPr>
          <a:xfrm rot="2315675">
            <a:off x="482111" y="114509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28600" y="838200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pic>
        <p:nvPicPr>
          <p:cNvPr id="13" name="Picture 12" descr="molecules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-1"/>
            <a:ext cx="1066801" cy="1474002"/>
          </a:xfrm>
          <a:prstGeom prst="rect">
            <a:avLst/>
          </a:prstGeom>
        </p:spPr>
      </p:pic>
      <p:sp>
        <p:nvSpPr>
          <p:cNvPr id="7" name="Pie 6"/>
          <p:cNvSpPr/>
          <p:nvPr/>
        </p:nvSpPr>
        <p:spPr>
          <a:xfrm>
            <a:off x="-819444" y="533400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39762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914400"/>
            <a:ext cx="7498080" cy="53340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1447800" y="6305550"/>
            <a:ext cx="20574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l"/>
            <a:fld id="{08312D90-453B-4F8B-A9EA-4F522E3F7B4E}" type="datetime1">
              <a:rPr lang="en-US" smtClean="0"/>
              <a:pPr algn="l"/>
              <a:t>9/30/2009</a:t>
            </a:fld>
            <a:endParaRPr lang="en-US" dirty="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505200" y="6305550"/>
            <a:ext cx="51054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10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Sylfaen" pitchFamily="18" charset="0"/>
              </a:defRPr>
            </a:lvl1pPr>
            <a:extLst/>
          </a:lstStyle>
          <a:p>
            <a:r>
              <a:rPr lang="ka-GE" dirty="0" smtClean="0"/>
              <a:t>პროფ. ელიზბარ ელიზბარაშვილი</a:t>
            </a:r>
            <a:r>
              <a:rPr lang="en-US" dirty="0" smtClean="0"/>
              <a:t> @</a:t>
            </a:r>
            <a:r>
              <a:rPr lang="ka-GE" dirty="0" smtClean="0"/>
              <a:t> საავტორო უფლებები დაცულია</a:t>
            </a:r>
          </a:p>
          <a:p>
            <a:r>
              <a:rPr lang="en-US" dirty="0" smtClean="0"/>
              <a:t>http://www.gtu.edu.ge/katedrebi/dep33/eliz/lecturs_eliz.htm</a:t>
            </a:r>
            <a:endParaRPr lang="ka-GE" dirty="0" smtClean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 eaLnBrk="1" latinLnBrk="0" hangingPunct="1"/>
            <a:fld id="{6294C92D-0306-4E69-9CD3-20855E849650}" type="slidenum">
              <a:rPr kumimoji="0" lang="en-US" smtClean="0"/>
              <a:pPr algn="ctr" eaLnBrk="1" latinLnBrk="0" hangingPunct="1"/>
              <a:t>‹#›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6" name="TextBox 15"/>
          <p:cNvSpPr txBox="1"/>
          <p:nvPr/>
        </p:nvSpPr>
        <p:spPr>
          <a:xfrm>
            <a:off x="457200" y="1905000"/>
            <a:ext cx="461665" cy="39624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ka-G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PG QuadroSquare Mtavruli" pitchFamily="18" charset="0"/>
              </a:rPr>
              <a:t>ორგანულ ქიმია. ლექცია </a:t>
            </a:r>
            <a:r>
              <a:rPr lang="ka-G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PG QuadroSquare Mtavruli" pitchFamily="18" charset="0"/>
              </a:rPr>
              <a:t>1-2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BPG QuadroSquare Mtavruli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24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BalavMtavr" pitchFamily="2" charset="0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2400" kern="1200">
          <a:solidFill>
            <a:schemeClr val="tx1"/>
          </a:solidFill>
          <a:latin typeface="BPG QuadroSquare Mtavruli" pitchFamily="18" charset="0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000" kern="1200">
          <a:solidFill>
            <a:schemeClr val="tx1"/>
          </a:solidFill>
          <a:latin typeface="BPG QuadroSquare Mtavruli" pitchFamily="18" charset="0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BPG QuadroSquare Mtavruli" pitchFamily="18" charset="0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1600" kern="1200">
          <a:solidFill>
            <a:schemeClr val="tx1"/>
          </a:solidFill>
          <a:latin typeface="BPG QuadroSquare Mtavruli" pitchFamily="18" charset="0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BPG QuadroSquare Mtavruli" pitchFamily="18" charset="0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14600" y="1600200"/>
            <a:ext cx="4953000" cy="1143000"/>
          </a:xfrm>
        </p:spPr>
        <p:txBody>
          <a:bodyPr>
            <a:normAutofit/>
          </a:bodyPr>
          <a:lstStyle/>
          <a:p>
            <a:pPr algn="ctr"/>
            <a:r>
              <a:rPr lang="ka-GE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ორგანული ქიმია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60000" endA="900" endPos="60000" dist="29997" dir="5400000" sy="-100000" algn="bl" rotWithShape="0"/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9200" y="381000"/>
            <a:ext cx="75438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200" dirty="0" smtClean="0"/>
              <a:t>საქართველოს ტექნკური უნივერსიტეტი</a:t>
            </a:r>
          </a:p>
          <a:p>
            <a:pPr algn="ctr"/>
            <a:r>
              <a:rPr lang="ka-GE" sz="1400" dirty="0" smtClean="0"/>
              <a:t>ქიმიური ტექნოლოგიისა და მეტალურგიის ფაკულტეტი</a:t>
            </a:r>
          </a:p>
          <a:p>
            <a:pPr algn="ctr"/>
            <a:endParaRPr lang="ka-GE" sz="1400" dirty="0" smtClean="0"/>
          </a:p>
          <a:p>
            <a:pPr algn="ctr"/>
            <a:r>
              <a:rPr lang="ka-GE" dirty="0" smtClean="0"/>
              <a:t>ორგანული ქიმიის მიმართულება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495800" y="41148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PG QuadroSquare Mtavruli" pitchFamily="18" charset="0"/>
              </a:rPr>
              <a:t>ლექცია </a:t>
            </a:r>
            <a:r>
              <a:rPr lang="ka-G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PG QuadroSquare Mtavruli" pitchFamily="18" charset="0"/>
              </a:rPr>
              <a:t>1,2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BPG QuadroSquare Mtavruli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95800" y="5181600"/>
            <a:ext cx="411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პროფ. ელიზბარ ელიზბარაშვილი</a:t>
            </a:r>
          </a:p>
          <a:p>
            <a:r>
              <a:rPr lang="en-US" sz="1400" dirty="0" smtClean="0"/>
              <a:t>          </a:t>
            </a:r>
            <a:r>
              <a:rPr lang="ka-GE" sz="1400" dirty="0" smtClean="0"/>
              <a:t>ტელ: </a:t>
            </a:r>
            <a:r>
              <a:rPr lang="en-US" sz="1400" dirty="0" smtClean="0"/>
              <a:t> </a:t>
            </a:r>
            <a:r>
              <a:rPr lang="ka-GE" sz="1400" dirty="0" smtClean="0"/>
              <a:t>(91) 191 </a:t>
            </a:r>
            <a:r>
              <a:rPr lang="ka-GE" sz="1400" dirty="0" smtClean="0"/>
              <a:t>723</a:t>
            </a:r>
          </a:p>
          <a:p>
            <a:endParaRPr lang="ka-GE" sz="1400" dirty="0" smtClean="0"/>
          </a:p>
          <a:p>
            <a:r>
              <a:rPr lang="ka-GE" sz="1400" dirty="0" smtClean="0"/>
              <a:t>ელ–ფოსტა: </a:t>
            </a:r>
            <a:r>
              <a:rPr lang="en-US" sz="1400" dirty="0" smtClean="0"/>
              <a:t> elizbarashvili@gtu.ge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2438400" y="3429000"/>
            <a:ext cx="502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za Mtavruli" pitchFamily="34" charset="0"/>
              </a:rPr>
              <a:t>organul</a:t>
            </a:r>
            <a:r>
              <a:rPr lang="en-US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za Mtavruli" pitchFamily="34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za Mtavruli" pitchFamily="34" charset="0"/>
              </a:rPr>
              <a:t>naerTTa</a:t>
            </a:r>
            <a:r>
              <a:rPr lang="en-US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za Mtavruli" pitchFamily="34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za Mtavruli" pitchFamily="34" charset="0"/>
              </a:rPr>
              <a:t>aRnagoba</a:t>
            </a:r>
            <a:endParaRPr lang="en-US" sz="14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aza Mtavrul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იზომერიზმი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პროფ. ელიზბარ ელიზბარაშვილი</a:t>
            </a:r>
            <a:r>
              <a:rPr lang="en-US" smtClean="0"/>
              <a:t> @</a:t>
            </a:r>
            <a:r>
              <a:rPr lang="ka-GE" smtClean="0"/>
              <a:t> საავტორო უფლებები დაცულია</a:t>
            </a:r>
          </a:p>
          <a:p>
            <a:r>
              <a:rPr lang="en-US" smtClean="0"/>
              <a:t>http://www.gtu.ge/katedrebi/dep33/eliz/lecturs_eliz.htm</a:t>
            </a:r>
            <a:endParaRPr lang="ka-GE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10</a:t>
            </a:fld>
            <a:endParaRPr kumimoji="0"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0" y="1219200"/>
            <a:ext cx="7315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 smtClean="0"/>
              <a:t>მოვლენას </a:t>
            </a:r>
            <a:r>
              <a:rPr lang="ka-GE" dirty="0" smtClean="0"/>
              <a:t>(ერთი და იგივე შედგენილობის ნაერთების მიერ სხვადასხვა ფიზიკურ–ქიმიური თვისებების გამოვლენას) ქიმიაში ეწოდება </a:t>
            </a:r>
            <a:r>
              <a:rPr lang="ka-GE" b="1" dirty="0" smtClean="0"/>
              <a:t>იზომერიზმი</a:t>
            </a:r>
            <a:r>
              <a:rPr lang="ka-GE" dirty="0" smtClean="0"/>
              <a:t>. </a:t>
            </a:r>
            <a:endParaRPr lang="ka-GE" dirty="0" smtClean="0"/>
          </a:p>
          <a:p>
            <a:endParaRPr lang="ka-GE" dirty="0" smtClean="0"/>
          </a:p>
          <a:p>
            <a:r>
              <a:rPr lang="ka-GE" dirty="0" smtClean="0">
                <a:solidFill>
                  <a:srgbClr val="FF0000"/>
                </a:solidFill>
              </a:rPr>
              <a:t>დიმეთილის </a:t>
            </a:r>
            <a:r>
              <a:rPr lang="ka-GE" dirty="0" smtClean="0">
                <a:solidFill>
                  <a:srgbClr val="FF0000"/>
                </a:solidFill>
              </a:rPr>
              <a:t>ეთერი ეთილის სპირტის იზომერია და პირიქით. </a:t>
            </a:r>
            <a:r>
              <a:rPr lang="ka-GE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144522"/>
            <a:ext cx="7800975" cy="1427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447800" y="5257800"/>
            <a:ext cx="7391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600" dirty="0" smtClean="0"/>
              <a:t>ორგანულ ქიმიაში იზომერიის რამდენიმე სახე არსებობს. ისეთ იზომერებს, რომლებიც ერთმანეთისგან  განსხვავდებიან ატომების შეერთების მიხედვით ეწოდებათ </a:t>
            </a:r>
            <a:r>
              <a:rPr lang="ka-GE" sz="1600" b="1" dirty="0" smtClean="0">
                <a:solidFill>
                  <a:srgbClr val="FF0000"/>
                </a:solidFill>
              </a:rPr>
              <a:t>ჩონჩხის</a:t>
            </a:r>
            <a:r>
              <a:rPr lang="ka-GE" sz="1600" b="1" dirty="0" smtClean="0"/>
              <a:t> </a:t>
            </a:r>
            <a:r>
              <a:rPr lang="ka-GE" sz="1600" dirty="0" smtClean="0"/>
              <a:t>(იგივე </a:t>
            </a:r>
            <a:r>
              <a:rPr lang="ka-GE" sz="1600" b="1" dirty="0" smtClean="0">
                <a:solidFill>
                  <a:srgbClr val="FF0000"/>
                </a:solidFill>
              </a:rPr>
              <a:t>კონსტიტუციური</a:t>
            </a:r>
            <a:r>
              <a:rPr lang="ka-GE" sz="1600" dirty="0" smtClean="0"/>
              <a:t>) იზომერები</a:t>
            </a:r>
            <a:r>
              <a:rPr lang="ka-GE" sz="1600" dirty="0" smtClean="0"/>
              <a:t>.</a:t>
            </a:r>
            <a:r>
              <a:rPr lang="en-US" dirty="0" smtClean="0"/>
              <a:t> 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ნახშირბადატომის თავისებურებანი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პროფ. ელიზბარ ელიზბარაშვილი</a:t>
            </a:r>
            <a:r>
              <a:rPr lang="en-US" smtClean="0"/>
              <a:t> @</a:t>
            </a:r>
            <a:r>
              <a:rPr lang="ka-GE" smtClean="0"/>
              <a:t> საავტორო უფლებები დაცულია</a:t>
            </a:r>
          </a:p>
          <a:p>
            <a:r>
              <a:rPr lang="en-US" smtClean="0"/>
              <a:t>http://www.gtu.ge/katedrebi/dep33/eliz/lecturs_eliz.htm</a:t>
            </a:r>
            <a:endParaRPr lang="ka-GE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11</a:t>
            </a:fld>
            <a:endParaRPr kumimoji="0" lang="en-US"/>
          </a:p>
        </p:txBody>
      </p:sp>
      <p:sp>
        <p:nvSpPr>
          <p:cNvPr id="6" name="TextBox 5"/>
          <p:cNvSpPr txBox="1"/>
          <p:nvPr/>
        </p:nvSpPr>
        <p:spPr>
          <a:xfrm>
            <a:off x="1600200" y="1219200"/>
            <a:ext cx="678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ka-GE" dirty="0" smtClean="0"/>
              <a:t>ნახშირბადის ატომი წარმოქმნის ნახშირბადოვან ჩონჩხს, რომელშიც ნახშირბადატომების რაოდენობა რამდენიმე ათასეულს აღწევს (პოლიმერები, ნუკლეინმჟავები).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2133600"/>
            <a:ext cx="42005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752600" y="36576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 smtClean="0"/>
              <a:t>2. </a:t>
            </a:r>
            <a:r>
              <a:rPr lang="ka-GE" dirty="0" smtClean="0"/>
              <a:t>ნახშირბადოვანი ჩონჩხი შეიძლება იყოს როგორც სწორხაზოვანი, ისე განშტოებული და ციკლური</a:t>
            </a:r>
            <a:r>
              <a:rPr lang="ka-GE" dirty="0" smtClean="0"/>
              <a:t>:</a:t>
            </a:r>
            <a:endParaRPr lang="en-US" dirty="0" smtClean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4267200"/>
            <a:ext cx="5510213" cy="1808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ნახშირბადატომის თავისებურებანი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პროფ. ელიზბარ ელიზბარაშვილი</a:t>
            </a:r>
            <a:r>
              <a:rPr lang="en-US" smtClean="0"/>
              <a:t> @</a:t>
            </a:r>
            <a:r>
              <a:rPr lang="ka-GE" smtClean="0"/>
              <a:t> საავტორო უფლებები დაცულია</a:t>
            </a:r>
          </a:p>
          <a:p>
            <a:r>
              <a:rPr lang="en-US" smtClean="0"/>
              <a:t>http://www.gtu.ge/katedrebi/dep33/eliz/lecturs_eliz.htm</a:t>
            </a:r>
            <a:endParaRPr lang="ka-GE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12</a:t>
            </a:fld>
            <a:endParaRPr kumimoji="0" lang="en-US"/>
          </a:p>
        </p:txBody>
      </p:sp>
      <p:sp>
        <p:nvSpPr>
          <p:cNvPr id="7" name="TextBox 6"/>
          <p:cNvSpPr txBox="1"/>
          <p:nvPr/>
        </p:nvSpPr>
        <p:spPr>
          <a:xfrm>
            <a:off x="1447800" y="1066800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 smtClean="0"/>
              <a:t>3. ნახშირბადატომი </a:t>
            </a:r>
            <a:r>
              <a:rPr lang="ka-GE" dirty="0" smtClean="0"/>
              <a:t>ნახშირბადოვან ჩონჩხში წარმოქმნის როგორც ერთმაგ, ისე ჯერად (ორმაგ და სამმაგ) ბმებს, რომელთა რაოდენობა შეიძლება იყოს ერთი ან რამოდენიმე: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t="4372"/>
          <a:stretch>
            <a:fillRect/>
          </a:stretch>
        </p:blipFill>
        <p:spPr bwMode="auto">
          <a:xfrm>
            <a:off x="1676400" y="2209800"/>
            <a:ext cx="6581775" cy="1666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ნახშირბადატომის თავისებურებანი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პროფ. ელიზბარ ელიზბარაშვილი</a:t>
            </a:r>
            <a:r>
              <a:rPr lang="en-US" smtClean="0"/>
              <a:t> @</a:t>
            </a:r>
            <a:r>
              <a:rPr lang="ka-GE" smtClean="0"/>
              <a:t> საავტორო უფლებები დაცულია</a:t>
            </a:r>
          </a:p>
          <a:p>
            <a:r>
              <a:rPr lang="en-US" smtClean="0"/>
              <a:t>http://www.gtu.ge/katedrebi/dep33/eliz/lecturs_eliz.htm</a:t>
            </a:r>
            <a:endParaRPr lang="ka-GE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13</a:t>
            </a:fld>
            <a:endParaRPr kumimoji="0" lang="en-U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143000"/>
            <a:ext cx="714375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ატომური ორბიტალები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914400"/>
            <a:ext cx="4584192" cy="4114800"/>
          </a:xfrm>
        </p:spPr>
        <p:txBody>
          <a:bodyPr>
            <a:normAutofit/>
          </a:bodyPr>
          <a:lstStyle/>
          <a:p>
            <a:pPr lvl="1"/>
            <a:r>
              <a:rPr lang="ka-GE" dirty="0" smtClean="0"/>
              <a:t>1926 </a:t>
            </a:r>
            <a:r>
              <a:rPr lang="ka-GE" dirty="0" smtClean="0"/>
              <a:t>წელი – შრედინგერი – </a:t>
            </a:r>
            <a:r>
              <a:rPr lang="ka-GE" dirty="0" smtClean="0"/>
              <a:t>შემოთავაზებულ იქნა ელექტრონის </a:t>
            </a:r>
            <a:r>
              <a:rPr lang="ka-GE" dirty="0" smtClean="0"/>
              <a:t>ტალღური	ფუნქცია </a:t>
            </a:r>
            <a:r>
              <a:rPr lang="el-GR" dirty="0" smtClean="0"/>
              <a:t>ψ</a:t>
            </a:r>
            <a:r>
              <a:rPr lang="el-GR" dirty="0" smtClean="0"/>
              <a:t>.</a:t>
            </a:r>
            <a:endParaRPr lang="ka-GE" dirty="0" smtClean="0"/>
          </a:p>
          <a:p>
            <a:pPr lvl="1"/>
            <a:r>
              <a:rPr lang="ka-GE" dirty="0" smtClean="0"/>
              <a:t>მაქს </a:t>
            </a:r>
            <a:r>
              <a:rPr lang="ka-GE" dirty="0" smtClean="0"/>
              <a:t>ბორი –ნაჩვენები იქნა, </a:t>
            </a:r>
            <a:r>
              <a:rPr lang="ka-GE" dirty="0" smtClean="0"/>
              <a:t>რომ ტალღური </a:t>
            </a:r>
            <a:r>
              <a:rPr lang="ka-GE" dirty="0" smtClean="0"/>
              <a:t>ფუნქციისკვადრატს </a:t>
            </a:r>
            <a:r>
              <a:rPr lang="el-GR" dirty="0" smtClean="0"/>
              <a:t>ψ</a:t>
            </a:r>
            <a:r>
              <a:rPr lang="el-GR" baseline="30000" dirty="0" smtClean="0"/>
              <a:t>2</a:t>
            </a:r>
            <a:r>
              <a:rPr lang="el-GR" sz="400" dirty="0" smtClean="0"/>
              <a:t> </a:t>
            </a:r>
            <a:r>
              <a:rPr lang="ka-GE" sz="400" dirty="0" smtClean="0"/>
              <a:t> </a:t>
            </a:r>
            <a:r>
              <a:rPr lang="ka-GE" dirty="0" smtClean="0"/>
              <a:t>გააჩნდა </a:t>
            </a:r>
            <a:r>
              <a:rPr lang="ka-GE" dirty="0" smtClean="0"/>
              <a:t>ფიზიკური არსი. </a:t>
            </a:r>
            <a:r>
              <a:rPr lang="ka-GE" dirty="0" smtClean="0"/>
              <a:t/>
            </a:r>
            <a:br>
              <a:rPr lang="ka-GE" dirty="0" smtClean="0"/>
            </a:br>
            <a:r>
              <a:rPr lang="ka-GE" dirty="0" smtClean="0"/>
              <a:t>კერძოდ</a:t>
            </a:r>
            <a:r>
              <a:rPr lang="ka-GE" dirty="0" smtClean="0"/>
              <a:t>, </a:t>
            </a:r>
            <a:r>
              <a:rPr lang="el-GR" dirty="0" smtClean="0"/>
              <a:t>ψ</a:t>
            </a:r>
            <a:r>
              <a:rPr lang="el-GR" sz="400" dirty="0" smtClean="0"/>
              <a:t>2</a:t>
            </a:r>
            <a:r>
              <a:rPr lang="ka-GE" sz="400" dirty="0" smtClean="0"/>
              <a:t> </a:t>
            </a:r>
            <a:r>
              <a:rPr lang="ka-GE" dirty="0" smtClean="0"/>
              <a:t>ფუნქცია აღწერს </a:t>
            </a:r>
            <a:r>
              <a:rPr lang="ka-GE" i="1" dirty="0" smtClean="0">
                <a:solidFill>
                  <a:srgbClr val="FF0000"/>
                </a:solidFill>
              </a:rPr>
              <a:t>სივრცეში ელექტრონის </a:t>
            </a:r>
            <a:r>
              <a:rPr lang="ka-GE" i="1" dirty="0" smtClean="0">
                <a:solidFill>
                  <a:srgbClr val="FF0000"/>
                </a:solidFill>
              </a:rPr>
              <a:t>არსებობის </a:t>
            </a:r>
            <a:r>
              <a:rPr lang="ka-GE" i="1" dirty="0" smtClean="0">
                <a:solidFill>
                  <a:srgbClr val="FF0000"/>
                </a:solidFill>
              </a:rPr>
              <a:t>ალბათაობას.</a:t>
            </a:r>
          </a:p>
          <a:p>
            <a:pPr lvl="1"/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პროფ. ელიზბარ ელიზბარაშვილი</a:t>
            </a:r>
            <a:r>
              <a:rPr lang="en-US" smtClean="0"/>
              <a:t> @</a:t>
            </a:r>
            <a:r>
              <a:rPr lang="ka-GE" smtClean="0"/>
              <a:t> საავტორო უფლებები დაცულია</a:t>
            </a:r>
          </a:p>
          <a:p>
            <a:r>
              <a:rPr lang="en-US" smtClean="0"/>
              <a:t>http://www.gtu.ge/katedrebi/dep33/eliz/lecturs_eliz.htm</a:t>
            </a:r>
            <a:endParaRPr lang="ka-GE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14</a:t>
            </a:fld>
            <a:endParaRPr kumimoji="0"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4191000"/>
            <a:ext cx="7400925" cy="1234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/>
          <a:srcRect l="3132" r="6031"/>
          <a:stretch>
            <a:fillRect/>
          </a:stretch>
        </p:blipFill>
        <p:spPr bwMode="auto">
          <a:xfrm>
            <a:off x="5715000" y="1143000"/>
            <a:ext cx="1770893" cy="2209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6699" y="1066800"/>
            <a:ext cx="1517301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ატომური ორბიტალები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პროფ. ელიზბარ ელიზბარაშვილი</a:t>
            </a:r>
            <a:r>
              <a:rPr lang="en-US" smtClean="0"/>
              <a:t> @</a:t>
            </a:r>
            <a:r>
              <a:rPr lang="ka-GE" smtClean="0"/>
              <a:t> საავტორო უფლებები დაცულია</a:t>
            </a:r>
          </a:p>
          <a:p>
            <a:r>
              <a:rPr lang="en-US" smtClean="0"/>
              <a:t>http://www.gtu.ge/katedrebi/dep33/eliz/lecturs_eliz.htm</a:t>
            </a:r>
            <a:endParaRPr lang="ka-GE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15</a:t>
            </a:fld>
            <a:endParaRPr kumimoji="0"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066799"/>
            <a:ext cx="7010400" cy="5367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მოლეკულური ორბიტალები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პროფ. ელიზბარ ელიზბარაშვილი</a:t>
            </a:r>
            <a:r>
              <a:rPr lang="en-US" smtClean="0"/>
              <a:t> @</a:t>
            </a:r>
            <a:r>
              <a:rPr lang="ka-GE" smtClean="0"/>
              <a:t> საავტორო უფლებები დაცულია</a:t>
            </a:r>
          </a:p>
          <a:p>
            <a:r>
              <a:rPr lang="en-US" smtClean="0"/>
              <a:t>http://www.gtu.ge/katedrebi/dep33/eliz/lecturs_eliz.htm</a:t>
            </a:r>
            <a:endParaRPr lang="ka-GE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16</a:t>
            </a:fld>
            <a:endParaRPr kumimoji="0"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066800"/>
            <a:ext cx="7391400" cy="466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მოლეკულური ორბიტალები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პროფ. ელიზბარ ელიზბარაშვილი</a:t>
            </a:r>
            <a:r>
              <a:rPr lang="en-US" smtClean="0"/>
              <a:t> @</a:t>
            </a:r>
            <a:r>
              <a:rPr lang="ka-GE" smtClean="0"/>
              <a:t> საავტორო უფლებები დაცულია</a:t>
            </a:r>
          </a:p>
          <a:p>
            <a:r>
              <a:rPr lang="en-US" smtClean="0"/>
              <a:t>http://www.gtu.ge/katedrebi/dep33/eliz/lecturs_eliz.htm</a:t>
            </a:r>
            <a:endParaRPr lang="ka-GE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17</a:t>
            </a:fld>
            <a:endParaRPr kumimoji="0"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905000"/>
            <a:ext cx="736272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მოლეკულური ორბიტალები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პროფ. ელიზბარ ელიზბარაშვილი</a:t>
            </a:r>
            <a:r>
              <a:rPr lang="en-US" smtClean="0"/>
              <a:t> @</a:t>
            </a:r>
            <a:r>
              <a:rPr lang="ka-GE" smtClean="0"/>
              <a:t> საავტორო უფლებები დაცულია</a:t>
            </a:r>
          </a:p>
          <a:p>
            <a:r>
              <a:rPr lang="en-US" smtClean="0"/>
              <a:t>http://www.gtu.ge/katedrebi/dep33/eliz/lecturs_eliz.htm</a:t>
            </a:r>
            <a:endParaRPr lang="ka-GE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18</a:t>
            </a:fld>
            <a:endParaRPr kumimoji="0"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066800"/>
            <a:ext cx="6629400" cy="2661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მოლეკულური ორბიტალები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პროფ. ელიზბარ ელიზბარაშვილი</a:t>
            </a:r>
            <a:r>
              <a:rPr lang="en-US" smtClean="0"/>
              <a:t> @</a:t>
            </a:r>
            <a:r>
              <a:rPr lang="ka-GE" smtClean="0"/>
              <a:t> საავტორო უფლებები დაცულია</a:t>
            </a:r>
          </a:p>
          <a:p>
            <a:r>
              <a:rPr lang="en-US" smtClean="0"/>
              <a:t>http://www.gtu.ge/katedrebi/dep33/eliz/lecturs_eliz.htm</a:t>
            </a:r>
            <a:endParaRPr lang="ka-GE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19</a:t>
            </a:fld>
            <a:endParaRPr kumimoji="0"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143000"/>
            <a:ext cx="7143750" cy="408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 </a:t>
            </a:r>
            <a:r>
              <a:rPr lang="ka-GE" b="1" dirty="0" smtClean="0"/>
              <a:t>ვიტალიზმი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პროფ. ელიზბარ ელიზბარაშვილი</a:t>
            </a:r>
            <a:r>
              <a:rPr lang="en-US" smtClean="0"/>
              <a:t> @</a:t>
            </a:r>
            <a:r>
              <a:rPr lang="ka-GE" smtClean="0"/>
              <a:t> საავტორო უფლებები დაცულია</a:t>
            </a:r>
          </a:p>
          <a:p>
            <a:r>
              <a:rPr lang="en-US" smtClean="0"/>
              <a:t>http://www.gtu.ge/katedrebi/dep33/eliz/lecturs_eliz.htm</a:t>
            </a:r>
            <a:endParaRPr lang="ka-GE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2</a:t>
            </a:fld>
            <a:endParaRPr kumimoji="0"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0" y="1066800"/>
            <a:ext cx="7086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600" dirty="0" smtClean="0"/>
              <a:t>1870–იანი წლებიდან მეცნიერებმა შესძლეს ორგანული და არაორგანული </a:t>
            </a:r>
            <a:r>
              <a:rPr lang="ka-GE" sz="1600" dirty="0" smtClean="0"/>
              <a:t>ნაერთების </a:t>
            </a:r>
            <a:r>
              <a:rPr lang="ka-GE" sz="1600" dirty="0" smtClean="0"/>
              <a:t>განსხვავება. ორგანულად </a:t>
            </a:r>
            <a:r>
              <a:rPr lang="ka-GE" sz="1600" dirty="0" smtClean="0"/>
              <a:t>ითვლებოდა </a:t>
            </a:r>
            <a:r>
              <a:rPr lang="ka-GE" sz="1600" dirty="0" smtClean="0"/>
              <a:t>ნაერთი, რომელიც მიღებული </a:t>
            </a:r>
            <a:r>
              <a:rPr lang="ka-GE" sz="1600" dirty="0" smtClean="0"/>
              <a:t>იყო</a:t>
            </a:r>
            <a:r>
              <a:rPr lang="en-US" sz="1600" dirty="0" smtClean="0"/>
              <a:t> </a:t>
            </a:r>
            <a:r>
              <a:rPr lang="ka-GE" sz="1600" dirty="0" smtClean="0"/>
              <a:t>ცოცხალი </a:t>
            </a:r>
            <a:r>
              <a:rPr lang="ka-GE" sz="1600" dirty="0" smtClean="0"/>
              <a:t>ორგანიზმებიდან, ხოლო არაორგანული – არაცოცხალი წყაროებიდან. </a:t>
            </a:r>
            <a:r>
              <a:rPr lang="ka-GE" sz="1600" dirty="0" smtClean="0"/>
              <a:t>იმ</a:t>
            </a:r>
            <a:r>
              <a:rPr lang="en-US" sz="1600" dirty="0" smtClean="0"/>
              <a:t> </a:t>
            </a:r>
            <a:r>
              <a:rPr lang="ka-GE" sz="1600" dirty="0" smtClean="0"/>
              <a:t>დროისათვის </a:t>
            </a:r>
            <a:r>
              <a:rPr lang="ka-GE" sz="1600" dirty="0" smtClean="0"/>
              <a:t>ჩამოყალიბდა ე.წ. ვიტალისტური თეორია, რომლის თანახმადაც </a:t>
            </a:r>
            <a:r>
              <a:rPr lang="ka-GE" sz="1600" dirty="0" smtClean="0"/>
              <a:t>ორგანული </a:t>
            </a:r>
            <a:r>
              <a:rPr lang="ka-GE" sz="1600" dirty="0" smtClean="0"/>
              <a:t>ნაერთების სინთეზისათვის საჭირო იყო ზებუნებრივი, ე.წ. „</a:t>
            </a:r>
            <a:r>
              <a:rPr lang="ka-GE" sz="1600" dirty="0" smtClean="0"/>
              <a:t>ვიტალისტური</a:t>
            </a:r>
            <a:r>
              <a:rPr lang="ka-GE" sz="1600" dirty="0" smtClean="0"/>
              <a:t>“ ძალები და შეუძლებლად ითვლებოდა არაორგანული ნაერთებიდან </a:t>
            </a:r>
            <a:r>
              <a:rPr lang="ka-GE" sz="1600" dirty="0" smtClean="0"/>
              <a:t>ორგანული </a:t>
            </a:r>
            <a:r>
              <a:rPr lang="ka-GE" sz="1600" dirty="0" smtClean="0"/>
              <a:t>ნაერთების მიღება.</a:t>
            </a:r>
            <a:endParaRPr lang="en-US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4495800"/>
            <a:ext cx="4724400" cy="14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524000" y="3200400"/>
            <a:ext cx="7086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 smtClean="0"/>
              <a:t>1828 წელს ფრიდრიხ ვიოლერმა „წმინდა </a:t>
            </a:r>
            <a:r>
              <a:rPr lang="ka-GE" dirty="0" smtClean="0"/>
              <a:t>ორგანული </a:t>
            </a:r>
            <a:r>
              <a:rPr lang="ka-GE" dirty="0" smtClean="0"/>
              <a:t>ნაერთი“ შარდოვანა მიიღო „წმინდა არაორგანული ნაერთის“ ამონიუმის </a:t>
            </a:r>
            <a:r>
              <a:rPr lang="ka-GE" dirty="0" smtClean="0"/>
              <a:t>ციანატის </a:t>
            </a:r>
            <a:r>
              <a:rPr lang="ka-GE" dirty="0" smtClean="0"/>
              <a:t>გახურებით. მანამდე შარდოვანას მიღება წარმოებდა შარდის აორთქლებით</a:t>
            </a:r>
          </a:p>
          <a:p>
            <a:r>
              <a:rPr lang="ka-GE" dirty="0" smtClean="0"/>
              <a:t>მყარ ნარჩენამდე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მეთანის წარმოქმნა – </a:t>
            </a:r>
            <a:r>
              <a:rPr lang="en-US" dirty="0" smtClean="0"/>
              <a:t>sp</a:t>
            </a:r>
            <a:r>
              <a:rPr lang="en-US" baseline="30000" dirty="0" smtClean="0"/>
              <a:t>3</a:t>
            </a:r>
            <a:r>
              <a:rPr lang="ka-GE" dirty="0" smtClean="0"/>
              <a:t> ჰიბრიდიზაცია</a:t>
            </a:r>
            <a:endParaRPr lang="en-US" baseline="30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პროფ. ელიზბარ ელიზბარაშვილი</a:t>
            </a:r>
            <a:r>
              <a:rPr lang="en-US" smtClean="0"/>
              <a:t> @</a:t>
            </a:r>
            <a:r>
              <a:rPr lang="ka-GE" smtClean="0"/>
              <a:t> საავტორო უფლებები დაცულია</a:t>
            </a:r>
          </a:p>
          <a:p>
            <a:r>
              <a:rPr lang="en-US" smtClean="0"/>
              <a:t>http://www.gtu.ge/katedrebi/dep33/eliz/lecturs_eliz.htm</a:t>
            </a:r>
            <a:endParaRPr lang="ka-GE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20</a:t>
            </a:fld>
            <a:endParaRPr kumimoji="0"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219200"/>
            <a:ext cx="536257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2514600"/>
            <a:ext cx="43529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4191000"/>
            <a:ext cx="367174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მეთანის წარმოქმნა – </a:t>
            </a:r>
            <a:r>
              <a:rPr lang="en-US" dirty="0" smtClean="0"/>
              <a:t>sp</a:t>
            </a:r>
            <a:r>
              <a:rPr lang="en-US" baseline="30000" dirty="0" smtClean="0"/>
              <a:t>3</a:t>
            </a:r>
            <a:r>
              <a:rPr lang="ka-GE" dirty="0" smtClean="0"/>
              <a:t> ჰიბრიდიზაცია</a:t>
            </a:r>
            <a:endParaRPr lang="en-US" baseline="30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პროფ. ელიზბარ ელიზბარაშვილი</a:t>
            </a:r>
            <a:r>
              <a:rPr lang="en-US" smtClean="0"/>
              <a:t> @</a:t>
            </a:r>
            <a:r>
              <a:rPr lang="ka-GE" smtClean="0"/>
              <a:t> საავტორო უფლებები დაცულია</a:t>
            </a:r>
          </a:p>
          <a:p>
            <a:r>
              <a:rPr lang="en-US" smtClean="0"/>
              <a:t>http://www.gtu.ge/katedrebi/dep33/eliz/lecturs_eliz.htm</a:t>
            </a:r>
            <a:endParaRPr lang="ka-GE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21</a:t>
            </a:fld>
            <a:endParaRPr kumimoji="0"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5038" y="1066799"/>
            <a:ext cx="5186362" cy="5175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მეთანის წარმოქმნა – </a:t>
            </a:r>
            <a:r>
              <a:rPr lang="en-US" dirty="0" smtClean="0"/>
              <a:t>sp</a:t>
            </a:r>
            <a:r>
              <a:rPr lang="en-US" baseline="30000" dirty="0" smtClean="0"/>
              <a:t>3</a:t>
            </a:r>
            <a:r>
              <a:rPr lang="ka-GE" dirty="0" smtClean="0"/>
              <a:t> ჰიბრიდიზაცია</a:t>
            </a:r>
            <a:endParaRPr lang="en-US" baseline="30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პროფ. ელიზბარ ელიზბარაშვილი</a:t>
            </a:r>
            <a:r>
              <a:rPr lang="en-US" smtClean="0"/>
              <a:t> @</a:t>
            </a:r>
            <a:r>
              <a:rPr lang="ka-GE" smtClean="0"/>
              <a:t> საავტორო უფლებები დაცულია</a:t>
            </a:r>
          </a:p>
          <a:p>
            <a:r>
              <a:rPr lang="en-US" smtClean="0"/>
              <a:t>http://www.gtu.ge/katedrebi/dep33/eliz/lecturs_eliz.htm</a:t>
            </a:r>
            <a:endParaRPr lang="ka-GE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22</a:t>
            </a:fld>
            <a:endParaRPr kumimoji="0"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524000"/>
            <a:ext cx="596101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მეთანის წარმოქმნა – </a:t>
            </a:r>
            <a:r>
              <a:rPr lang="en-US" dirty="0" smtClean="0"/>
              <a:t>sp</a:t>
            </a:r>
            <a:r>
              <a:rPr lang="en-US" baseline="30000" dirty="0" smtClean="0"/>
              <a:t>3</a:t>
            </a:r>
            <a:r>
              <a:rPr lang="ka-GE" dirty="0" smtClean="0"/>
              <a:t> ჰიბრიდიზაცია</a:t>
            </a:r>
            <a:endParaRPr lang="en-US" baseline="30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პროფ. ელიზბარ ელიზბარაშვილი</a:t>
            </a:r>
            <a:r>
              <a:rPr lang="en-US" smtClean="0"/>
              <a:t> @</a:t>
            </a:r>
            <a:r>
              <a:rPr lang="ka-GE" smtClean="0"/>
              <a:t> საავტორო უფლებები დაცულია</a:t>
            </a:r>
          </a:p>
          <a:p>
            <a:r>
              <a:rPr lang="en-US" smtClean="0"/>
              <a:t>http://www.gtu.ge/katedrebi/dep33/eliz/lecturs_eliz.htm</a:t>
            </a:r>
            <a:endParaRPr lang="ka-GE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23</a:t>
            </a:fld>
            <a:endParaRPr kumimoji="0" lang="en-US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295400"/>
            <a:ext cx="5934075" cy="1403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3352800"/>
            <a:ext cx="742786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</a:t>
            </a:r>
            <a:r>
              <a:rPr lang="ka-GE" baseline="30000" dirty="0" smtClean="0"/>
              <a:t>2</a:t>
            </a:r>
            <a:r>
              <a:rPr lang="ka-GE" dirty="0" smtClean="0"/>
              <a:t> ჰიბრიდიზაცია</a:t>
            </a:r>
            <a:endParaRPr lang="en-US" baseline="30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პროფ. ელიზბარ ელიზბარაშვილი</a:t>
            </a:r>
            <a:r>
              <a:rPr lang="en-US" smtClean="0"/>
              <a:t> @</a:t>
            </a:r>
            <a:r>
              <a:rPr lang="ka-GE" smtClean="0"/>
              <a:t> საავტორო უფლებები დაცულია</a:t>
            </a:r>
          </a:p>
          <a:p>
            <a:r>
              <a:rPr lang="en-US" smtClean="0"/>
              <a:t>http://www.gtu.ge/katedrebi/dep33/eliz/lecturs_eliz.htm</a:t>
            </a:r>
            <a:endParaRPr lang="ka-GE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24</a:t>
            </a:fld>
            <a:endParaRPr kumimoji="0"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286000"/>
            <a:ext cx="6853238" cy="17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</a:t>
            </a:r>
            <a:r>
              <a:rPr lang="ka-GE" baseline="30000" dirty="0" smtClean="0"/>
              <a:t>2</a:t>
            </a:r>
            <a:r>
              <a:rPr lang="ka-GE" dirty="0" smtClean="0"/>
              <a:t> ჰიბრიდიზაცია</a:t>
            </a:r>
            <a:endParaRPr lang="en-US" baseline="30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პროფ. ელიზბარ ელიზბარაშვილი</a:t>
            </a:r>
            <a:r>
              <a:rPr lang="en-US" smtClean="0"/>
              <a:t> @</a:t>
            </a:r>
            <a:r>
              <a:rPr lang="ka-GE" smtClean="0"/>
              <a:t> საავტორო უფლებები დაცულია</a:t>
            </a:r>
          </a:p>
          <a:p>
            <a:r>
              <a:rPr lang="en-US" smtClean="0"/>
              <a:t>http://www.gtu.ge/katedrebi/dep33/eliz/lecturs_eliz.htm</a:t>
            </a:r>
            <a:endParaRPr lang="ka-GE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25</a:t>
            </a:fld>
            <a:endParaRPr kumimoji="0"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6924" y="1109663"/>
            <a:ext cx="5476875" cy="5070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</a:t>
            </a:r>
            <a:r>
              <a:rPr lang="ka-GE" baseline="30000" dirty="0" smtClean="0"/>
              <a:t>2</a:t>
            </a:r>
            <a:r>
              <a:rPr lang="ka-GE" dirty="0" smtClean="0"/>
              <a:t> ჰიბრიდიზაცია</a:t>
            </a:r>
            <a:endParaRPr lang="en-US" baseline="30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პროფ. ელიზბარ ელიზბარაშვილი</a:t>
            </a:r>
            <a:r>
              <a:rPr lang="en-US" smtClean="0"/>
              <a:t> @</a:t>
            </a:r>
            <a:r>
              <a:rPr lang="ka-GE" smtClean="0"/>
              <a:t> საავტორო უფლებები დაცულია</a:t>
            </a:r>
          </a:p>
          <a:p>
            <a:r>
              <a:rPr lang="en-US" smtClean="0"/>
              <a:t>http://www.gtu.ge/katedrebi/dep33/eliz/lecturs_eliz.htm</a:t>
            </a:r>
            <a:endParaRPr lang="ka-GE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26</a:t>
            </a:fld>
            <a:endParaRPr kumimoji="0"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905000"/>
            <a:ext cx="6820460" cy="291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</a:t>
            </a:r>
            <a:r>
              <a:rPr lang="ka-GE" dirty="0" smtClean="0"/>
              <a:t> ჰიბრიდიზაცია</a:t>
            </a:r>
            <a:endParaRPr lang="en-US" baseline="30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პროფ. ელიზბარ ელიზბარაშვილი</a:t>
            </a:r>
            <a:r>
              <a:rPr lang="en-US" smtClean="0"/>
              <a:t> @</a:t>
            </a:r>
            <a:r>
              <a:rPr lang="ka-GE" smtClean="0"/>
              <a:t> საავტორო უფლებები დაცულია</a:t>
            </a:r>
          </a:p>
          <a:p>
            <a:r>
              <a:rPr lang="en-US" smtClean="0"/>
              <a:t>http://www.gtu.ge/katedrebi/dep33/eliz/lecturs_eliz.htm</a:t>
            </a:r>
            <a:endParaRPr lang="ka-GE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27</a:t>
            </a:fld>
            <a:endParaRPr kumimoji="0" 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799" y="1219200"/>
            <a:ext cx="308894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399" y="1600200"/>
            <a:ext cx="45452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2438400"/>
            <a:ext cx="5257800" cy="390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</a:t>
            </a:r>
            <a:r>
              <a:rPr lang="ka-GE" dirty="0" smtClean="0"/>
              <a:t> ჰიბრიდიზაცია</a:t>
            </a:r>
            <a:endParaRPr lang="en-US" baseline="30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პროფ. ელიზბარ ელიზბარაშვილი</a:t>
            </a:r>
            <a:r>
              <a:rPr lang="en-US" smtClean="0"/>
              <a:t> @</a:t>
            </a:r>
            <a:r>
              <a:rPr lang="ka-GE" smtClean="0"/>
              <a:t> საავტორო უფლებები დაცულია</a:t>
            </a:r>
          </a:p>
          <a:p>
            <a:r>
              <a:rPr lang="en-US" smtClean="0"/>
              <a:t>http://www.gtu.ge/katedrebi/dep33/eliz/lecturs_eliz.htm</a:t>
            </a:r>
            <a:endParaRPr lang="ka-GE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28</a:t>
            </a:fld>
            <a:endParaRPr kumimoji="0" 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600200"/>
            <a:ext cx="6760709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ბ</a:t>
            </a:r>
            <a:r>
              <a:rPr lang="ka-GE" dirty="0" smtClean="0"/>
              <a:t>მის ტიპები</a:t>
            </a:r>
            <a:endParaRPr lang="en-US" baseline="30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პროფ. ელიზბარ ელიზბარაშვილი</a:t>
            </a:r>
            <a:r>
              <a:rPr lang="en-US" smtClean="0"/>
              <a:t> @</a:t>
            </a:r>
            <a:r>
              <a:rPr lang="ka-GE" smtClean="0"/>
              <a:t> საავტორო უფლებები დაცულია</a:t>
            </a:r>
          </a:p>
          <a:p>
            <a:r>
              <a:rPr lang="en-US" smtClean="0"/>
              <a:t>http://www.gtu.ge/katedrebi/dep33/eliz/lecturs_eliz.htm</a:t>
            </a:r>
            <a:endParaRPr lang="ka-GE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29</a:t>
            </a:fld>
            <a:endParaRPr kumimoji="0" 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990600"/>
            <a:ext cx="5000625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b="1" dirty="0" smtClean="0"/>
              <a:t>რატომ ვხმარობთ ტერმინს</a:t>
            </a:r>
            <a:r>
              <a:rPr lang="en-US" b="1" dirty="0" smtClean="0">
                <a:latin typeface="Avaza Mtavruli" pitchFamily="34" charset="0"/>
              </a:rPr>
              <a:t>“</a:t>
            </a:r>
            <a:r>
              <a:rPr lang="ka-GE" b="1" dirty="0" smtClean="0">
                <a:latin typeface="Avaza Mtavruli" pitchFamily="34" charset="0"/>
              </a:rPr>
              <a:t>ორგანული სასუქი</a:t>
            </a:r>
            <a:r>
              <a:rPr lang="en-US" b="1" dirty="0" smtClean="0">
                <a:latin typeface="Avaza Mtavruli" pitchFamily="34" charset="0"/>
              </a:rPr>
              <a:t>”</a:t>
            </a:r>
            <a:r>
              <a:rPr lang="ka-GE" b="1" dirty="0" smtClean="0"/>
              <a:t>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პროფ. ელიზბარ ელიზბარაშვილი</a:t>
            </a:r>
            <a:r>
              <a:rPr lang="en-US" smtClean="0"/>
              <a:t> @</a:t>
            </a:r>
            <a:r>
              <a:rPr lang="ka-GE" smtClean="0"/>
              <a:t> საავტორო უფლებები დაცულია</a:t>
            </a:r>
          </a:p>
          <a:p>
            <a:r>
              <a:rPr lang="en-US" smtClean="0"/>
              <a:t>http://www.gtu.ge/katedrebi/dep33/eliz/lecturs_eliz.htm</a:t>
            </a:r>
            <a:endParaRPr lang="ka-GE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3</a:t>
            </a:fld>
            <a:endParaRPr kumimoji="0"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1371600"/>
            <a:ext cx="1981200" cy="240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524000" y="1371600"/>
            <a:ext cx="5105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 smtClean="0">
                <a:latin typeface="Sylfaen"/>
              </a:rPr>
              <a:t>მიუხედავად იმისა, რომ ვიტალიზმი უგულველყოფილ იქნა, ტერმინი </a:t>
            </a:r>
            <a:r>
              <a:rPr lang="ka-GE" dirty="0" smtClean="0">
                <a:solidFill>
                  <a:srgbClr val="FF0000"/>
                </a:solidFill>
                <a:latin typeface="Sylfaen"/>
              </a:rPr>
              <a:t>„</a:t>
            </a:r>
            <a:r>
              <a:rPr lang="ka-GE" dirty="0" smtClean="0">
                <a:solidFill>
                  <a:srgbClr val="FF0000"/>
                </a:solidFill>
                <a:latin typeface="Sylfaen"/>
              </a:rPr>
              <a:t>ორგანული</a:t>
            </a:r>
            <a:r>
              <a:rPr lang="ka-GE" dirty="0" smtClean="0">
                <a:solidFill>
                  <a:srgbClr val="FF0000"/>
                </a:solidFill>
                <a:latin typeface="Sylfaen"/>
              </a:rPr>
              <a:t>“ </a:t>
            </a:r>
            <a:r>
              <a:rPr lang="ka-GE" dirty="0" smtClean="0">
                <a:latin typeface="Sylfaen"/>
              </a:rPr>
              <a:t>დღემდის შემორჩა და ზოგჯერ კიდევ გამოიყენება „ცოცხალ </a:t>
            </a:r>
            <a:r>
              <a:rPr lang="ka-GE" dirty="0" smtClean="0">
                <a:latin typeface="Sylfaen"/>
              </a:rPr>
              <a:t>ორგანიზმებთან</a:t>
            </a:r>
            <a:r>
              <a:rPr lang="ka-GE" dirty="0" smtClean="0">
                <a:latin typeface="Sylfaen"/>
              </a:rPr>
              <a:t>“ კავშირის აღსანიშნავად. მაგალითად ტერმინი „ორგანული ვიტამინი“ </a:t>
            </a:r>
            <a:r>
              <a:rPr lang="ka-GE" dirty="0" smtClean="0">
                <a:latin typeface="Sylfaen"/>
              </a:rPr>
              <a:t>ნიშნავს </a:t>
            </a:r>
            <a:r>
              <a:rPr lang="ka-GE" dirty="0" smtClean="0">
                <a:latin typeface="Sylfaen"/>
              </a:rPr>
              <a:t>რომ ვიტამინი მიღებულია არა სინთეზურად, არამედ გამოყოფილია </a:t>
            </a:r>
            <a:r>
              <a:rPr lang="ka-GE" dirty="0" smtClean="0">
                <a:latin typeface="Sylfaen"/>
              </a:rPr>
              <a:t>მცენარეებიდან </a:t>
            </a:r>
            <a:r>
              <a:rPr lang="ka-GE" dirty="0" smtClean="0">
                <a:latin typeface="Sylfaen"/>
              </a:rPr>
              <a:t>– ბუნებრივი წყაროდან. ასევე ფართოდ არის </a:t>
            </a:r>
            <a:r>
              <a:rPr lang="ka-GE" dirty="0" smtClean="0">
                <a:latin typeface="Sylfaen"/>
              </a:rPr>
              <a:t>გავრცელებული ტერმინი „</a:t>
            </a:r>
            <a:r>
              <a:rPr lang="ka-GE" dirty="0" smtClean="0">
                <a:latin typeface="Sylfaen"/>
              </a:rPr>
              <a:t>ორგანული სასუქი“ და სხვა მრავალი </a:t>
            </a:r>
            <a:r>
              <a:rPr lang="ka-GE" dirty="0" smtClean="0">
                <a:latin typeface="Sylfaen"/>
              </a:rPr>
              <a:t>მსგავსი ტერმინი.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ბ</a:t>
            </a:r>
            <a:r>
              <a:rPr lang="ka-GE" dirty="0" smtClean="0"/>
              <a:t>მის ტიპები</a:t>
            </a:r>
            <a:endParaRPr lang="en-US" baseline="30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პროფ. ელიზბარ ელიზბარაშვილი</a:t>
            </a:r>
            <a:r>
              <a:rPr lang="en-US" smtClean="0"/>
              <a:t> @</a:t>
            </a:r>
            <a:r>
              <a:rPr lang="ka-GE" smtClean="0"/>
              <a:t> საავტორო უფლებები დაცულია</a:t>
            </a:r>
          </a:p>
          <a:p>
            <a:r>
              <a:rPr lang="en-US" smtClean="0"/>
              <a:t>http://www.gtu.ge/katedrebi/dep33/eliz/lecturs_eliz.htm</a:t>
            </a:r>
            <a:endParaRPr lang="ka-GE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30</a:t>
            </a:fld>
            <a:endParaRPr kumimoji="0" 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990600"/>
            <a:ext cx="5000625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a-GE" sz="2200" dirty="0" smtClean="0"/>
              <a:t>სტრუქტურული ფორმულების გამოსახვის ფორმები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პროფ. ელიზბარ ელიზბარაშვილი</a:t>
            </a:r>
            <a:r>
              <a:rPr lang="en-US" smtClean="0"/>
              <a:t> @</a:t>
            </a:r>
            <a:r>
              <a:rPr lang="ka-GE" smtClean="0"/>
              <a:t> საავტორო უფლებები დაცულია</a:t>
            </a:r>
          </a:p>
          <a:p>
            <a:r>
              <a:rPr lang="en-US" smtClean="0"/>
              <a:t>http://www.gtu.ge/katedrebi/dep33/eliz/lecturs_eliz.htm</a:t>
            </a:r>
            <a:endParaRPr lang="ka-GE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31</a:t>
            </a:fld>
            <a:endParaRPr kumimoji="0"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88" y="1538288"/>
            <a:ext cx="6081712" cy="4598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a-GE" sz="2200" dirty="0" smtClean="0"/>
              <a:t>სტრუქტურული ფორმულების გამოსახვის ფორმები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პროფ. ელიზბარ ელიზბარაშვილი</a:t>
            </a:r>
            <a:r>
              <a:rPr lang="en-US" smtClean="0"/>
              <a:t> @</a:t>
            </a:r>
            <a:r>
              <a:rPr lang="ka-GE" smtClean="0"/>
              <a:t> საავტორო უფლებები დაცულია</a:t>
            </a:r>
          </a:p>
          <a:p>
            <a:r>
              <a:rPr lang="en-US" smtClean="0"/>
              <a:t>http://www.gtu.ge/katedrebi/dep33/eliz/lecturs_eliz.htm</a:t>
            </a:r>
            <a:endParaRPr lang="ka-GE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32</a:t>
            </a:fld>
            <a:endParaRPr kumimoji="0"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219200"/>
            <a:ext cx="659862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2514600"/>
            <a:ext cx="6598896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a-GE" sz="2200" dirty="0" smtClean="0"/>
              <a:t>სტრუქტურული ფორმულების გამოსახვის ფორმები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პროფ. ელიზბარ ელიზბარაშვილი</a:t>
            </a:r>
            <a:r>
              <a:rPr lang="en-US" smtClean="0"/>
              <a:t> @</a:t>
            </a:r>
            <a:r>
              <a:rPr lang="ka-GE" smtClean="0"/>
              <a:t> საავტორო უფლებები დაცულია</a:t>
            </a:r>
          </a:p>
          <a:p>
            <a:r>
              <a:rPr lang="en-US" smtClean="0"/>
              <a:t>http://www.gtu.ge/katedrebi/dep33/eliz/lecturs_eliz.htm</a:t>
            </a:r>
            <a:endParaRPr lang="ka-GE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33</a:t>
            </a:fld>
            <a:endParaRPr kumimoji="0"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88" y="1538288"/>
            <a:ext cx="6081712" cy="4598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ემპირიული და მოლეკულური ფორმულები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914400"/>
            <a:ext cx="5715000" cy="3200400"/>
          </a:xfrm>
        </p:spPr>
        <p:txBody>
          <a:bodyPr>
            <a:normAutofit lnSpcReduction="10000"/>
          </a:bodyPr>
          <a:lstStyle/>
          <a:p>
            <a:pPr lvl="1"/>
            <a:r>
              <a:rPr lang="ka-GE" sz="1800" dirty="0" smtClean="0">
                <a:solidFill>
                  <a:srgbClr val="FF0000"/>
                </a:solidFill>
              </a:rPr>
              <a:t>1784 </a:t>
            </a:r>
            <a:r>
              <a:rPr lang="ka-GE" sz="1800" dirty="0" smtClean="0">
                <a:solidFill>
                  <a:srgbClr val="FF0000"/>
                </a:solidFill>
              </a:rPr>
              <a:t>წელი </a:t>
            </a:r>
            <a:r>
              <a:rPr lang="ka-GE" sz="1800" dirty="0" smtClean="0"/>
              <a:t>–  </a:t>
            </a:r>
            <a:r>
              <a:rPr lang="ka-GE" sz="1800" dirty="0" smtClean="0"/>
              <a:t>ანტუან </a:t>
            </a:r>
            <a:r>
              <a:rPr lang="ka-GE" sz="1800" dirty="0" smtClean="0"/>
              <a:t>ლავუაზიე.</a:t>
            </a:r>
            <a:br>
              <a:rPr lang="ka-GE" sz="1800" dirty="0" smtClean="0"/>
            </a:br>
            <a:r>
              <a:rPr lang="ka-GE" sz="1800" dirty="0" smtClean="0"/>
              <a:t>პირველად აჩვენა</a:t>
            </a:r>
            <a:r>
              <a:rPr lang="ka-GE" sz="1800" dirty="0" smtClean="0"/>
              <a:t>, რომ ორგანული ნაერთები მოიცავენ ნახშირბადის, </a:t>
            </a:r>
            <a:r>
              <a:rPr lang="ka-GE" sz="1800" dirty="0" smtClean="0"/>
              <a:t>წყალბადისა და ჟანგბადის </a:t>
            </a:r>
            <a:r>
              <a:rPr lang="ka-GE" sz="1800" dirty="0" smtClean="0"/>
              <a:t>ატომებს</a:t>
            </a:r>
            <a:r>
              <a:rPr lang="ka-GE" sz="1800" dirty="0" smtClean="0"/>
              <a:t>.</a:t>
            </a:r>
          </a:p>
          <a:p>
            <a:pPr lvl="1"/>
            <a:r>
              <a:rPr lang="ka-GE" sz="1800" dirty="0" smtClean="0"/>
              <a:t>იუსტუს ლიებიგი, </a:t>
            </a:r>
            <a:r>
              <a:rPr lang="ka-GE" sz="1800" dirty="0" smtClean="0"/>
              <a:t>ჯონს </a:t>
            </a:r>
            <a:r>
              <a:rPr lang="ka-GE" sz="1800" dirty="0" smtClean="0"/>
              <a:t>ბერცელიუსი და ჟან დიუმა –შეიმუშავეს ელემენტური ანალიზის მეთოდი.</a:t>
            </a:r>
          </a:p>
          <a:p>
            <a:pPr lvl="1"/>
            <a:r>
              <a:rPr lang="ka-GE" sz="1800" dirty="0" smtClean="0">
                <a:solidFill>
                  <a:srgbClr val="FF0000"/>
                </a:solidFill>
              </a:rPr>
              <a:t>1860 </a:t>
            </a:r>
            <a:r>
              <a:rPr lang="ka-GE" sz="1800" dirty="0" smtClean="0">
                <a:solidFill>
                  <a:srgbClr val="FF0000"/>
                </a:solidFill>
              </a:rPr>
              <a:t>წელი </a:t>
            </a:r>
            <a:r>
              <a:rPr lang="ka-GE" sz="1800" dirty="0" smtClean="0"/>
              <a:t>– </a:t>
            </a:r>
            <a:r>
              <a:rPr lang="ka-GE" sz="1800" dirty="0" smtClean="0"/>
              <a:t>სტანისლავო </a:t>
            </a:r>
            <a:r>
              <a:rPr lang="ka-GE" sz="1800" dirty="0" smtClean="0"/>
              <a:t>კანიცარო.</a:t>
            </a:r>
            <a:br>
              <a:rPr lang="ka-GE" sz="1800" dirty="0" smtClean="0"/>
            </a:br>
            <a:r>
              <a:rPr lang="ka-GE" sz="1800" dirty="0" smtClean="0"/>
              <a:t>განსხვავებულ </a:t>
            </a:r>
            <a:r>
              <a:rPr lang="ka-GE" sz="1800" dirty="0" smtClean="0"/>
              <a:t>იქნა „ემპირიული“ </a:t>
            </a:r>
            <a:r>
              <a:rPr lang="ka-GE" sz="1800" dirty="0" smtClean="0"/>
              <a:t>და„მოლეკულური</a:t>
            </a:r>
            <a:r>
              <a:rPr lang="ka-GE" sz="1800" dirty="0" smtClean="0"/>
              <a:t>“ </a:t>
            </a:r>
            <a:r>
              <a:rPr lang="ka-GE" sz="1800" dirty="0" smtClean="0"/>
              <a:t>ფორმულები (ჰიპოთეზა ამედეო ავოგადრო –1811წ).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პროფ. ელიზბარ ელიზბარაშვილი</a:t>
            </a:r>
            <a:r>
              <a:rPr lang="en-US" smtClean="0"/>
              <a:t> @</a:t>
            </a:r>
            <a:r>
              <a:rPr lang="ka-GE" smtClean="0"/>
              <a:t> საავტორო უფლებები დაცულია</a:t>
            </a:r>
          </a:p>
          <a:p>
            <a:r>
              <a:rPr lang="en-US" smtClean="0"/>
              <a:t>http://www.gtu.ge/katedrebi/dep33/eliz/lecturs_eliz.htm</a:t>
            </a:r>
            <a:endParaRPr lang="ka-GE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4</a:t>
            </a:fld>
            <a:endParaRPr kumimoji="0" lang="en-US"/>
          </a:p>
        </p:txBody>
      </p:sp>
      <p:sp>
        <p:nvSpPr>
          <p:cNvPr id="7" name="TextBox 6"/>
          <p:cNvSpPr txBox="1"/>
          <p:nvPr/>
        </p:nvSpPr>
        <p:spPr>
          <a:xfrm>
            <a:off x="1219200" y="4267200"/>
            <a:ext cx="76962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a-GE" dirty="0" smtClean="0"/>
              <a:t>მართალია</a:t>
            </a:r>
            <a:r>
              <a:rPr lang="ka-GE" dirty="0" smtClean="0"/>
              <a:t>,  ეთენს</a:t>
            </a:r>
            <a:r>
              <a:rPr lang="ka-GE" dirty="0" smtClean="0"/>
              <a:t>, ციკლოპროპანს, ციკლოპენტანსა და სხვა მრავალ მსგავს ნაერთს </a:t>
            </a:r>
            <a:r>
              <a:rPr lang="ka-GE" dirty="0" smtClean="0"/>
              <a:t>აქვს ერთნაირი </a:t>
            </a:r>
            <a:r>
              <a:rPr lang="ka-GE" dirty="0" smtClean="0"/>
              <a:t>ემპირიული ფორმულა –</a:t>
            </a:r>
            <a:r>
              <a:rPr lang="en-US" dirty="0" smtClean="0"/>
              <a:t>CH</a:t>
            </a:r>
            <a:r>
              <a:rPr lang="en-US" baseline="-25000" dirty="0" smtClean="0"/>
              <a:t>2</a:t>
            </a:r>
            <a:r>
              <a:rPr lang="en-US" dirty="0" smtClean="0"/>
              <a:t>-, </a:t>
            </a:r>
            <a:r>
              <a:rPr lang="ka-GE" dirty="0" smtClean="0"/>
              <a:t>მაგრამ მათი მოლეკულური </a:t>
            </a:r>
            <a:r>
              <a:rPr lang="ka-GE" dirty="0" smtClean="0"/>
              <a:t>ფორმულები განსხვავდება</a:t>
            </a:r>
            <a:r>
              <a:rPr lang="ka-GE" dirty="0" smtClean="0"/>
              <a:t>: </a:t>
            </a:r>
            <a:r>
              <a:rPr lang="en-US" dirty="0" smtClean="0"/>
              <a:t>C</a:t>
            </a:r>
            <a:r>
              <a:rPr lang="en-US" baseline="-25000" dirty="0" smtClean="0"/>
              <a:t>2</a:t>
            </a:r>
            <a:r>
              <a:rPr lang="en-US" dirty="0" smtClean="0"/>
              <a:t>H</a:t>
            </a:r>
            <a:r>
              <a:rPr lang="en-US" baseline="-25000" dirty="0" smtClean="0"/>
              <a:t>4</a:t>
            </a:r>
            <a:r>
              <a:rPr lang="en-US" dirty="0" smtClean="0"/>
              <a:t>, C</a:t>
            </a:r>
            <a:r>
              <a:rPr lang="en-US" baseline="-25000" dirty="0" smtClean="0"/>
              <a:t>3</a:t>
            </a:r>
            <a:r>
              <a:rPr lang="en-US" dirty="0" smtClean="0"/>
              <a:t>H</a:t>
            </a:r>
            <a:r>
              <a:rPr lang="en-US" baseline="-25000" dirty="0" smtClean="0"/>
              <a:t>6</a:t>
            </a:r>
            <a:r>
              <a:rPr lang="en-US" dirty="0" smtClean="0"/>
              <a:t>, C</a:t>
            </a:r>
            <a:r>
              <a:rPr lang="en-US" baseline="-25000" dirty="0" smtClean="0"/>
              <a:t>5</a:t>
            </a:r>
            <a:r>
              <a:rPr lang="en-US" dirty="0" smtClean="0"/>
              <a:t>H</a:t>
            </a:r>
            <a:r>
              <a:rPr lang="en-US" baseline="-25000" dirty="0" smtClean="0"/>
              <a:t>10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990600"/>
            <a:ext cx="1947636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ორგანული ქიმიის სტრუქტურული თეორია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914400"/>
            <a:ext cx="3898392" cy="1981200"/>
          </a:xfrm>
        </p:spPr>
        <p:txBody>
          <a:bodyPr/>
          <a:lstStyle/>
          <a:p>
            <a:pPr lvl="1" algn="ctr">
              <a:buNone/>
            </a:pPr>
            <a:r>
              <a:rPr lang="ka-GE" dirty="0" smtClean="0">
                <a:solidFill>
                  <a:srgbClr val="FF0000"/>
                </a:solidFill>
              </a:rPr>
              <a:t>1858-1861 </a:t>
            </a:r>
            <a:r>
              <a:rPr lang="ka-GE" dirty="0" smtClean="0">
                <a:solidFill>
                  <a:srgbClr val="FF0000"/>
                </a:solidFill>
              </a:rPr>
              <a:t>წლები </a:t>
            </a:r>
            <a:r>
              <a:rPr lang="ka-GE" dirty="0" smtClean="0"/>
              <a:t>– </a:t>
            </a:r>
            <a:br>
              <a:rPr lang="ka-GE" dirty="0" smtClean="0"/>
            </a:br>
            <a:r>
              <a:rPr lang="ka-GE" dirty="0" smtClean="0"/>
              <a:t>ავგუსტ კეკულე, </a:t>
            </a:r>
            <a:r>
              <a:rPr lang="ka-GE" dirty="0" smtClean="0"/>
              <a:t>არჩიბალდ სკოტ </a:t>
            </a:r>
            <a:r>
              <a:rPr lang="ka-GE" dirty="0" smtClean="0"/>
              <a:t>კუპერი </a:t>
            </a:r>
            <a:r>
              <a:rPr lang="ka-GE" dirty="0" smtClean="0"/>
              <a:t>და </a:t>
            </a:r>
            <a:r>
              <a:rPr lang="ka-GE" dirty="0" smtClean="0"/>
              <a:t/>
            </a:r>
            <a:br>
              <a:rPr lang="ka-GE" dirty="0" smtClean="0"/>
            </a:br>
            <a:r>
              <a:rPr lang="ka-GE" dirty="0" smtClean="0"/>
              <a:t>ალექსანდრ ბუტლეროვი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პროფ. ელიზბარ ელიზბარაშვილი</a:t>
            </a:r>
            <a:r>
              <a:rPr lang="en-US" smtClean="0"/>
              <a:t> @</a:t>
            </a:r>
            <a:r>
              <a:rPr lang="ka-GE" smtClean="0"/>
              <a:t> საავტორო უფლებები დაცულია</a:t>
            </a:r>
          </a:p>
          <a:p>
            <a:r>
              <a:rPr lang="en-US" smtClean="0"/>
              <a:t>http://www.gtu.ge/katedrebi/dep33/eliz/lecturs_eliz.htm</a:t>
            </a:r>
            <a:endParaRPr lang="ka-GE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5</a:t>
            </a:fld>
            <a:endParaRPr kumimoji="0" lang="en-US"/>
          </a:p>
        </p:txBody>
      </p:sp>
      <p:sp>
        <p:nvSpPr>
          <p:cNvPr id="6" name="TextBox 5"/>
          <p:cNvSpPr txBox="1"/>
          <p:nvPr/>
        </p:nvSpPr>
        <p:spPr>
          <a:xfrm>
            <a:off x="1752600" y="3657600"/>
            <a:ext cx="3429000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a-GE" sz="2800" b="1" dirty="0" smtClean="0"/>
              <a:t>სტრუქტურული თეორია</a:t>
            </a:r>
            <a:endParaRPr lang="en-US" sz="2800" dirty="0"/>
          </a:p>
        </p:txBody>
      </p:sp>
      <p:sp>
        <p:nvSpPr>
          <p:cNvPr id="7" name="Down Arrow 6"/>
          <p:cNvSpPr/>
          <p:nvPr/>
        </p:nvSpPr>
        <p:spPr>
          <a:xfrm>
            <a:off x="3048000" y="2743200"/>
            <a:ext cx="6858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914400"/>
            <a:ext cx="1676400" cy="2686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48272" y="3733800"/>
            <a:ext cx="1709928" cy="2386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b="1" dirty="0" smtClean="0"/>
              <a:t>სტრუქტურულ </a:t>
            </a:r>
            <a:r>
              <a:rPr lang="ka-GE" b="1" dirty="0" smtClean="0"/>
              <a:t>თეორია</a:t>
            </a:r>
            <a:r>
              <a:rPr lang="ka-GE" dirty="0" smtClean="0"/>
              <a:t> – </a:t>
            </a:r>
            <a:r>
              <a:rPr lang="en-US" dirty="0" smtClean="0"/>
              <a:t>I </a:t>
            </a:r>
            <a:r>
              <a:rPr lang="ka-GE" dirty="0" smtClean="0"/>
              <a:t>პოსტულატი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914400"/>
            <a:ext cx="7498080" cy="1981200"/>
          </a:xfrm>
        </p:spPr>
        <p:txBody>
          <a:bodyPr/>
          <a:lstStyle/>
          <a:p>
            <a:pPr lvl="1"/>
            <a:r>
              <a:rPr lang="ka-GE" sz="1600" dirty="0" smtClean="0"/>
              <a:t>ორგანულ ნაერთებში ატომებს შეუძლიათ წარმოქმნან ფიქსირებული რაოდენობის ბმები. ელემენტის ამ უნარს ეწოდა </a:t>
            </a:r>
            <a:r>
              <a:rPr lang="ka-GE" sz="1600" b="1" dirty="0" smtClean="0"/>
              <a:t>ვალენტობა. </a:t>
            </a:r>
            <a:r>
              <a:rPr lang="ka-GE" sz="1600" dirty="0" smtClean="0"/>
              <a:t>ნახშირბადი არის ოთხვალენტიანი (ტეტრავალენტური), ჟანგბადი – ორვალენტიანი (დივალენტური), წყალბადი და ჰალოგენები – ერთვალენტანი (მონოვალენტური). აქედან გამომდინარე, ნახშირბადი წარმოქმნის ოთხ ბმას,  ჟანგბადი – ორს, წყალბადი და ჰალოგენები კი – ერთ ბმას.</a:t>
            </a:r>
            <a:endParaRPr lang="en-US" sz="1600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პროფ. ელიზბარ ელიზბარაშვილი</a:t>
            </a:r>
            <a:r>
              <a:rPr lang="en-US" smtClean="0"/>
              <a:t> @</a:t>
            </a:r>
            <a:r>
              <a:rPr lang="ka-GE" smtClean="0"/>
              <a:t> საავტორო უფლებები დაცულია</a:t>
            </a:r>
          </a:p>
          <a:p>
            <a:r>
              <a:rPr lang="en-US" smtClean="0"/>
              <a:t>http://www.gtu.ge/katedrebi/dep33/eliz/lecturs_eliz.htm</a:t>
            </a:r>
            <a:endParaRPr lang="ka-GE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6</a:t>
            </a:fld>
            <a:endParaRPr kumimoji="0"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3276600"/>
            <a:ext cx="6419850" cy="1375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b="1" dirty="0" smtClean="0"/>
              <a:t>სტრუქტურულ თეორია</a:t>
            </a:r>
            <a:r>
              <a:rPr lang="ka-GE" dirty="0" smtClean="0"/>
              <a:t> – </a:t>
            </a:r>
            <a:r>
              <a:rPr lang="en-US" dirty="0" smtClean="0"/>
              <a:t>II </a:t>
            </a:r>
            <a:r>
              <a:rPr lang="ka-GE" dirty="0" smtClean="0"/>
              <a:t>პოსტულატი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პროფ. ელიზბარ ელიზბარაშვილი</a:t>
            </a:r>
            <a:r>
              <a:rPr lang="en-US" smtClean="0"/>
              <a:t> @</a:t>
            </a:r>
            <a:r>
              <a:rPr lang="ka-GE" smtClean="0"/>
              <a:t> საავტორო უფლებები დაცულია</a:t>
            </a:r>
          </a:p>
          <a:p>
            <a:r>
              <a:rPr lang="en-US" smtClean="0"/>
              <a:t>http://www.gtu.ge/katedrebi/dep33/eliz/lecturs_eliz.htm</a:t>
            </a:r>
            <a:endParaRPr lang="ka-GE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7</a:t>
            </a:fld>
            <a:endParaRPr kumimoji="0" lang="en-US"/>
          </a:p>
        </p:txBody>
      </p:sp>
      <p:sp>
        <p:nvSpPr>
          <p:cNvPr id="6" name="Content Placeholder 5"/>
          <p:cNvSpPr txBox="1">
            <a:spLocks noGrp="1"/>
          </p:cNvSpPr>
          <p:nvPr>
            <p:ph idx="1"/>
          </p:nvPr>
        </p:nvSpPr>
        <p:spPr>
          <a:xfrm>
            <a:off x="1435608" y="914400"/>
            <a:ext cx="749808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ka-GE" sz="1800" dirty="0" smtClean="0"/>
              <a:t>ნახშირბადის ატომს აქვს უნარი, თავისი ოთხი ვალენტობიდან ერთი ან რამოდენიმე ვალენტობა გამოიყენოს სხვა ნახშირბადატომებთან ბმების წარმოქმნაზე – ანუ წარმოქმნას ნახშირბადოვანი ჩონჩხი, რომელშიც ნახშირბადატომების რაოდენობა პრაქტიკულად შეუზღუდავია. ამასთანავე ნახშირბადატომის ერთ–ერთი თავისებურებაა ისიც, რომ იგი წარმოქმნის არა მატრო ერთმაგ ბმებს, არამედ ჯერად (ორმაგ, სამმაგ) ბმებსაც.</a:t>
            </a:r>
            <a:endParaRPr lang="en-US" sz="1800" dirty="0" smtClean="0"/>
          </a:p>
          <a:p>
            <a:endParaRPr lang="en-US" sz="16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3159" y="3552825"/>
            <a:ext cx="7134225" cy="1781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პირველი დასკვნა სტრუქტურული თეორიიდან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პროფ. ელიზბარ ელიზბარაშვილი</a:t>
            </a:r>
            <a:r>
              <a:rPr lang="en-US" smtClean="0"/>
              <a:t> @</a:t>
            </a:r>
            <a:r>
              <a:rPr lang="ka-GE" smtClean="0"/>
              <a:t> საავტორო უფლებები დაცულია</a:t>
            </a:r>
          </a:p>
          <a:p>
            <a:r>
              <a:rPr lang="en-US" smtClean="0"/>
              <a:t>http://www.gtu.ge/katedrebi/dep33/eliz/lecturs_eliz.htm</a:t>
            </a:r>
            <a:endParaRPr lang="ka-GE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8</a:t>
            </a:fld>
            <a:endParaRPr kumimoji="0" lang="en-US"/>
          </a:p>
        </p:txBody>
      </p:sp>
      <p:sp>
        <p:nvSpPr>
          <p:cNvPr id="6" name="TextBox 5"/>
          <p:cNvSpPr txBox="1"/>
          <p:nvPr/>
        </p:nvSpPr>
        <p:spPr>
          <a:xfrm>
            <a:off x="1600200" y="1066800"/>
            <a:ext cx="7162800" cy="1477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ka-GE" dirty="0" smtClean="0"/>
          </a:p>
          <a:p>
            <a:pPr algn="ctr"/>
            <a:r>
              <a:rPr lang="ka-GE" dirty="0" smtClean="0"/>
              <a:t>ორგანული  </a:t>
            </a:r>
            <a:r>
              <a:rPr lang="ka-GE" dirty="0" smtClean="0"/>
              <a:t>ნაერთის ფიზიკურ–ქიმიური თვისებები დამოკიდებულია არა მარტო ნაერთის შედგენილობაზე, არამედ მის აღნაგობაზეც. </a:t>
            </a:r>
            <a:endParaRPr lang="ka-GE" dirty="0" smtClean="0"/>
          </a:p>
          <a:p>
            <a:pPr algn="ctr"/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3505200"/>
            <a:ext cx="7415213" cy="2159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752600" y="3124200"/>
            <a:ext cx="1334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dirty="0" smtClean="0"/>
              <a:t>მაგალითი: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პირველი დასკვნა სტრუქტურული თეორიიდან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პროფ. ელიზბარ ელიზბარაშვილი</a:t>
            </a:r>
            <a:r>
              <a:rPr lang="en-US" smtClean="0"/>
              <a:t> @</a:t>
            </a:r>
            <a:r>
              <a:rPr lang="ka-GE" smtClean="0"/>
              <a:t> საავტორო უფლებები დაცულია</a:t>
            </a:r>
          </a:p>
          <a:p>
            <a:r>
              <a:rPr lang="en-US" smtClean="0"/>
              <a:t>http://www.gtu.ge/katedrebi/dep33/eliz/lecturs_eliz.htm</a:t>
            </a:r>
            <a:endParaRPr lang="ka-GE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9</a:t>
            </a:fld>
            <a:endParaRPr kumimoji="0"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219200"/>
            <a:ext cx="559454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705600" y="4343400"/>
            <a:ext cx="20574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ნახაზი</a:t>
            </a:r>
            <a:r>
              <a:rPr lang="ka-GE" sz="1400" b="1" dirty="0" smtClean="0"/>
              <a:t>. </a:t>
            </a:r>
            <a:r>
              <a:rPr lang="ka-GE" sz="1400" b="1" dirty="0" smtClean="0"/>
              <a:t>ეთილის სპირტისა და დიმეთილეთერის ბურთულ–ღეროვანი მოდელები და სტრუქტურული </a:t>
            </a:r>
            <a:r>
              <a:rPr lang="ka-GE" sz="1400" b="1" dirty="0" smtClean="0"/>
              <a:t>ფორმულები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ctures Organic Chemistry 2009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Lectures Organic Chemistry 2009</Template>
  <TotalTime>213</TotalTime>
  <Words>962</Words>
  <Application>Microsoft Office PowerPoint</Application>
  <PresentationFormat>On-screen Show (4:3)</PresentationFormat>
  <Paragraphs>166</Paragraphs>
  <Slides>33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Arial</vt:lpstr>
      <vt:lpstr>BPG QuadroSquare Mtavruli</vt:lpstr>
      <vt:lpstr>Gill Sans MT</vt:lpstr>
      <vt:lpstr>Avaza Mtavruli</vt:lpstr>
      <vt:lpstr>Sylfaen</vt:lpstr>
      <vt:lpstr>Verdana</vt:lpstr>
      <vt:lpstr>Wingdings 2</vt:lpstr>
      <vt:lpstr>Calibri</vt:lpstr>
      <vt:lpstr>BalavMtavr</vt:lpstr>
      <vt:lpstr>Lectures Organic Chemistry 2009</vt:lpstr>
      <vt:lpstr>ორგანული ქიმია</vt:lpstr>
      <vt:lpstr> ვიტალიზმი</vt:lpstr>
      <vt:lpstr>რატომ ვხმარობთ ტერმინს“ორგანული სასუქი”?</vt:lpstr>
      <vt:lpstr>ემპირიული და მოლეკულური ფორმულები</vt:lpstr>
      <vt:lpstr>ორგანული ქიმიის სტრუქტურული თეორია</vt:lpstr>
      <vt:lpstr>სტრუქტურულ თეორია – I პოსტულატი</vt:lpstr>
      <vt:lpstr>სტრუქტურულ თეორია – II პოსტულატი</vt:lpstr>
      <vt:lpstr>პირველი დასკვნა სტრუქტურული თეორიიდან</vt:lpstr>
      <vt:lpstr>პირველი დასკვნა სტრუქტურული თეორიიდან</vt:lpstr>
      <vt:lpstr>იზომერიზმი</vt:lpstr>
      <vt:lpstr>ნახშირბადატომის თავისებურებანი</vt:lpstr>
      <vt:lpstr>ნახშირბადატომის თავისებურებანი</vt:lpstr>
      <vt:lpstr>ნახშირბადატომის თავისებურებანი</vt:lpstr>
      <vt:lpstr>ატომური ორბიტალები</vt:lpstr>
      <vt:lpstr>ატომური ორბიტალები</vt:lpstr>
      <vt:lpstr>მოლეკულური ორბიტალები</vt:lpstr>
      <vt:lpstr>მოლეკულური ორბიტალები</vt:lpstr>
      <vt:lpstr>მოლეკულური ორბიტალები</vt:lpstr>
      <vt:lpstr>მოლეკულური ორბიტალები</vt:lpstr>
      <vt:lpstr>მეთანის წარმოქმნა – sp3 ჰიბრიდიზაცია</vt:lpstr>
      <vt:lpstr>მეთანის წარმოქმნა – sp3 ჰიბრიდიზაცია</vt:lpstr>
      <vt:lpstr>მეთანის წარმოქმნა – sp3 ჰიბრიდიზაცია</vt:lpstr>
      <vt:lpstr>მეთანის წარმოქმნა – sp3 ჰიბრიდიზაცია</vt:lpstr>
      <vt:lpstr>sp2 ჰიბრიდიზაცია</vt:lpstr>
      <vt:lpstr>sp2 ჰიბრიდიზაცია</vt:lpstr>
      <vt:lpstr>sp2 ჰიბრიდიზაცია</vt:lpstr>
      <vt:lpstr>sp ჰიბრიდიზაცია</vt:lpstr>
      <vt:lpstr>sp ჰიბრიდიზაცია</vt:lpstr>
      <vt:lpstr>ბმის ტიპები</vt:lpstr>
      <vt:lpstr>ბმის ტიპები</vt:lpstr>
      <vt:lpstr>სტრუქტურული ფორმულების გამოსახვის ფორმები</vt:lpstr>
      <vt:lpstr>სტრუქტურული ფორმულების გამოსახვის ფორმები</vt:lpstr>
      <vt:lpstr>სტრუქტურული ფორმულების გამოსახვის ფორმები</vt:lpstr>
    </vt:vector>
  </TitlesOfParts>
  <Company>Pshavi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ორგანული ქიმია</dc:title>
  <dc:creator>Pshavi</dc:creator>
  <cp:lastModifiedBy>Pshavi</cp:lastModifiedBy>
  <cp:revision>33</cp:revision>
  <dcterms:created xsi:type="dcterms:W3CDTF">2009-09-28T18:02:02Z</dcterms:created>
  <dcterms:modified xsi:type="dcterms:W3CDTF">2009-09-30T20:21:48Z</dcterms:modified>
</cp:coreProperties>
</file>