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58" r:id="rId16"/>
  </p:sldIdLst>
  <p:sldSz cx="9144000" cy="6858000" type="screen4x3"/>
  <p:notesSz cx="6858000" cy="9144000"/>
  <p:embeddedFontLst>
    <p:embeddedFont>
      <p:font typeface="BPG QuadroSquare Mtavruli" pitchFamily="18" charset="0"/>
      <p:regular r:id="rId18"/>
    </p:embeddedFont>
    <p:embeddedFont>
      <p:font typeface="Gill Sans MT" pitchFamily="34" charset="0"/>
      <p:regular r:id="rId19"/>
      <p:bold r:id="rId20"/>
      <p:italic r:id="rId21"/>
      <p:boldItalic r:id="rId22"/>
    </p:embeddedFont>
    <p:embeddedFont>
      <p:font typeface="Avaza Mtavruli" pitchFamily="34" charset="0"/>
      <p:regular r:id="rId23"/>
    </p:embeddedFont>
    <p:embeddedFont>
      <p:font typeface="Wingdings 2" pitchFamily="18" charset="2"/>
      <p:regular r:id="rId24"/>
    </p:embeddedFont>
    <p:embeddedFont>
      <p:font typeface="Sylfaen" pitchFamily="18" charset="0"/>
      <p:regular r:id="rId25"/>
    </p:embeddedFont>
    <p:embeddedFont>
      <p:font typeface="Verdana" pitchFamily="34" charset="0"/>
      <p:regular r:id="rId26"/>
      <p:bold r:id="rId27"/>
      <p:italic r:id="rId28"/>
      <p:bold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7ED7C-8F92-4C29-B0F1-A0B3B414A4FD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42EE2-49E9-476B-9028-70A38CD00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42EE2-49E9-476B-9028-70A38CD00F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6E510-CFC7-46E3-AC6F-7B9042BDC69D}" type="datetime1">
              <a:rPr lang="en-US" smtClean="0"/>
              <a:pPr/>
              <a:t>10/1/2009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ka-GE" dirty="0" smtClean="0"/>
              <a:t>პროფ. ელიზბარ ელიზბარაშვილი</a:t>
            </a:r>
            <a:r>
              <a:rPr lang="en-US" dirty="0" smtClean="0"/>
              <a:t> @</a:t>
            </a:r>
            <a:r>
              <a:rPr lang="ka-GE" dirty="0" smtClean="0"/>
              <a:t> საავტორო უფლებები დაცულია</a:t>
            </a:r>
          </a:p>
          <a:p>
            <a:r>
              <a:rPr lang="en-US" dirty="0" smtClean="0"/>
              <a:t>http://www.gtu.edu.ge/katedrebi/dep33/eliz/lecturs_eliz.htm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Sylfaen" pitchFamily="18" charset="0"/>
              </a:defRPr>
            </a:lvl2pPr>
            <a:lvl3pPr>
              <a:defRPr>
                <a:latin typeface="Sylfaen" pitchFamily="18" charset="0"/>
              </a:defRPr>
            </a:lvl3pPr>
            <a:lvl4pPr>
              <a:defRPr>
                <a:latin typeface="Sylfaen" pitchFamily="18" charset="0"/>
              </a:defRPr>
            </a:lvl4pPr>
            <a:lvl5pPr>
              <a:defRPr>
                <a:latin typeface="Sylfaen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F4A536-0348-4AB9-A7B9-85FCAA03C4FA}" type="datetime1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ka-GE" dirty="0" smtClean="0"/>
              <a:t>პროფ. ელიზბარ ელიზბარაშვილი</a:t>
            </a:r>
            <a:r>
              <a:rPr lang="en-US" dirty="0" smtClean="0"/>
              <a:t> @</a:t>
            </a:r>
            <a:r>
              <a:rPr lang="ka-GE" dirty="0" smtClean="0"/>
              <a:t> საავტორო უფლებები დაცულია</a:t>
            </a:r>
          </a:p>
          <a:p>
            <a:r>
              <a:rPr lang="en-US" dirty="0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0" y="838200"/>
            <a:ext cx="731520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nut 10"/>
          <p:cNvSpPr/>
          <p:nvPr/>
        </p:nvSpPr>
        <p:spPr>
          <a:xfrm rot="2315675">
            <a:off x="482111" y="114509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8600" y="838200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12" descr="molecules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-1"/>
            <a:ext cx="1066801" cy="1474002"/>
          </a:xfrm>
          <a:prstGeom prst="rect">
            <a:avLst/>
          </a:prstGeom>
        </p:spPr>
      </p:pic>
      <p:sp>
        <p:nvSpPr>
          <p:cNvPr id="7" name="Pie 6"/>
          <p:cNvSpPr/>
          <p:nvPr/>
        </p:nvSpPr>
        <p:spPr>
          <a:xfrm>
            <a:off x="-819444" y="53340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914400"/>
            <a:ext cx="7498080" cy="53340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447800" y="6305550"/>
            <a:ext cx="20574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/>
            <a:fld id="{08312D90-453B-4F8B-A9EA-4F522E3F7B4E}" type="datetime1">
              <a:rPr lang="en-US" smtClean="0"/>
              <a:pPr algn="l"/>
              <a:t>10/1/2009</a:t>
            </a:fld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505200" y="6305550"/>
            <a:ext cx="51054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1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Sylfaen" pitchFamily="18" charset="0"/>
              </a:defRPr>
            </a:lvl1pPr>
            <a:extLst/>
          </a:lstStyle>
          <a:p>
            <a:r>
              <a:rPr lang="ka-GE" dirty="0" smtClean="0"/>
              <a:t>პროფ. ელიზბარ ელიზბარაშვილი</a:t>
            </a:r>
            <a:r>
              <a:rPr lang="en-US" dirty="0" smtClean="0"/>
              <a:t> @</a:t>
            </a:r>
            <a:r>
              <a:rPr lang="ka-GE" dirty="0" smtClean="0"/>
              <a:t> საავტორო უფლებები დაცულია</a:t>
            </a:r>
          </a:p>
          <a:p>
            <a:r>
              <a:rPr lang="en-US" dirty="0" smtClean="0"/>
              <a:t>http://www.gtu.edu.ge/katedrebi/dep33/eliz/lecturs_eliz.htm</a:t>
            </a:r>
            <a:endParaRPr lang="ka-GE" dirty="0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" y="1905000"/>
            <a:ext cx="461665" cy="3962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ka-G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PG QuadroSquare Mtavruli" pitchFamily="18" charset="0"/>
              </a:rPr>
              <a:t>ორგანულ ქიმია. ლექცია 1-1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BPG QuadroSquare Mtavrul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BPG QuadroSquare Mtavruli" pitchFamily="18" charset="0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BPG QuadroSquare Mtavruli" pitchFamily="18" charset="0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BPG QuadroSquare Mtavruli" pitchFamily="18" charset="0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BPG QuadroSquare Mtavruli" pitchFamily="18" charset="0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BPG QuadroSquare Mtavruli" pitchFamily="18" charset="0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BPG QuadroSquare Mtavruli" pitchFamily="18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u.edu.ge/katedrebi/dep33/eliz/index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u.edu.ge/katedrebi/dep33/eliz/index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rganic-chemistr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m.msu.edu/~reusch/VirtualText/intro1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u.edu.ge/katedrebi/dep33/eliz/syllabu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u.ge/qa/instruction/studentis_samaxsovrodoc_A5.pdf" TargetMode="External"/><Relationship Id="rId2" Type="http://schemas.openxmlformats.org/officeDocument/2006/relationships/hyperlink" Target="http://www.gtu.ge/qa/instruction/Study%20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lizbar@pshavi.ge" TargetMode="External"/><Relationship Id="rId2" Type="http://schemas.openxmlformats.org/officeDocument/2006/relationships/hyperlink" Target="mailto:elizbarashvili@gtu.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lizbar@pshavi.ge" TargetMode="External"/><Relationship Id="rId2" Type="http://schemas.openxmlformats.org/officeDocument/2006/relationships/hyperlink" Target="mailto:elizbarashvili@gtu.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u.edu.ge/katedrebi/dep33/eliz/index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4600" y="1524000"/>
            <a:ext cx="4953000" cy="1447800"/>
          </a:xfrm>
        </p:spPr>
        <p:txBody>
          <a:bodyPr>
            <a:normAutofit/>
          </a:bodyPr>
          <a:lstStyle/>
          <a:p>
            <a:pPr algn="ctr"/>
            <a:r>
              <a:rPr lang="ka-G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ორგანული ქიმია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81000"/>
            <a:ext cx="7543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dirty="0" smtClean="0"/>
              <a:t>საქართველოს ტექნკური უნივერსიტეტი</a:t>
            </a:r>
          </a:p>
          <a:p>
            <a:pPr algn="ctr"/>
            <a:r>
              <a:rPr lang="ka-GE" sz="1400" dirty="0" smtClean="0"/>
              <a:t>ქიმიური ტექნოლოგიისა და მეტალურგიის ფაკულტეტი</a:t>
            </a:r>
          </a:p>
          <a:p>
            <a:pPr algn="ctr"/>
            <a:endParaRPr lang="ka-GE" sz="1400" dirty="0" smtClean="0"/>
          </a:p>
          <a:p>
            <a:pPr algn="ctr"/>
            <a:r>
              <a:rPr lang="ka-GE" dirty="0" smtClean="0"/>
              <a:t>ორგანული ქიმიის მიმართულება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3810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PG QuadroSquare Mtavruli" pitchFamily="18" charset="0"/>
              </a:rPr>
              <a:t>ლექცია 1,1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BPG QuadroSquare Mtavruli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4191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პროფ. ელიზბარ ელიზბარაშვილი</a:t>
            </a:r>
          </a:p>
          <a:p>
            <a:r>
              <a:rPr lang="en-US" sz="1400" dirty="0" smtClean="0"/>
              <a:t>          </a:t>
            </a:r>
            <a:r>
              <a:rPr lang="ka-GE" sz="1400" dirty="0" smtClean="0"/>
              <a:t>ტელ: </a:t>
            </a:r>
            <a:r>
              <a:rPr lang="en-US" sz="1400" dirty="0" smtClean="0"/>
              <a:t> </a:t>
            </a:r>
            <a:r>
              <a:rPr lang="ka-GE" sz="1400" dirty="0" smtClean="0"/>
              <a:t>(91) 191 723</a:t>
            </a:r>
          </a:p>
          <a:p>
            <a:endParaRPr lang="ka-GE" sz="1400" dirty="0" smtClean="0"/>
          </a:p>
          <a:p>
            <a:r>
              <a:rPr lang="ka-GE" sz="1400" dirty="0" smtClean="0"/>
              <a:t>ელ–ფოსტა: </a:t>
            </a:r>
            <a:r>
              <a:rPr lang="en-US" sz="1400" dirty="0" smtClean="0"/>
              <a:t> elizbarashvili@gtu.ge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3124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za Mtavruli" pitchFamily="34" charset="0"/>
              </a:rPr>
              <a:t>Sesavali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za Mtavrul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ვებ–გვერდი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52" t="16593" r="18048" b="24286"/>
          <a:stretch>
            <a:fillRect/>
          </a:stretch>
        </p:blipFill>
        <p:spPr bwMode="auto">
          <a:xfrm>
            <a:off x="1447800" y="1447800"/>
            <a:ext cx="69342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2514600" y="2362200"/>
            <a:ext cx="5029200" cy="2743200"/>
            <a:chOff x="2514600" y="2362200"/>
            <a:chExt cx="5029200" cy="2743200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2514600" y="2362200"/>
              <a:ext cx="3276600" cy="533400"/>
            </a:xfrm>
            <a:prstGeom prst="wedgeRoundRectCallout">
              <a:avLst>
                <a:gd name="adj1" fmla="val -60461"/>
                <a:gd name="adj2" fmla="val 266601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a-GE" sz="1200" dirty="0" smtClean="0"/>
                <a:t>შეგიძლიათ ჩამოტვირთოთ ლექციის პრეზენტაციები და ლექციის კონპექტები</a:t>
              </a:r>
              <a:endParaRPr lang="en-US" sz="1200" dirty="0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3352800" y="3276600"/>
              <a:ext cx="3276600" cy="533400"/>
            </a:xfrm>
            <a:prstGeom prst="wedgeRoundRectCallout">
              <a:avLst>
                <a:gd name="adj1" fmla="val -80833"/>
                <a:gd name="adj2" fmla="val 151744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a-GE" sz="1200" dirty="0" smtClean="0"/>
                <a:t>შეგიძლიათ გაეცნოთ ლექციის სილაბუსს</a:t>
              </a:r>
              <a:endParaRPr lang="en-US" sz="1200" dirty="0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4267200" y="4572000"/>
              <a:ext cx="3276600" cy="533400"/>
            </a:xfrm>
            <a:prstGeom prst="wedgeRoundRectCallout">
              <a:avLst>
                <a:gd name="adj1" fmla="val -95624"/>
                <a:gd name="adj2" fmla="val -43684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a-GE" sz="1200" dirty="0" smtClean="0"/>
                <a:t>აქ შეგიძლიათ გაეცნოთ თქვენს მიმდინარე აკადემიურ მოსწრებას</a:t>
              </a:r>
              <a:endParaRPr lang="en-US" sz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47800" y="990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C00000"/>
                </a:solidFill>
                <a:hlinkClick r:id="rId3"/>
              </a:rPr>
              <a:t>http://www.gtu.edu.ge/katedrebi/dep33/eliz/index.htm</a:t>
            </a:r>
            <a:endParaRPr lang="ka-GE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თქვენი მიმდიმარე აკადემიური მოსწრება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095" t="17143" r="18048" b="14286"/>
          <a:stretch>
            <a:fillRect/>
          </a:stretch>
        </p:blipFill>
        <p:spPr bwMode="auto">
          <a:xfrm>
            <a:off x="1981200" y="914400"/>
            <a:ext cx="5943600" cy="518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შუასემესტრული ტესტირებები და გამოცდები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35100" y="914400"/>
          <a:ext cx="7499352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100"/>
                <a:gridCol w="2362200"/>
                <a:gridCol w="1066800"/>
                <a:gridCol w="23812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შეფასების</a:t>
                      </a:r>
                      <a:r>
                        <a:rPr lang="ka-GE" baseline="0" dirty="0" smtClean="0"/>
                        <a:t> ფორმა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თარიღი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დრო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dirty="0" smtClean="0"/>
                        <a:t>აუდიტორია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r>
                        <a:rPr lang="ka-GE" dirty="0" smtClean="0"/>
                        <a:t>ტესტირება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ოქტომბერი, 2009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00 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301 აუდიტორია</a:t>
                      </a:r>
                      <a:r>
                        <a:rPr lang="ka-GE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II </a:t>
                      </a:r>
                      <a:r>
                        <a:rPr lang="ka-GE" dirty="0" smtClean="0"/>
                        <a:t>ტესტირება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ka-G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ნოემბერი, 2009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301 აუდიტორია</a:t>
                      </a:r>
                      <a:r>
                        <a:rPr lang="ka-GE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III </a:t>
                      </a:r>
                      <a:r>
                        <a:rPr lang="ka-GE" dirty="0" smtClean="0"/>
                        <a:t>ტესტირება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იანვარი, 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301 აუდიტორია</a:t>
                      </a:r>
                      <a:r>
                        <a:rPr lang="ka-GE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გამოცდა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a-G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თებერვალი, 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10</a:t>
                      </a:r>
                      <a:r>
                        <a:rPr lang="ka-GE" baseline="30000" dirty="0" smtClean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301 აუდიტორია</a:t>
                      </a:r>
                      <a:r>
                        <a:rPr lang="ka-GE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ტესტირება </a:t>
                      </a:r>
                      <a:br>
                        <a:rPr lang="ka-GE" dirty="0" smtClean="0"/>
                      </a:br>
                      <a:r>
                        <a:rPr lang="ka-GE" sz="1400" dirty="0" smtClean="0"/>
                        <a:t>(აღდგენა)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a-G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იანვარი, 2010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301 აუდიტორია</a:t>
                      </a:r>
                      <a:r>
                        <a:rPr lang="ka-GE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dirty="0" smtClean="0"/>
                        <a:t>ტესტირება </a:t>
                      </a:r>
                      <a:br>
                        <a:rPr lang="ka-GE" dirty="0" smtClean="0"/>
                      </a:br>
                      <a:r>
                        <a:rPr lang="ka-GE" sz="1400" dirty="0" smtClean="0"/>
                        <a:t>(აღდგენა)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a-G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თებერვალი,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301 აუდიტორია</a:t>
                      </a:r>
                      <a:r>
                        <a:rPr lang="ka-GE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გამოცდა</a:t>
                      </a:r>
                      <a:br>
                        <a:rPr lang="ka-GE" dirty="0" smtClean="0"/>
                      </a:br>
                      <a:r>
                        <a:rPr lang="ka-GE" sz="1400" dirty="0" smtClean="0"/>
                        <a:t>(აღდგენა)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a-G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თებერვალი,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10</a:t>
                      </a:r>
                      <a:r>
                        <a:rPr lang="ka-GE" baseline="30000" dirty="0" smtClean="0"/>
                        <a:t>00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301 აუდიტორია</a:t>
                      </a:r>
                      <a:r>
                        <a:rPr lang="ka-GE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ბიბლიოთეკა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ka-GE" dirty="0" smtClean="0"/>
              <a:t>კორპუსი, </a:t>
            </a:r>
            <a:r>
              <a:rPr lang="en-US" dirty="0" smtClean="0"/>
              <a:t>III </a:t>
            </a:r>
            <a:r>
              <a:rPr lang="ka-GE" dirty="0" smtClean="0"/>
              <a:t>სართული, ორგანული ქიმიის მიმართულება, ოთახი 302</a:t>
            </a:r>
          </a:p>
          <a:p>
            <a:r>
              <a:rPr lang="en-US" dirty="0" smtClean="0"/>
              <a:t>II </a:t>
            </a:r>
            <a:r>
              <a:rPr lang="ka-GE" dirty="0" smtClean="0"/>
              <a:t>კორპუსი, </a:t>
            </a:r>
            <a:r>
              <a:rPr lang="en-US" dirty="0" smtClean="0"/>
              <a:t>II </a:t>
            </a:r>
            <a:r>
              <a:rPr lang="ka-GE" dirty="0" smtClean="0"/>
              <a:t>სართული, ბიბლიოთეკა</a:t>
            </a:r>
          </a:p>
          <a:p>
            <a:r>
              <a:rPr lang="ka-GE" dirty="0" smtClean="0"/>
              <a:t>ადმინისტრაციული</a:t>
            </a:r>
            <a:r>
              <a:rPr lang="en-US" dirty="0" smtClean="0"/>
              <a:t> </a:t>
            </a:r>
            <a:r>
              <a:rPr lang="ka-GE" dirty="0" smtClean="0"/>
              <a:t>კორპუსი, </a:t>
            </a:r>
            <a:r>
              <a:rPr lang="en-US" dirty="0" smtClean="0"/>
              <a:t>I </a:t>
            </a:r>
            <a:r>
              <a:rPr lang="ka-GE" dirty="0" smtClean="0"/>
              <a:t>სართული, ცენტრალური ბიბლიოთეკა</a:t>
            </a:r>
          </a:p>
          <a:p>
            <a:r>
              <a:rPr lang="ka-GE" dirty="0" smtClean="0"/>
              <a:t>საჯარო ბიბლიოთეკა</a:t>
            </a:r>
          </a:p>
          <a:p>
            <a:endParaRPr lang="ka-GE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ka-GE" dirty="0" smtClean="0"/>
              <a:t>ვებ–გვერდი:</a:t>
            </a:r>
            <a:br>
              <a:rPr lang="ka-GE" dirty="0" smtClean="0"/>
            </a:br>
            <a:r>
              <a:rPr lang="en-US" dirty="0" smtClean="0">
                <a:solidFill>
                  <a:srgbClr val="C00000"/>
                </a:solidFill>
                <a:hlinkClick r:id="rId2"/>
              </a:rPr>
              <a:t>http://www.gtu.edu.ge/katedrebi/dep33/eliz/index.htm</a:t>
            </a:r>
            <a:endParaRPr lang="ka-GE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ka-GE" dirty="0" smtClean="0"/>
              <a:t/>
            </a:r>
            <a:br>
              <a:rPr lang="ka-GE" dirty="0" smtClean="0"/>
            </a:br>
            <a:endParaRPr lang="ka-GE" dirty="0" smtClean="0"/>
          </a:p>
          <a:p>
            <a:endParaRPr lang="ka-GE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რეკომინდებული სახელმძღვანელოები: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1524000"/>
          </a:xfrm>
        </p:spPr>
        <p:txBody>
          <a:bodyPr/>
          <a:lstStyle/>
          <a:p>
            <a:pPr lvl="1"/>
            <a:r>
              <a:rPr lang="ka-GE" dirty="0" smtClean="0"/>
              <a:t>ე.ელიზბარაშვილი “ორგანული ქიმიის კურსი” </a:t>
            </a:r>
            <a:br>
              <a:rPr lang="ka-GE" dirty="0" smtClean="0"/>
            </a:br>
            <a:r>
              <a:rPr lang="ka-GE" dirty="0" smtClean="0"/>
              <a:t>ნაწილი 1-5. ელექრონული სახელმძღვანელო</a:t>
            </a:r>
          </a:p>
          <a:p>
            <a:pPr lvl="1">
              <a:buNone/>
            </a:pPr>
            <a:endParaRPr lang="ka-GE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1026" name="Picture 2" descr="D:\My Documents\Lectures 2009\Pics\bru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1771816" cy="2286000"/>
          </a:xfrm>
          <a:prstGeom prst="rect">
            <a:avLst/>
          </a:prstGeom>
          <a:noFill/>
        </p:spPr>
      </p:pic>
      <p:pic>
        <p:nvPicPr>
          <p:cNvPr id="1027" name="Picture 3" descr="D:\My Documents\Lectures 2009\Pics\solom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2514600"/>
            <a:ext cx="1624519" cy="2286000"/>
          </a:xfrm>
          <a:prstGeom prst="rect">
            <a:avLst/>
          </a:prstGeom>
          <a:noFill/>
        </p:spPr>
      </p:pic>
      <p:pic>
        <p:nvPicPr>
          <p:cNvPr id="1028" name="Picture 4" descr="D:\My Documents\Lectures 2009\Pics\Terne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514600"/>
            <a:ext cx="1541510" cy="2286000"/>
          </a:xfrm>
          <a:prstGeom prst="rect">
            <a:avLst/>
          </a:prstGeom>
          <a:noFill/>
        </p:spPr>
      </p:pic>
      <p:pic>
        <p:nvPicPr>
          <p:cNvPr id="1029" name="Picture 5" descr="D:\My Documents\Lectures 2009\Pics\Chirakad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514600"/>
            <a:ext cx="1556108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საინტერესო ბმულები: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19200"/>
            <a:ext cx="4660392" cy="609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ka-GE" dirty="0" smtClean="0"/>
              <a:t>ორგანული ქიმიიის პორტალი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http://www.organic-chemistry.org/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http://www.gtu.edu.ge/katedrebi/dep33/eliz/lecturs_eliz.htm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7045" r="84848" b="72727"/>
          <a:stretch>
            <a:fillRect/>
          </a:stretch>
        </p:blipFill>
        <p:spPr bwMode="auto">
          <a:xfrm>
            <a:off x="1600200" y="1143000"/>
            <a:ext cx="1270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00200" y="2133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ო</a:t>
            </a:r>
            <a:r>
              <a:rPr lang="ka-GE" b="1" dirty="0" smtClean="0"/>
              <a:t>რგანული  ქიმიის  ვირტუალური სახელმძღვანელო</a:t>
            </a:r>
          </a:p>
          <a:p>
            <a:r>
              <a:rPr lang="en-US" dirty="0" smtClean="0">
                <a:hlinkClick r:id="rId4"/>
              </a:rPr>
              <a:t>http://www.cem.msu.edu/~reusch/VirtualText/intro1.htm#info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 უნდა გვახსოვდეს!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2743200"/>
          </a:xfrm>
        </p:spPr>
        <p:txBody>
          <a:bodyPr/>
          <a:lstStyle/>
          <a:p>
            <a:r>
              <a:rPr lang="ka-GE" dirty="0" smtClean="0"/>
              <a:t>რა არის სილაბუსი?</a:t>
            </a:r>
          </a:p>
          <a:p>
            <a:r>
              <a:rPr lang="ka-GE" dirty="0" smtClean="0"/>
              <a:t>სად შეიძლება მოვიპოვო სილაბუსი?</a:t>
            </a:r>
          </a:p>
          <a:p>
            <a:r>
              <a:rPr lang="ka-GE" dirty="0" smtClean="0"/>
              <a:t>რას ნიშნავს მობილური სტუდენტი?</a:t>
            </a:r>
          </a:p>
          <a:p>
            <a:r>
              <a:rPr lang="ka-GE" dirty="0" smtClean="0"/>
              <a:t>რა არის სწავლების ინსტრუქცია?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http://www.gtu.edu.ge/katedrebi/dep33/eliz/lecturs_eliz.htm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 უნდა გვახსოვდეს!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dirty="0" smtClean="0"/>
              <a:t>რა არის სილაბუსი?</a:t>
            </a:r>
          </a:p>
          <a:p>
            <a:pPr lvl="1"/>
            <a:r>
              <a:rPr lang="ka-GE" dirty="0" smtClean="0">
                <a:latin typeface="Sylfaen" pitchFamily="18" charset="0"/>
              </a:rPr>
              <a:t>სილაბუსი წარმოადგენს სასწავლო პროცესის ძირითად ელემენტს.</a:t>
            </a:r>
          </a:p>
          <a:p>
            <a:pPr lvl="1"/>
            <a:r>
              <a:rPr lang="ka-GE" dirty="0" smtClean="0">
                <a:latin typeface="Sylfaen" pitchFamily="18" charset="0"/>
              </a:rPr>
              <a:t> ის განსაზღვრავს საგნის სწავლების გეგმას.</a:t>
            </a:r>
          </a:p>
          <a:p>
            <a:pPr lvl="1"/>
            <a:r>
              <a:rPr lang="ka-GE" dirty="0" smtClean="0">
                <a:latin typeface="Sylfaen" pitchFamily="18" charset="0"/>
              </a:rPr>
              <a:t>გარდა ამისა, აწესრიგებს ლექტორისა და სტუდენტის ურთიერთობას. </a:t>
            </a:r>
          </a:p>
          <a:p>
            <a:pPr lvl="1"/>
            <a:r>
              <a:rPr lang="ka-GE" dirty="0" smtClean="0">
                <a:latin typeface="Sylfaen" pitchFamily="18" charset="0"/>
              </a:rPr>
              <a:t>სასწავლო კურსის დაწყებისას სტუდენტმა სილაბუსის მეშვეობით უნდა გაიგოს, თუ რა და როგორ უნდა ისწავლოს, რომ სასურველ შედეგს მიაღწიოს. </a:t>
            </a:r>
          </a:p>
          <a:p>
            <a:pPr>
              <a:buNone/>
            </a:pPr>
            <a:endParaRPr lang="ka-GE" sz="1600" dirty="0" smtClean="0"/>
          </a:p>
          <a:p>
            <a:pPr>
              <a:buNone/>
            </a:pPr>
            <a:r>
              <a:rPr lang="ka-GE" sz="1600" dirty="0" smtClean="0"/>
              <a:t>დამატებითი ინფორმაცია:</a:t>
            </a:r>
          </a:p>
          <a:p>
            <a:pPr>
              <a:buNone/>
            </a:pPr>
            <a:r>
              <a:rPr lang="en-US" sz="1600" dirty="0" smtClean="0"/>
              <a:t>http://www.gtu.ge/qa/info/syllabus_1.htm</a:t>
            </a:r>
            <a:endParaRPr lang="ka-GE" sz="1600" dirty="0" smtClean="0"/>
          </a:p>
          <a:p>
            <a:pPr lvl="1"/>
            <a:endParaRPr lang="ka-G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http://www.gtu.edu.ge/katedrebi/dep33/eliz/lecturs_eliz.htm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რა უნდა გვახსოვდეს!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სად შეიძლება მოვიპოვო სილაბუსი?</a:t>
            </a:r>
          </a:p>
          <a:p>
            <a:pPr lvl="1"/>
            <a:r>
              <a:rPr lang="ka-GE" dirty="0" smtClean="0"/>
              <a:t>სილაბუსი ზოგადად შეიძლება მოპოვებულ იქნას სასწავლო კურსის წამყვან პროფესორთან, ხარისხის უზრუნველყოფის სამსახურში ან სწავლების დეპარტამენტში.</a:t>
            </a:r>
          </a:p>
          <a:p>
            <a:pPr lvl="1"/>
            <a:r>
              <a:rPr lang="ka-GE" dirty="0" smtClean="0">
                <a:solidFill>
                  <a:srgbClr val="FF0000"/>
                </a:solidFill>
              </a:rPr>
              <a:t>თქვენ ორგანული  ქიმიის სილაბუსს შეგიძლიათ გაეცნოთ ორგანული ქიმიის მიმართულებაზე ან შემდეგ ვებ–მისამართზე:</a:t>
            </a:r>
            <a:r>
              <a:rPr lang="ka-GE" dirty="0" smtClean="0"/>
              <a:t/>
            </a:r>
            <a:br>
              <a:rPr lang="ka-GE" dirty="0" smtClean="0"/>
            </a:br>
            <a:r>
              <a:rPr lang="en-US" dirty="0" smtClean="0">
                <a:hlinkClick r:id="rId2"/>
              </a:rPr>
              <a:t>http://www.gtu.edu.ge/katedrebi/dep33/eliz/syllabus.htm</a:t>
            </a:r>
            <a:endParaRPr lang="ka-GE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http://www.gtu.edu.ge/katedrebi/dep33/eliz/lecturs_eliz.htm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/>
          <a:lstStyle/>
          <a:p>
            <a:r>
              <a:rPr lang="ka-GE" dirty="0" smtClean="0"/>
              <a:t>რა უნდა გვახსოვდეს!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4953000"/>
          </a:xfrm>
        </p:spPr>
        <p:txBody>
          <a:bodyPr/>
          <a:lstStyle/>
          <a:p>
            <a:r>
              <a:rPr lang="ka-GE" dirty="0" smtClean="0"/>
              <a:t>რას ნიშნავს მობილური სტუდენტი?</a:t>
            </a:r>
          </a:p>
          <a:p>
            <a:pPr lvl="1"/>
            <a:r>
              <a:rPr lang="ka-GE" dirty="0" smtClean="0"/>
              <a:t>სტუდენტთა მობილობა სტუდენტს საშუალებას აძლევს დააგროვოს კრედიტები სხვადასხვა უმაღლეს სასწავლებლებში </a:t>
            </a:r>
            <a:r>
              <a:rPr lang="ka-GE" dirty="0" smtClean="0">
                <a:solidFill>
                  <a:srgbClr val="C00000"/>
                </a:solidFill>
              </a:rPr>
              <a:t>მშობლიური უნივერსიტეტიდან მოუწყვეტლად</a:t>
            </a:r>
            <a:r>
              <a:rPr lang="ka-GE" dirty="0" smtClean="0"/>
              <a:t>.</a:t>
            </a:r>
          </a:p>
          <a:p>
            <a:pPr lvl="1"/>
            <a:endParaRPr lang="ka-GE" dirty="0" smtClean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305550"/>
            <a:ext cx="5105400" cy="476250"/>
          </a:xfrm>
        </p:spPr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http://www.gtu.edu.ge/katedrebi/dep33/eliz/lecturs_eliz.htm</a:t>
            </a:r>
            <a:endParaRPr lang="ka-GE" dirty="0" smtClean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/>
          <a:lstStyle/>
          <a:p>
            <a:r>
              <a:rPr lang="ka-GE" dirty="0" smtClean="0"/>
              <a:t>რა უნდა გვახსოვდეს!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6723888" cy="5257800"/>
          </a:xfrm>
        </p:spPr>
        <p:txBody>
          <a:bodyPr>
            <a:normAutofit lnSpcReduction="10000"/>
          </a:bodyPr>
          <a:lstStyle/>
          <a:p>
            <a:r>
              <a:rPr lang="ka-GE" sz="2000" dirty="0" smtClean="0"/>
              <a:t>რა არის სწავლების ინსტრუქცია?</a:t>
            </a:r>
          </a:p>
          <a:p>
            <a:pPr lvl="1"/>
            <a:r>
              <a:rPr lang="ka-GE" sz="1800" dirty="0" smtClean="0"/>
              <a:t>სწავლების ინსტრუქცია არის ის ძირითადი ინსტრუმენტი, რომლის თანახმადაც წარმოებს სწავლება სტუ–ში.</a:t>
            </a:r>
          </a:p>
          <a:p>
            <a:pPr lvl="1"/>
            <a:r>
              <a:rPr lang="ka-GE" sz="1800" dirty="0" smtClean="0"/>
              <a:t>მისი გაცნობა სავალდებულოა ყველა სტუდენტისათვის.</a:t>
            </a:r>
          </a:p>
          <a:p>
            <a:pPr lvl="1"/>
            <a:r>
              <a:rPr lang="ka-GE" sz="1800" dirty="0" smtClean="0"/>
              <a:t>მისი საშუალებით სტუდენტი უკეთ შეძლებს დაიცვას საკუთარი უფლებები.</a:t>
            </a:r>
          </a:p>
          <a:p>
            <a:pPr lvl="1"/>
            <a:r>
              <a:rPr lang="ka-GE" sz="1800" dirty="0" smtClean="0"/>
              <a:t>მისი გაცნობა სტუდენტს შეახსენებს, თუ რა ვალდებულებების წინაშე დგას საქართველოს ტექნიკურ უნივერსიტეტი სწავლისას.</a:t>
            </a:r>
          </a:p>
          <a:p>
            <a:r>
              <a:rPr lang="ka-GE" sz="1800" dirty="0" smtClean="0"/>
              <a:t>სად შეიძლება მოვიპოვო სწავლების ინსტრუქცია?</a:t>
            </a:r>
          </a:p>
          <a:p>
            <a:pPr lvl="1"/>
            <a:r>
              <a:rPr lang="ka-GE" sz="1800" dirty="0" smtClean="0"/>
              <a:t>მისი თავისუფალი ჩამოტვირთვა შეგიძლიათ შემდეგი ბმულიდან: </a:t>
            </a:r>
            <a:r>
              <a:rPr lang="en-US" sz="1800" dirty="0" smtClean="0">
                <a:hlinkClick r:id="rId2"/>
              </a:rPr>
              <a:t>http://www.gtu.ge/qa/instruction/Study%20Guide.pdf</a:t>
            </a:r>
            <a:endParaRPr lang="ka-GE" sz="1800" dirty="0" smtClean="0"/>
          </a:p>
          <a:p>
            <a:pPr lvl="1"/>
            <a:r>
              <a:rPr lang="ka-GE" sz="1800" dirty="0" smtClean="0"/>
              <a:t>ასევე დიდ დახმარებას გაგიწევთ “სტუდენტის სამახსოვრო”</a:t>
            </a:r>
          </a:p>
          <a:p>
            <a:pPr lvl="1">
              <a:buNone/>
            </a:pPr>
            <a:r>
              <a:rPr lang="en-US" sz="1800" dirty="0" smtClean="0">
                <a:hlinkClick r:id="rId3"/>
              </a:rPr>
              <a:t>http://www.gtu.ge/qa/instruction/studentis_samaxsovrodoc_A5.pdf</a:t>
            </a:r>
            <a:endParaRPr lang="ka-GE" sz="1800" dirty="0" smtClean="0"/>
          </a:p>
          <a:p>
            <a:pPr lvl="1">
              <a:buNone/>
            </a:pPr>
            <a:endParaRPr lang="ka-GE" sz="1800" dirty="0" smtClean="0"/>
          </a:p>
          <a:p>
            <a:pPr lvl="1"/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305550"/>
            <a:ext cx="5105400" cy="476250"/>
          </a:xfrm>
        </p:spPr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http://www.gtu.edu.ge/katedrebi/dep33/eliz/lecturs_eliz.htm</a:t>
            </a:r>
            <a:endParaRPr lang="ka-GE" dirty="0" smtClean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13" name="Picture 2" descr="http://www.gtu.ge/qa/images/studentis%20samaxsov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537764"/>
            <a:ext cx="1676400" cy="2320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როგორ დავამყარო კომუნიკაცია ლექტორთან?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პირადი კონტაქტი: </a:t>
            </a:r>
          </a:p>
          <a:p>
            <a:pPr lvl="1"/>
            <a:r>
              <a:rPr lang="ka-GE" dirty="0" smtClean="0">
                <a:solidFill>
                  <a:srgbClr val="C00000"/>
                </a:solidFill>
              </a:rPr>
              <a:t>ლექცია</a:t>
            </a:r>
            <a:r>
              <a:rPr lang="ka-GE" dirty="0" smtClean="0"/>
              <a:t>: </a:t>
            </a:r>
          </a:p>
          <a:p>
            <a:pPr lvl="2"/>
            <a:r>
              <a:rPr lang="ka-GE" dirty="0" smtClean="0"/>
              <a:t>გვახსოვდეს, ლექცია არ არის ლექტორის მონოლოგი. იყავით აქტიურები და ლექციები წავრმართოთ ინტერაქტივის რეჟიმში</a:t>
            </a:r>
          </a:p>
          <a:p>
            <a:pPr lvl="1"/>
            <a:r>
              <a:rPr lang="ka-GE" dirty="0" smtClean="0">
                <a:solidFill>
                  <a:srgbClr val="C00000"/>
                </a:solidFill>
              </a:rPr>
              <a:t>სემინარი:  </a:t>
            </a:r>
          </a:p>
          <a:p>
            <a:pPr lvl="2"/>
            <a:r>
              <a:rPr lang="ka-GE" dirty="0" smtClean="0"/>
              <a:t>სემიმარი ეს არის ცოდნის გაღრმავების საუკეთესო საშუალება. ნუ გაუშვებთ ამ შესაძლებლობას ხელიდან!</a:t>
            </a:r>
          </a:p>
          <a:p>
            <a:pPr lvl="1"/>
            <a:r>
              <a:rPr lang="ka-GE" dirty="0" smtClean="0">
                <a:solidFill>
                  <a:srgbClr val="C00000"/>
                </a:solidFill>
              </a:rPr>
              <a:t>კონსულტაცია:</a:t>
            </a:r>
            <a:r>
              <a:rPr lang="ka-GE" dirty="0" smtClean="0"/>
              <a:t> </a:t>
            </a:r>
          </a:p>
          <a:p>
            <a:pPr lvl="2"/>
            <a:r>
              <a:rPr lang="ka-GE" dirty="0" smtClean="0"/>
              <a:t>კონსულტაციის დრო: “24/7”. </a:t>
            </a:r>
          </a:p>
          <a:p>
            <a:pPr lvl="2"/>
            <a:r>
              <a:rPr lang="ka-GE" dirty="0" smtClean="0"/>
              <a:t>ტელ: 33-52-01, 36-33-52;  </a:t>
            </a:r>
          </a:p>
          <a:p>
            <a:pPr lvl="2"/>
            <a:r>
              <a:rPr lang="ka-GE" dirty="0" smtClean="0"/>
              <a:t>მობ: (91)191-723; (93)35-75-38</a:t>
            </a:r>
          </a:p>
          <a:p>
            <a:pPr lvl="2"/>
            <a:r>
              <a:rPr lang="ka-GE" dirty="0" smtClean="0"/>
              <a:t>ელ–ფოსტა: </a:t>
            </a:r>
            <a:r>
              <a:rPr lang="en-US" dirty="0" smtClean="0">
                <a:hlinkClick r:id="rId2"/>
              </a:rPr>
              <a:t>elizbarashvili@gtu.ge</a:t>
            </a:r>
            <a:r>
              <a:rPr lang="en-US" dirty="0" smtClean="0"/>
              <a:t>; </a:t>
            </a:r>
            <a:r>
              <a:rPr lang="en-US" dirty="0" smtClean="0">
                <a:hlinkClick r:id="rId3"/>
              </a:rPr>
              <a:t>elizbar@pshavi.ge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http://www.gtu.edu.ge/katedrebi/dep33/eliz/lecturs_eliz.htm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საკონტაქტო მისამართი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b="1" dirty="0" smtClean="0"/>
              <a:t>ფიზიკური მისამართი</a:t>
            </a:r>
          </a:p>
          <a:p>
            <a:pPr lvl="1"/>
            <a:r>
              <a:rPr lang="ka-GE" dirty="0" smtClean="0"/>
              <a:t>303 ოთახი, </a:t>
            </a:r>
            <a:r>
              <a:rPr lang="en-US" dirty="0" smtClean="0"/>
              <a:t>II </a:t>
            </a:r>
            <a:r>
              <a:rPr lang="ka-GE" dirty="0" smtClean="0"/>
              <a:t>კორპუსი, </a:t>
            </a:r>
            <a:br>
              <a:rPr lang="ka-GE" dirty="0" smtClean="0"/>
            </a:br>
            <a:r>
              <a:rPr lang="ka-GE" dirty="0" smtClean="0"/>
              <a:t>ქიმიური ტექნოლოგიის დეპარტამენტი</a:t>
            </a:r>
            <a:br>
              <a:rPr lang="ka-GE" dirty="0" smtClean="0"/>
            </a:br>
            <a:r>
              <a:rPr lang="ka-GE" dirty="0" smtClean="0"/>
              <a:t>საქართველოს ტექნიკური უნივერსიტეტი</a:t>
            </a:r>
            <a:br>
              <a:rPr lang="ka-GE" dirty="0" smtClean="0"/>
            </a:br>
            <a:r>
              <a:rPr lang="ka-GE" dirty="0" smtClean="0"/>
              <a:t>69 კოსტავას ქ. </a:t>
            </a:r>
            <a:br>
              <a:rPr lang="ka-GE" dirty="0" smtClean="0"/>
            </a:br>
            <a:r>
              <a:rPr lang="ka-GE" dirty="0" smtClean="0"/>
              <a:t>ტელ: (995 32) 33 52 01  </a:t>
            </a:r>
            <a:br>
              <a:rPr lang="ka-GE" dirty="0" smtClean="0"/>
            </a:br>
            <a:r>
              <a:rPr lang="ka-GE" dirty="0" smtClean="0"/>
              <a:t>შიდა–ტელეფონი: 61-56</a:t>
            </a:r>
            <a:br>
              <a:rPr lang="ka-GE" dirty="0" smtClean="0"/>
            </a:br>
            <a:r>
              <a:rPr lang="ka-GE" dirty="0" smtClean="0"/>
              <a:t>ფაქსი: (995 32) 33 52 01</a:t>
            </a:r>
            <a:br>
              <a:rPr lang="ka-GE" dirty="0" smtClean="0"/>
            </a:br>
            <a:r>
              <a:rPr lang="ka-GE" dirty="0" smtClean="0"/>
              <a:t>ელ-ფოსტა: </a:t>
            </a:r>
            <a:r>
              <a:rPr lang="en-US" dirty="0" smtClean="0">
                <a:hlinkClick r:id="rId2"/>
              </a:rPr>
              <a:t>elizbarashvili@gtu.ge</a:t>
            </a:r>
            <a:r>
              <a:rPr lang="ka-GE" dirty="0" smtClean="0"/>
              <a:t>; </a:t>
            </a:r>
            <a:r>
              <a:rPr lang="en-US" dirty="0" smtClean="0">
                <a:hlinkClick r:id="rId3"/>
              </a:rPr>
              <a:t>elizbar@pshavi.ge</a:t>
            </a:r>
            <a:endParaRPr lang="en-US" dirty="0" smtClean="0"/>
          </a:p>
          <a:p>
            <a:pPr lvl="1"/>
            <a:endParaRPr lang="ka-GE" dirty="0" smtClean="0"/>
          </a:p>
          <a:p>
            <a:pPr lvl="1"/>
            <a:r>
              <a:rPr lang="ka-GE" dirty="0" smtClean="0"/>
              <a:t>326 ოთახი, ადმინისტრაციული კორპუსი, </a:t>
            </a:r>
            <a:br>
              <a:rPr lang="ka-GE" dirty="0" smtClean="0"/>
            </a:br>
            <a:r>
              <a:rPr lang="ka-GE" dirty="0" smtClean="0"/>
              <a:t>ხარისხის უზრუნველყოფის სამსახურის </a:t>
            </a:r>
            <a:br>
              <a:rPr lang="ka-GE" dirty="0" smtClean="0"/>
            </a:br>
            <a:r>
              <a:rPr lang="ka-GE" dirty="0" smtClean="0"/>
              <a:t>მონიტორინგის ჯგუფი</a:t>
            </a:r>
            <a:br>
              <a:rPr lang="ka-GE" dirty="0" smtClean="0"/>
            </a:br>
            <a:r>
              <a:rPr lang="ka-GE" dirty="0" smtClean="0"/>
              <a:t>საქართველოს ტექნიკური უნივერსიტეტი</a:t>
            </a:r>
            <a:br>
              <a:rPr lang="ka-GE" dirty="0" smtClean="0"/>
            </a:br>
            <a:r>
              <a:rPr lang="ka-GE" dirty="0" smtClean="0"/>
              <a:t>77 კოსტავას ქ. </a:t>
            </a:r>
            <a:br>
              <a:rPr lang="ka-GE" dirty="0" smtClean="0"/>
            </a:br>
            <a:r>
              <a:rPr lang="ka-GE" dirty="0" smtClean="0"/>
              <a:t>ტელ: (995 32) 36 33 52 </a:t>
            </a:r>
            <a:br>
              <a:rPr lang="ka-GE" dirty="0" smtClean="0"/>
            </a:br>
            <a:r>
              <a:rPr lang="ka-GE" dirty="0" smtClean="0"/>
              <a:t>შიდა–ტელეფონი: 64-55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პროფ. ელიზბარ ელიზბარაშვილი</a:t>
            </a:r>
            <a:r>
              <a:rPr lang="en-US" smtClean="0"/>
              <a:t> @</a:t>
            </a:r>
            <a:r>
              <a:rPr lang="ka-GE" smtClean="0"/>
              <a:t> საავტორო უფლებები დაცულია</a:t>
            </a:r>
          </a:p>
          <a:p>
            <a:r>
              <a:rPr lang="en-US" smtClean="0"/>
              <a:t>http://www.gtu.ge/katedrebi/dep33/eliz/lecturs_eliz.htm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საინფორმაციო დაფა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სტენდი </a:t>
            </a:r>
            <a:endParaRPr lang="en-US" dirty="0" smtClean="0"/>
          </a:p>
          <a:p>
            <a:pPr lvl="1"/>
            <a:r>
              <a:rPr lang="en-US" dirty="0" smtClean="0"/>
              <a:t>III </a:t>
            </a:r>
            <a:r>
              <a:rPr lang="ka-GE" dirty="0" smtClean="0"/>
              <a:t>სართული, ორგანული ქიმიის მიმართულება, </a:t>
            </a:r>
            <a:br>
              <a:rPr lang="ka-GE" dirty="0" smtClean="0"/>
            </a:br>
            <a:r>
              <a:rPr lang="ka-GE" dirty="0" smtClean="0"/>
              <a:t>ოთახი 302–ის გვერდით</a:t>
            </a:r>
          </a:p>
          <a:p>
            <a:r>
              <a:rPr lang="ka-GE" dirty="0" smtClean="0"/>
              <a:t>ვებ–გვერდი</a:t>
            </a:r>
          </a:p>
          <a:p>
            <a:pPr lvl="1"/>
            <a:r>
              <a:rPr lang="en-US" dirty="0" smtClean="0">
                <a:hlinkClick r:id="rId2"/>
              </a:rPr>
              <a:t>http://www.gtu.edu.ge/katedrebi/dep33/eliz/index.htm</a:t>
            </a:r>
            <a:endParaRPr lang="ka-GE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dirty="0" smtClean="0"/>
              <a:t>პროფ. ელიზბარ ელიზბარაშვილი</a:t>
            </a:r>
            <a:r>
              <a:rPr lang="en-US" dirty="0" smtClean="0"/>
              <a:t> @</a:t>
            </a:r>
            <a:r>
              <a:rPr lang="ka-GE" dirty="0" smtClean="0"/>
              <a:t> საავტორო უფლებები დაცულია</a:t>
            </a:r>
          </a:p>
          <a:p>
            <a:r>
              <a:rPr lang="en-US" dirty="0" smtClean="0"/>
              <a:t>http://www.gtu.edu.ge/katedrebi/dep33/eliz/lecturs_eliz.htm</a:t>
            </a: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s Organic Chemistry 200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 Organic Chemistry 2009</Template>
  <TotalTime>126</TotalTime>
  <Words>664</Words>
  <Application>Microsoft Office PowerPoint</Application>
  <PresentationFormat>On-screen Show (4:3)</PresentationFormat>
  <Paragraphs>160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BPG QuadroSquare Mtavruli</vt:lpstr>
      <vt:lpstr>Gill Sans MT</vt:lpstr>
      <vt:lpstr>Avaza Mtavruli</vt:lpstr>
      <vt:lpstr>Wingdings 2</vt:lpstr>
      <vt:lpstr>Sylfaen</vt:lpstr>
      <vt:lpstr>Verdana</vt:lpstr>
      <vt:lpstr>Calibri</vt:lpstr>
      <vt:lpstr>Lectures Organic Chemistry 2009</vt:lpstr>
      <vt:lpstr>ორგანული ქიმია</vt:lpstr>
      <vt:lpstr>რა უნდა გვახსოვდეს!</vt:lpstr>
      <vt:lpstr>რა უნდა გვახსოვდეს!</vt:lpstr>
      <vt:lpstr>რა უნდა გვახსოვდეს!</vt:lpstr>
      <vt:lpstr>რა უნდა გვახსოვდეს!</vt:lpstr>
      <vt:lpstr>რა უნდა გვახსოვდეს!</vt:lpstr>
      <vt:lpstr>როგორ დავამყარო კომუნიკაცია ლექტორთან?</vt:lpstr>
      <vt:lpstr>საკონტაქტო მისამართი</vt:lpstr>
      <vt:lpstr>საინფორმაციო დაფა</vt:lpstr>
      <vt:lpstr>ვებ–გვერდი</vt:lpstr>
      <vt:lpstr>თქვენი მიმდიმარე აკადემიური მოსწრება</vt:lpstr>
      <vt:lpstr>შუასემესტრული ტესტირებები და გამოცდები </vt:lpstr>
      <vt:lpstr>ბიბლიოთეკა</vt:lpstr>
      <vt:lpstr>რეკომინდებული სახელმძღვანელოები:</vt:lpstr>
      <vt:lpstr>საინტერესო ბმულები:</vt:lpstr>
    </vt:vector>
  </TitlesOfParts>
  <Company>Pshavi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ორგანული ქიმია</dc:title>
  <dc:creator>Pshavi</dc:creator>
  <cp:lastModifiedBy>Pshavi</cp:lastModifiedBy>
  <cp:revision>17</cp:revision>
  <dcterms:created xsi:type="dcterms:W3CDTF">2009-09-28T18:02:02Z</dcterms:created>
  <dcterms:modified xsi:type="dcterms:W3CDTF">2009-09-30T20:22:04Z</dcterms:modified>
</cp:coreProperties>
</file>