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71" r:id="rId2"/>
    <p:sldId id="592" r:id="rId3"/>
    <p:sldId id="602" r:id="rId4"/>
    <p:sldId id="603" r:id="rId5"/>
    <p:sldId id="601" r:id="rId6"/>
    <p:sldId id="595" r:id="rId7"/>
    <p:sldId id="604" r:id="rId8"/>
    <p:sldId id="574" r:id="rId9"/>
    <p:sldId id="300" r:id="rId10"/>
    <p:sldId id="572" r:id="rId11"/>
    <p:sldId id="303" r:id="rId12"/>
    <p:sldId id="516" r:id="rId13"/>
    <p:sldId id="573" r:id="rId14"/>
    <p:sldId id="518" r:id="rId15"/>
    <p:sldId id="519" r:id="rId16"/>
    <p:sldId id="521" r:id="rId17"/>
    <p:sldId id="522" r:id="rId18"/>
    <p:sldId id="523" r:id="rId19"/>
    <p:sldId id="524" r:id="rId20"/>
    <p:sldId id="525" r:id="rId21"/>
    <p:sldId id="566" r:id="rId22"/>
    <p:sldId id="563" r:id="rId23"/>
    <p:sldId id="545" r:id="rId24"/>
    <p:sldId id="575" r:id="rId25"/>
    <p:sldId id="554" r:id="rId26"/>
    <p:sldId id="546" r:id="rId27"/>
    <p:sldId id="605" r:id="rId28"/>
    <p:sldId id="606" r:id="rId29"/>
    <p:sldId id="607" r:id="rId30"/>
    <p:sldId id="597" r:id="rId31"/>
    <p:sldId id="549" r:id="rId32"/>
    <p:sldId id="599" r:id="rId33"/>
    <p:sldId id="583" r:id="rId34"/>
    <p:sldId id="585" r:id="rId35"/>
    <p:sldId id="598" r:id="rId36"/>
    <p:sldId id="608" r:id="rId3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FFFF00"/>
    <a:srgbClr val="3366FF"/>
    <a:srgbClr val="9900FF"/>
    <a:srgbClr val="FF9933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 autoAdjust="0"/>
  </p:normalViewPr>
  <p:slideViewPr>
    <p:cSldViewPr snapToGrid="0">
      <p:cViewPr>
        <p:scale>
          <a:sx n="68" d="100"/>
          <a:sy n="68" d="100"/>
        </p:scale>
        <p:origin x="-96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1F8FDD-AC76-487F-BEF0-FBF119532B0D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47D8B6-808A-4E83-A7E4-7EBDC4F6F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EED3-8666-4697-8F8A-F8FEB68585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4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4812-6B4F-414F-9364-C030C1D9AA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6463-732F-44D2-92E5-2897916DA4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50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23CC-CC3E-447D-B21D-3D047A0FC7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4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9DDD-2A97-42B8-B0B9-4AE86C7D61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DC41-2D76-4FE4-A7E7-E17B501A3B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01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C102-0BD2-4005-95B4-9CA9C76AE3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7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6B2F-3716-4430-A242-D123C86761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5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F34A-7CA2-450C-9921-19E538A53A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3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0A74-A0C4-4CA0-97BC-53B79A9992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5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9489-C666-43E1-A83B-A48CE354F2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9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E8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D672A5E-146C-4A75-BD09-648B2F00D4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gif"/><Relationship Id="rId2" Type="http://schemas.openxmlformats.org/officeDocument/2006/relationships/hyperlink" Target="http://www.lacocinasana.com/media/caf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fr/imgres?imgurl=www.michelangelo.com.tw/images/plant/green%2520tea.gif&amp;imgrefurl=http://www.michelangelo.com.tw/plant.html&amp;h=200&amp;w=200&amp;prev=/images%3Fq%3Dplant%2Btea%26start%3D100%26svnum%3D10%26hl%3Dfr%26lr%3D%26ie%3DUTF-8%26oe%3DUTF-8%26sa%3DN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hallenger.be/chocolat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75" y="192088"/>
            <a:ext cx="8594725" cy="1185862"/>
          </a:xfrm>
        </p:spPr>
        <p:txBody>
          <a:bodyPr/>
          <a:lstStyle/>
          <a:p>
            <a:pPr eaLnBrk="1" hangingPunct="1">
              <a:defRPr/>
            </a:pPr>
            <a:r>
              <a:rPr lang="ka-GE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მემკვიდრული ინფორმაციის მატარებელი მაკრომოლეკულები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0" y="5070475"/>
            <a:ext cx="9061450" cy="1787525"/>
          </a:xfrm>
        </p:spPr>
        <p:txBody>
          <a:bodyPr/>
          <a:lstStyle/>
          <a:p>
            <a:pPr algn="r" eaLnBrk="1" hangingPunct="1">
              <a:defRPr/>
            </a:pP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ხათუნა გოგალაძე</a:t>
            </a:r>
          </a:p>
          <a:p>
            <a:pPr algn="r" eaLnBrk="1" hangingPunct="1">
              <a:defRPr/>
            </a:pPr>
            <a:r>
              <a:rPr lang="ka-GE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თსუ-ს ზუსტი და საბუნებისმეტყველო მეცნიერებათა ფაკულტეტის დოქტორანტი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2052" name="Picture 31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adn">
            <a:hlinkHover r:id="" action="ppaction://noaction" highlightClick="1"/>
          </p:cNvPr>
          <p:cNvPicPr>
            <a:picLocks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497013"/>
            <a:ext cx="20558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563" y="157163"/>
            <a:ext cx="7688262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ctr">
              <a:defRPr/>
            </a:pP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481013" y="817563"/>
            <a:ext cx="8662987" cy="879475"/>
          </a:xfrm>
        </p:spPr>
        <p:txBody>
          <a:bodyPr/>
          <a:lstStyle/>
          <a:p>
            <a:pPr>
              <a:defRPr/>
            </a:pPr>
            <a:r>
              <a:rPr lang="ka-G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ორი ტიპის აზოტოვანი ფუძე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39838" y="2611438"/>
            <a:ext cx="7904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a-GE" sz="2800">
                <a:solidFill>
                  <a:srgbClr val="00B050"/>
                </a:solidFill>
                <a:latin typeface="AcadNusx" pitchFamily="2" charset="0"/>
              </a:rPr>
              <a:t>ციტოზინი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	(</a:t>
            </a:r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ც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)			</a:t>
            </a:r>
            <a:r>
              <a:rPr lang="ka-GE" sz="2800">
                <a:solidFill>
                  <a:srgbClr val="00B050"/>
                </a:solidFill>
                <a:latin typeface="AcadNusx" pitchFamily="2" charset="0"/>
              </a:rPr>
              <a:t>ადენინი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 (</a:t>
            </a:r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ა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)</a:t>
            </a:r>
          </a:p>
          <a:p>
            <a:r>
              <a:rPr lang="ka-GE" sz="2800">
                <a:solidFill>
                  <a:srgbClr val="00B050"/>
                </a:solidFill>
                <a:latin typeface="AcadNusx" pitchFamily="2" charset="0"/>
              </a:rPr>
              <a:t>თიმინი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	(</a:t>
            </a:r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თ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)			</a:t>
            </a:r>
            <a:r>
              <a:rPr lang="ka-GE" sz="2800">
                <a:solidFill>
                  <a:srgbClr val="00B050"/>
                </a:solidFill>
                <a:latin typeface="AcadNusx" pitchFamily="2" charset="0"/>
              </a:rPr>
              <a:t>გუანინი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 (</a:t>
            </a:r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გ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)</a:t>
            </a:r>
          </a:p>
          <a:p>
            <a:r>
              <a:rPr lang="ka-GE" sz="2800">
                <a:solidFill>
                  <a:srgbClr val="00B050"/>
                </a:solidFill>
                <a:latin typeface="AcadNusx" pitchFamily="2" charset="0"/>
              </a:rPr>
              <a:t>ურაცილი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	(</a:t>
            </a:r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უ</a:t>
            </a:r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)			</a:t>
            </a:r>
            <a:endParaRPr lang="en-US" sz="28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788" y="1720850"/>
            <a:ext cx="67976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O</a:t>
            </a:r>
            <a:r>
              <a:rPr lang="ka-G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პირიმიდინი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		</a:t>
            </a:r>
            <a:r>
              <a:rPr lang="ka-G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პურინი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270" name="AutoShape 18"/>
          <p:cNvSpPr>
            <a:spLocks noChangeArrowheads="1"/>
          </p:cNvSpPr>
          <p:nvPr/>
        </p:nvSpPr>
        <p:spPr bwMode="auto">
          <a:xfrm>
            <a:off x="938213" y="1757363"/>
            <a:ext cx="481012" cy="4921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18"/>
          <p:cNvSpPr>
            <a:spLocks noChangeArrowheads="1"/>
          </p:cNvSpPr>
          <p:nvPr/>
        </p:nvSpPr>
        <p:spPr bwMode="auto">
          <a:xfrm>
            <a:off x="5270500" y="1757363"/>
            <a:ext cx="504825" cy="431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2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1358900" y="623888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600">
                <a:solidFill>
                  <a:schemeClr val="accent2"/>
                </a:solidFill>
                <a:latin typeface="AcadNusx" pitchFamily="2" charset="0"/>
              </a:rPr>
              <a:t>პირიმიდინის აზოტოვანი ფუძეები</a:t>
            </a:r>
            <a:endParaRPr lang="fr-FR" sz="3600">
              <a:solidFill>
                <a:schemeClr val="accent2"/>
              </a:solidFill>
              <a:latin typeface="AcadNusx" pitchFamily="2" charset="0"/>
            </a:endParaRPr>
          </a:p>
        </p:txBody>
      </p:sp>
      <p:grpSp>
        <p:nvGrpSpPr>
          <p:cNvPr id="12291" name="Group 107"/>
          <p:cNvGrpSpPr>
            <a:grpSpLocks/>
          </p:cNvGrpSpPr>
          <p:nvPr/>
        </p:nvGrpSpPr>
        <p:grpSpPr bwMode="auto">
          <a:xfrm>
            <a:off x="650875" y="4572000"/>
            <a:ext cx="8450263" cy="862013"/>
            <a:chOff x="410" y="2792"/>
            <a:chExt cx="5323" cy="644"/>
          </a:xfrm>
        </p:grpSpPr>
        <p:sp>
          <p:nvSpPr>
            <p:cNvPr id="12359" name="Text Box 33"/>
            <p:cNvSpPr txBox="1">
              <a:spLocks noChangeArrowheads="1"/>
            </p:cNvSpPr>
            <p:nvPr/>
          </p:nvSpPr>
          <p:spPr bwMode="auto">
            <a:xfrm>
              <a:off x="410" y="2792"/>
              <a:ext cx="151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ka-GE" sz="2600">
                  <a:solidFill>
                    <a:srgbClr val="FF0000"/>
                  </a:solidFill>
                  <a:latin typeface="AcadNusx" pitchFamily="2" charset="0"/>
                </a:rPr>
                <a:t>ციტოზინი</a:t>
              </a:r>
              <a:r>
                <a:rPr lang="fr-FR" sz="2600">
                  <a:solidFill>
                    <a:srgbClr val="FF0000"/>
                  </a:solidFill>
                  <a:latin typeface="AcadNusx" pitchFamily="2" charset="0"/>
                </a:rPr>
                <a:t> (</a:t>
              </a:r>
              <a:r>
                <a:rPr lang="ka-GE" sz="2600">
                  <a:solidFill>
                    <a:srgbClr val="FF0000"/>
                  </a:solidFill>
                  <a:latin typeface="AcadNusx" pitchFamily="2" charset="0"/>
                </a:rPr>
                <a:t>ც</a:t>
              </a:r>
              <a:r>
                <a:rPr lang="fr-FR" sz="2600">
                  <a:solidFill>
                    <a:srgbClr val="FF0000"/>
                  </a:solidFill>
                  <a:latin typeface="AcadNusx" pitchFamily="2" charset="0"/>
                </a:rPr>
                <a:t>)</a:t>
              </a:r>
            </a:p>
          </p:txBody>
        </p:sp>
        <p:sp>
          <p:nvSpPr>
            <p:cNvPr id="12360" name="Text Box 46"/>
            <p:cNvSpPr txBox="1">
              <a:spLocks noChangeArrowheads="1"/>
            </p:cNvSpPr>
            <p:nvPr/>
          </p:nvSpPr>
          <p:spPr bwMode="auto">
            <a:xfrm>
              <a:off x="2137" y="2792"/>
              <a:ext cx="2145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ka-GE" sz="2600">
                  <a:solidFill>
                    <a:srgbClr val="FF0000"/>
                  </a:solidFill>
                  <a:latin typeface="AcadNusx" pitchFamily="2" charset="0"/>
                </a:rPr>
                <a:t>თიმინი</a:t>
              </a:r>
              <a:r>
                <a:rPr lang="fr-FR" sz="2600">
                  <a:solidFill>
                    <a:srgbClr val="FF0000"/>
                  </a:solidFill>
                  <a:latin typeface="AcadNusx" pitchFamily="2" charset="0"/>
                </a:rPr>
                <a:t> (</a:t>
              </a:r>
              <a:r>
                <a:rPr lang="ka-GE" sz="2600">
                  <a:solidFill>
                    <a:srgbClr val="FF0000"/>
                  </a:solidFill>
                  <a:latin typeface="AcadNusx" pitchFamily="2" charset="0"/>
                </a:rPr>
                <a:t>თ</a:t>
              </a:r>
              <a:r>
                <a:rPr lang="fr-FR" sz="2600">
                  <a:solidFill>
                    <a:srgbClr val="FF0000"/>
                  </a:solidFill>
                  <a:latin typeface="AcadNusx" pitchFamily="2" charset="0"/>
                </a:rPr>
                <a:t>)</a:t>
              </a:r>
            </a:p>
            <a:p>
              <a:pPr algn="ctr"/>
              <a:r>
                <a:rPr lang="ka-GE" sz="2400">
                  <a:solidFill>
                    <a:srgbClr val="FF0000"/>
                  </a:solidFill>
                  <a:latin typeface="AcadNusx" pitchFamily="2" charset="0"/>
                </a:rPr>
                <a:t>5-მეთილ-ურაცილი</a:t>
              </a:r>
              <a:endParaRPr lang="fr-FR" sz="2400">
                <a:solidFill>
                  <a:srgbClr val="FF0000"/>
                </a:solidFill>
                <a:latin typeface="AcadNusx" pitchFamily="2" charset="0"/>
              </a:endParaRPr>
            </a:p>
          </p:txBody>
        </p:sp>
        <p:sp>
          <p:nvSpPr>
            <p:cNvPr id="12361" name="Text Box 69"/>
            <p:cNvSpPr txBox="1">
              <a:spLocks noChangeArrowheads="1"/>
            </p:cNvSpPr>
            <p:nvPr/>
          </p:nvSpPr>
          <p:spPr bwMode="auto">
            <a:xfrm>
              <a:off x="4270" y="2792"/>
              <a:ext cx="14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ka-GE" sz="2600">
                  <a:solidFill>
                    <a:srgbClr val="FF0000"/>
                  </a:solidFill>
                  <a:latin typeface="AcadNusx" pitchFamily="2" charset="0"/>
                </a:rPr>
                <a:t>ურაცილი</a:t>
              </a:r>
              <a:r>
                <a:rPr lang="fr-FR" sz="2600">
                  <a:solidFill>
                    <a:srgbClr val="FF0000"/>
                  </a:solidFill>
                  <a:latin typeface="AcadNusx" pitchFamily="2" charset="0"/>
                </a:rPr>
                <a:t> (</a:t>
              </a:r>
              <a:r>
                <a:rPr lang="ka-GE" sz="2600">
                  <a:solidFill>
                    <a:srgbClr val="FF0000"/>
                  </a:solidFill>
                  <a:latin typeface="AcadNusx" pitchFamily="2" charset="0"/>
                </a:rPr>
                <a:t>უ</a:t>
              </a:r>
              <a:r>
                <a:rPr lang="fr-FR" sz="2600">
                  <a:solidFill>
                    <a:srgbClr val="FF0000"/>
                  </a:solidFill>
                  <a:latin typeface="AcadNusx" pitchFamily="2" charset="0"/>
                </a:rPr>
                <a:t>)</a:t>
              </a:r>
            </a:p>
          </p:txBody>
        </p:sp>
      </p:grpSp>
      <p:sp>
        <p:nvSpPr>
          <p:cNvPr id="7172" name="Text Box 70"/>
          <p:cNvSpPr txBox="1">
            <a:spLocks noChangeArrowheads="1"/>
          </p:cNvSpPr>
          <p:nvPr/>
        </p:nvSpPr>
        <p:spPr bwMode="auto">
          <a:xfrm>
            <a:off x="2427288" y="0"/>
            <a:ext cx="553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>
              <a:defRPr/>
            </a:pP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grpSp>
        <p:nvGrpSpPr>
          <p:cNvPr id="12293" name="Group 108"/>
          <p:cNvGrpSpPr>
            <a:grpSpLocks/>
          </p:cNvGrpSpPr>
          <p:nvPr/>
        </p:nvGrpSpPr>
        <p:grpSpPr bwMode="auto">
          <a:xfrm>
            <a:off x="806450" y="5414963"/>
            <a:ext cx="7651750" cy="642937"/>
            <a:chOff x="508" y="3411"/>
            <a:chExt cx="4820" cy="405"/>
          </a:xfrm>
        </p:grpSpPr>
        <p:sp>
          <p:nvSpPr>
            <p:cNvPr id="12356" name="Text Box 71"/>
            <p:cNvSpPr txBox="1">
              <a:spLocks noChangeArrowheads="1"/>
            </p:cNvSpPr>
            <p:nvPr/>
          </p:nvSpPr>
          <p:spPr bwMode="auto">
            <a:xfrm>
              <a:off x="508" y="3411"/>
              <a:ext cx="10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2800">
                  <a:latin typeface="AcadNusx" pitchFamily="2" charset="0"/>
                </a:rPr>
                <a:t>დნმ/რნმ</a:t>
              </a:r>
              <a:endParaRPr lang="fr-FR" sz="2800">
                <a:latin typeface="AcadNusx" pitchFamily="2" charset="0"/>
              </a:endParaRPr>
            </a:p>
          </p:txBody>
        </p:sp>
        <p:sp>
          <p:nvSpPr>
            <p:cNvPr id="12357" name="Text Box 72"/>
            <p:cNvSpPr txBox="1">
              <a:spLocks noChangeArrowheads="1"/>
            </p:cNvSpPr>
            <p:nvPr/>
          </p:nvSpPr>
          <p:spPr bwMode="auto">
            <a:xfrm>
              <a:off x="2790" y="3486"/>
              <a:ext cx="6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2800">
                  <a:latin typeface="AcadNusx" pitchFamily="2" charset="0"/>
                </a:rPr>
                <a:t>დნმ</a:t>
              </a:r>
              <a:endParaRPr lang="fr-FR" sz="2800">
                <a:latin typeface="AcadNusx" pitchFamily="2" charset="0"/>
              </a:endParaRPr>
            </a:p>
          </p:txBody>
        </p:sp>
        <p:sp>
          <p:nvSpPr>
            <p:cNvPr id="12358" name="Text Box 73"/>
            <p:cNvSpPr txBox="1">
              <a:spLocks noChangeArrowheads="1"/>
            </p:cNvSpPr>
            <p:nvPr/>
          </p:nvSpPr>
          <p:spPr bwMode="auto">
            <a:xfrm>
              <a:off x="4608" y="3448"/>
              <a:ext cx="7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2800">
                  <a:latin typeface="AcadNusx" pitchFamily="2" charset="0"/>
                </a:rPr>
                <a:t>რნმ</a:t>
              </a:r>
              <a:endParaRPr lang="fr-FR" sz="2800">
                <a:latin typeface="AcadNusx" pitchFamily="2" charset="0"/>
              </a:endParaRPr>
            </a:p>
          </p:txBody>
        </p:sp>
      </p:grpSp>
      <p:grpSp>
        <p:nvGrpSpPr>
          <p:cNvPr id="12294" name="Group 106"/>
          <p:cNvGrpSpPr>
            <a:grpSpLocks/>
          </p:cNvGrpSpPr>
          <p:nvPr/>
        </p:nvGrpSpPr>
        <p:grpSpPr bwMode="auto">
          <a:xfrm>
            <a:off x="422275" y="1774825"/>
            <a:ext cx="8594725" cy="2789238"/>
            <a:chOff x="266" y="1118"/>
            <a:chExt cx="5414" cy="1757"/>
          </a:xfrm>
        </p:grpSpPr>
        <p:sp>
          <p:nvSpPr>
            <p:cNvPr id="12296" name="AutoShape 17"/>
            <p:cNvSpPr>
              <a:spLocks noChangeArrowheads="1"/>
            </p:cNvSpPr>
            <p:nvPr/>
          </p:nvSpPr>
          <p:spPr bwMode="auto">
            <a:xfrm rot="5400000">
              <a:off x="608" y="1656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297" name="Text Box 18"/>
            <p:cNvSpPr txBox="1">
              <a:spLocks noChangeArrowheads="1"/>
            </p:cNvSpPr>
            <p:nvPr/>
          </p:nvSpPr>
          <p:spPr bwMode="auto">
            <a:xfrm>
              <a:off x="526" y="1623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2298" name="Text Box 19"/>
            <p:cNvSpPr txBox="1">
              <a:spLocks noChangeArrowheads="1"/>
            </p:cNvSpPr>
            <p:nvPr/>
          </p:nvSpPr>
          <p:spPr bwMode="auto">
            <a:xfrm>
              <a:off x="934" y="2413"/>
              <a:ext cx="289" cy="46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</a:p>
            <a:p>
              <a:pPr>
                <a:lnSpc>
                  <a:spcPct val="70000"/>
                </a:lnSpc>
              </a:pPr>
              <a:r>
                <a:rPr lang="fr-FR" sz="3000"/>
                <a:t>H</a:t>
              </a:r>
            </a:p>
          </p:txBody>
        </p:sp>
        <p:sp>
          <p:nvSpPr>
            <p:cNvPr id="12299" name="Line 20"/>
            <p:cNvSpPr>
              <a:spLocks noChangeShapeType="1"/>
            </p:cNvSpPr>
            <p:nvPr/>
          </p:nvSpPr>
          <p:spPr bwMode="auto">
            <a:xfrm rot="3600000" flipH="1" flipV="1">
              <a:off x="964" y="162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22"/>
            <p:cNvSpPr>
              <a:spLocks noChangeShapeType="1"/>
            </p:cNvSpPr>
            <p:nvPr/>
          </p:nvSpPr>
          <p:spPr bwMode="auto">
            <a:xfrm>
              <a:off x="1397" y="19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Text Box 23"/>
            <p:cNvSpPr txBox="1">
              <a:spLocks noChangeArrowheads="1"/>
            </p:cNvSpPr>
            <p:nvPr/>
          </p:nvSpPr>
          <p:spPr bwMode="auto">
            <a:xfrm>
              <a:off x="982" y="21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2302" name="Text Box 24"/>
            <p:cNvSpPr txBox="1">
              <a:spLocks noChangeArrowheads="1"/>
            </p:cNvSpPr>
            <p:nvPr/>
          </p:nvSpPr>
          <p:spPr bwMode="auto">
            <a:xfrm>
              <a:off x="778" y="20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2303" name="Text Box 25"/>
            <p:cNvSpPr txBox="1">
              <a:spLocks noChangeArrowheads="1"/>
            </p:cNvSpPr>
            <p:nvPr/>
          </p:nvSpPr>
          <p:spPr bwMode="auto">
            <a:xfrm>
              <a:off x="778" y="18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2304" name="Text Box 26"/>
            <p:cNvSpPr txBox="1">
              <a:spLocks noChangeArrowheads="1"/>
            </p:cNvSpPr>
            <p:nvPr/>
          </p:nvSpPr>
          <p:spPr bwMode="auto">
            <a:xfrm>
              <a:off x="982" y="17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2305" name="Text Box 27"/>
            <p:cNvSpPr txBox="1">
              <a:spLocks noChangeArrowheads="1"/>
            </p:cNvSpPr>
            <p:nvPr/>
          </p:nvSpPr>
          <p:spPr bwMode="auto">
            <a:xfrm>
              <a:off x="1216" y="18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2306" name="Text Box 28"/>
            <p:cNvSpPr txBox="1">
              <a:spLocks noChangeArrowheads="1"/>
            </p:cNvSpPr>
            <p:nvPr/>
          </p:nvSpPr>
          <p:spPr bwMode="auto">
            <a:xfrm>
              <a:off x="1216" y="20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2307" name="Line 29"/>
            <p:cNvSpPr>
              <a:spLocks noChangeShapeType="1"/>
            </p:cNvSpPr>
            <p:nvPr/>
          </p:nvSpPr>
          <p:spPr bwMode="auto">
            <a:xfrm flipV="1">
              <a:off x="1094" y="1401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30"/>
            <p:cNvSpPr txBox="1">
              <a:spLocks noChangeArrowheads="1"/>
            </p:cNvSpPr>
            <p:nvPr/>
          </p:nvSpPr>
          <p:spPr bwMode="auto">
            <a:xfrm>
              <a:off x="949" y="1118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  <a:r>
                <a:rPr lang="fr-FR" sz="3000" baseline="-25000"/>
                <a:t>2</a:t>
              </a:r>
              <a:endParaRPr lang="fr-FR" sz="3000"/>
            </a:p>
          </p:txBody>
        </p:sp>
        <p:sp>
          <p:nvSpPr>
            <p:cNvPr id="12309" name="AutoShape 34"/>
            <p:cNvSpPr>
              <a:spLocks noChangeArrowheads="1"/>
            </p:cNvSpPr>
            <p:nvPr/>
          </p:nvSpPr>
          <p:spPr bwMode="auto">
            <a:xfrm rot="5400000">
              <a:off x="2460" y="1656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310" name="Text Box 35"/>
            <p:cNvSpPr txBox="1">
              <a:spLocks noChangeArrowheads="1"/>
            </p:cNvSpPr>
            <p:nvPr/>
          </p:nvSpPr>
          <p:spPr bwMode="auto">
            <a:xfrm>
              <a:off x="2218" y="1623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12311" name="Text Box 36"/>
            <p:cNvSpPr txBox="1">
              <a:spLocks noChangeArrowheads="1"/>
            </p:cNvSpPr>
            <p:nvPr/>
          </p:nvSpPr>
          <p:spPr bwMode="auto">
            <a:xfrm>
              <a:off x="2786" y="2413"/>
              <a:ext cx="289" cy="46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</a:p>
            <a:p>
              <a:pPr>
                <a:lnSpc>
                  <a:spcPct val="70000"/>
                </a:lnSpc>
              </a:pPr>
              <a:r>
                <a:rPr lang="fr-FR" sz="3000"/>
                <a:t>H</a:t>
              </a:r>
            </a:p>
          </p:txBody>
        </p:sp>
        <p:sp>
          <p:nvSpPr>
            <p:cNvPr id="12312" name="Line 39"/>
            <p:cNvSpPr>
              <a:spLocks noChangeShapeType="1"/>
            </p:cNvSpPr>
            <p:nvPr/>
          </p:nvSpPr>
          <p:spPr bwMode="auto">
            <a:xfrm>
              <a:off x="3269" y="19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Text Box 40"/>
            <p:cNvSpPr txBox="1">
              <a:spLocks noChangeArrowheads="1"/>
            </p:cNvSpPr>
            <p:nvPr/>
          </p:nvSpPr>
          <p:spPr bwMode="auto">
            <a:xfrm>
              <a:off x="2834" y="21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2314" name="Text Box 41"/>
            <p:cNvSpPr txBox="1">
              <a:spLocks noChangeArrowheads="1"/>
            </p:cNvSpPr>
            <p:nvPr/>
          </p:nvSpPr>
          <p:spPr bwMode="auto">
            <a:xfrm>
              <a:off x="2630" y="20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2315" name="Text Box 42"/>
            <p:cNvSpPr txBox="1">
              <a:spLocks noChangeArrowheads="1"/>
            </p:cNvSpPr>
            <p:nvPr/>
          </p:nvSpPr>
          <p:spPr bwMode="auto">
            <a:xfrm>
              <a:off x="2630" y="18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2316" name="Text Box 43"/>
            <p:cNvSpPr txBox="1">
              <a:spLocks noChangeArrowheads="1"/>
            </p:cNvSpPr>
            <p:nvPr/>
          </p:nvSpPr>
          <p:spPr bwMode="auto">
            <a:xfrm>
              <a:off x="2834" y="17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2317" name="Text Box 44"/>
            <p:cNvSpPr txBox="1">
              <a:spLocks noChangeArrowheads="1"/>
            </p:cNvSpPr>
            <p:nvPr/>
          </p:nvSpPr>
          <p:spPr bwMode="auto">
            <a:xfrm>
              <a:off x="3068" y="18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2318" name="Text Box 45"/>
            <p:cNvSpPr txBox="1">
              <a:spLocks noChangeArrowheads="1"/>
            </p:cNvSpPr>
            <p:nvPr/>
          </p:nvSpPr>
          <p:spPr bwMode="auto">
            <a:xfrm>
              <a:off x="3068" y="20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2319" name="Text Box 49"/>
            <p:cNvSpPr txBox="1">
              <a:spLocks noChangeArrowheads="1"/>
            </p:cNvSpPr>
            <p:nvPr/>
          </p:nvSpPr>
          <p:spPr bwMode="auto">
            <a:xfrm>
              <a:off x="2790" y="1118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2320" name="Text Box 50"/>
            <p:cNvSpPr txBox="1">
              <a:spLocks noChangeArrowheads="1"/>
            </p:cNvSpPr>
            <p:nvPr/>
          </p:nvSpPr>
          <p:spPr bwMode="auto">
            <a:xfrm>
              <a:off x="2122" y="2276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2321" name="Line 51"/>
            <p:cNvSpPr>
              <a:spLocks noChangeShapeType="1"/>
            </p:cNvSpPr>
            <p:nvPr/>
          </p:nvSpPr>
          <p:spPr bwMode="auto">
            <a:xfrm rot="3600000" flipV="1">
              <a:off x="3442" y="1689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Text Box 52"/>
            <p:cNvSpPr txBox="1">
              <a:spLocks noChangeArrowheads="1"/>
            </p:cNvSpPr>
            <p:nvPr/>
          </p:nvSpPr>
          <p:spPr bwMode="auto">
            <a:xfrm>
              <a:off x="3463" y="1526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  <a:endParaRPr lang="fr-FR" sz="3000"/>
            </a:p>
          </p:txBody>
        </p:sp>
        <p:sp>
          <p:nvSpPr>
            <p:cNvPr id="12323" name="AutoShape 53"/>
            <p:cNvSpPr>
              <a:spLocks noChangeArrowheads="1"/>
            </p:cNvSpPr>
            <p:nvPr/>
          </p:nvSpPr>
          <p:spPr bwMode="auto">
            <a:xfrm rot="5400000">
              <a:off x="4368" y="1656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324" name="Text Box 54"/>
            <p:cNvSpPr txBox="1">
              <a:spLocks noChangeArrowheads="1"/>
            </p:cNvSpPr>
            <p:nvPr/>
          </p:nvSpPr>
          <p:spPr bwMode="auto">
            <a:xfrm>
              <a:off x="4116" y="1623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12325" name="Text Box 55"/>
            <p:cNvSpPr txBox="1">
              <a:spLocks noChangeArrowheads="1"/>
            </p:cNvSpPr>
            <p:nvPr/>
          </p:nvSpPr>
          <p:spPr bwMode="auto">
            <a:xfrm>
              <a:off x="4694" y="2413"/>
              <a:ext cx="289" cy="46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</a:p>
            <a:p>
              <a:pPr>
                <a:lnSpc>
                  <a:spcPct val="70000"/>
                </a:lnSpc>
              </a:pPr>
              <a:r>
                <a:rPr lang="fr-FR" sz="3000"/>
                <a:t>H</a:t>
              </a:r>
            </a:p>
          </p:txBody>
        </p:sp>
        <p:sp>
          <p:nvSpPr>
            <p:cNvPr id="12326" name="Line 58"/>
            <p:cNvSpPr>
              <a:spLocks noChangeShapeType="1"/>
            </p:cNvSpPr>
            <p:nvPr/>
          </p:nvSpPr>
          <p:spPr bwMode="auto">
            <a:xfrm>
              <a:off x="5158" y="192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Text Box 59"/>
            <p:cNvSpPr txBox="1">
              <a:spLocks noChangeArrowheads="1"/>
            </p:cNvSpPr>
            <p:nvPr/>
          </p:nvSpPr>
          <p:spPr bwMode="auto">
            <a:xfrm>
              <a:off x="4742" y="21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2328" name="Text Box 60"/>
            <p:cNvSpPr txBox="1">
              <a:spLocks noChangeArrowheads="1"/>
            </p:cNvSpPr>
            <p:nvPr/>
          </p:nvSpPr>
          <p:spPr bwMode="auto">
            <a:xfrm>
              <a:off x="4538" y="20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2329" name="Text Box 61"/>
            <p:cNvSpPr txBox="1">
              <a:spLocks noChangeArrowheads="1"/>
            </p:cNvSpPr>
            <p:nvPr/>
          </p:nvSpPr>
          <p:spPr bwMode="auto">
            <a:xfrm>
              <a:off x="4538" y="18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2330" name="Text Box 62"/>
            <p:cNvSpPr txBox="1">
              <a:spLocks noChangeArrowheads="1"/>
            </p:cNvSpPr>
            <p:nvPr/>
          </p:nvSpPr>
          <p:spPr bwMode="auto">
            <a:xfrm>
              <a:off x="4742" y="17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2331" name="Text Box 63"/>
            <p:cNvSpPr txBox="1">
              <a:spLocks noChangeArrowheads="1"/>
            </p:cNvSpPr>
            <p:nvPr/>
          </p:nvSpPr>
          <p:spPr bwMode="auto">
            <a:xfrm>
              <a:off x="4976" y="18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2332" name="Text Box 64"/>
            <p:cNvSpPr txBox="1">
              <a:spLocks noChangeArrowheads="1"/>
            </p:cNvSpPr>
            <p:nvPr/>
          </p:nvSpPr>
          <p:spPr bwMode="auto">
            <a:xfrm>
              <a:off x="4976" y="20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2333" name="Line 65"/>
            <p:cNvSpPr>
              <a:spLocks noChangeShapeType="1"/>
            </p:cNvSpPr>
            <p:nvPr/>
          </p:nvSpPr>
          <p:spPr bwMode="auto">
            <a:xfrm flipV="1">
              <a:off x="4818" y="141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66"/>
            <p:cNvSpPr>
              <a:spLocks noChangeShapeType="1"/>
            </p:cNvSpPr>
            <p:nvPr/>
          </p:nvSpPr>
          <p:spPr bwMode="auto">
            <a:xfrm rot="3600000" flipV="1">
              <a:off x="4344" y="222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Text Box 67"/>
            <p:cNvSpPr txBox="1">
              <a:spLocks noChangeArrowheads="1"/>
            </p:cNvSpPr>
            <p:nvPr/>
          </p:nvSpPr>
          <p:spPr bwMode="auto">
            <a:xfrm>
              <a:off x="4700" y="1118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2336" name="Text Box 68"/>
            <p:cNvSpPr txBox="1">
              <a:spLocks noChangeArrowheads="1"/>
            </p:cNvSpPr>
            <p:nvPr/>
          </p:nvSpPr>
          <p:spPr bwMode="auto">
            <a:xfrm>
              <a:off x="4018" y="227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2337" name="Line 74"/>
            <p:cNvSpPr>
              <a:spLocks noChangeShapeType="1"/>
            </p:cNvSpPr>
            <p:nvPr/>
          </p:nvSpPr>
          <p:spPr bwMode="auto">
            <a:xfrm rot="3600000" flipV="1">
              <a:off x="4377" y="228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75"/>
            <p:cNvSpPr>
              <a:spLocks noChangeShapeType="1"/>
            </p:cNvSpPr>
            <p:nvPr/>
          </p:nvSpPr>
          <p:spPr bwMode="auto">
            <a:xfrm flipV="1">
              <a:off x="4887" y="141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76"/>
            <p:cNvSpPr>
              <a:spLocks noChangeShapeType="1"/>
            </p:cNvSpPr>
            <p:nvPr/>
          </p:nvSpPr>
          <p:spPr bwMode="auto">
            <a:xfrm flipV="1">
              <a:off x="2910" y="141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77"/>
            <p:cNvSpPr>
              <a:spLocks noChangeShapeType="1"/>
            </p:cNvSpPr>
            <p:nvPr/>
          </p:nvSpPr>
          <p:spPr bwMode="auto">
            <a:xfrm flipV="1">
              <a:off x="2979" y="141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78"/>
            <p:cNvSpPr>
              <a:spLocks noChangeShapeType="1"/>
            </p:cNvSpPr>
            <p:nvPr/>
          </p:nvSpPr>
          <p:spPr bwMode="auto">
            <a:xfrm rot="3600000" flipV="1">
              <a:off x="2440" y="2225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79"/>
            <p:cNvSpPr>
              <a:spLocks noChangeShapeType="1"/>
            </p:cNvSpPr>
            <p:nvPr/>
          </p:nvSpPr>
          <p:spPr bwMode="auto">
            <a:xfrm rot="3600000" flipV="1">
              <a:off x="2473" y="228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Text Box 80"/>
            <p:cNvSpPr txBox="1">
              <a:spLocks noChangeArrowheads="1"/>
            </p:cNvSpPr>
            <p:nvPr/>
          </p:nvSpPr>
          <p:spPr bwMode="auto">
            <a:xfrm>
              <a:off x="266" y="2290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2344" name="Line 81"/>
            <p:cNvSpPr>
              <a:spLocks noChangeShapeType="1"/>
            </p:cNvSpPr>
            <p:nvPr/>
          </p:nvSpPr>
          <p:spPr bwMode="auto">
            <a:xfrm rot="3600000" flipV="1">
              <a:off x="584" y="223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82"/>
            <p:cNvSpPr>
              <a:spLocks noChangeShapeType="1"/>
            </p:cNvSpPr>
            <p:nvPr/>
          </p:nvSpPr>
          <p:spPr bwMode="auto">
            <a:xfrm rot="3600000" flipV="1">
              <a:off x="617" y="229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Line 83"/>
            <p:cNvSpPr>
              <a:spLocks noChangeShapeType="1"/>
            </p:cNvSpPr>
            <p:nvPr/>
          </p:nvSpPr>
          <p:spPr bwMode="auto">
            <a:xfrm rot="3600000" flipV="1">
              <a:off x="5346" y="1689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Line 84"/>
            <p:cNvSpPr>
              <a:spLocks noChangeShapeType="1"/>
            </p:cNvSpPr>
            <p:nvPr/>
          </p:nvSpPr>
          <p:spPr bwMode="auto">
            <a:xfrm rot="3600000" flipV="1">
              <a:off x="1602" y="1689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Line 85"/>
            <p:cNvSpPr>
              <a:spLocks noChangeShapeType="1"/>
            </p:cNvSpPr>
            <p:nvPr/>
          </p:nvSpPr>
          <p:spPr bwMode="auto">
            <a:xfrm rot="-3600000" flipH="1" flipV="1">
              <a:off x="5346" y="2273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Line 86"/>
            <p:cNvSpPr>
              <a:spLocks noChangeShapeType="1"/>
            </p:cNvSpPr>
            <p:nvPr/>
          </p:nvSpPr>
          <p:spPr bwMode="auto">
            <a:xfrm rot="-3600000" flipH="1" flipV="1">
              <a:off x="3442" y="2257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Line 87"/>
            <p:cNvSpPr>
              <a:spLocks noChangeShapeType="1"/>
            </p:cNvSpPr>
            <p:nvPr/>
          </p:nvSpPr>
          <p:spPr bwMode="auto">
            <a:xfrm rot="-3600000" flipH="1" flipV="1">
              <a:off x="1594" y="2265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Rectangle 88"/>
            <p:cNvSpPr>
              <a:spLocks noChangeArrowheads="1"/>
            </p:cNvSpPr>
            <p:nvPr/>
          </p:nvSpPr>
          <p:spPr bwMode="auto">
            <a:xfrm>
              <a:off x="1632" y="2227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2352" name="Rectangle 89"/>
            <p:cNvSpPr>
              <a:spLocks noChangeArrowheads="1"/>
            </p:cNvSpPr>
            <p:nvPr/>
          </p:nvSpPr>
          <p:spPr bwMode="auto">
            <a:xfrm>
              <a:off x="1632" y="1555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2353" name="Rectangle 90"/>
            <p:cNvSpPr>
              <a:spLocks noChangeArrowheads="1"/>
            </p:cNvSpPr>
            <p:nvPr/>
          </p:nvSpPr>
          <p:spPr bwMode="auto">
            <a:xfrm>
              <a:off x="5391" y="2235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2354" name="Rectangle 91"/>
            <p:cNvSpPr>
              <a:spLocks noChangeArrowheads="1"/>
            </p:cNvSpPr>
            <p:nvPr/>
          </p:nvSpPr>
          <p:spPr bwMode="auto">
            <a:xfrm>
              <a:off x="5391" y="1563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2355" name="Rectangle 92"/>
            <p:cNvSpPr>
              <a:spLocks noChangeArrowheads="1"/>
            </p:cNvSpPr>
            <p:nvPr/>
          </p:nvSpPr>
          <p:spPr bwMode="auto">
            <a:xfrm>
              <a:off x="3488" y="2227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</p:grpSp>
      <p:pic>
        <p:nvPicPr>
          <p:cNvPr id="12295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3"/>
          <p:cNvSpPr>
            <a:spLocks noChangeArrowheads="1"/>
          </p:cNvSpPr>
          <p:nvPr/>
        </p:nvSpPr>
        <p:spPr bwMode="auto">
          <a:xfrm>
            <a:off x="2514600" y="1385888"/>
            <a:ext cx="981075" cy="8604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263650" y="0"/>
            <a:ext cx="7032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ctr">
              <a:defRPr/>
            </a:pP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79375" y="619125"/>
            <a:ext cx="231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É </a:t>
            </a:r>
            <a:r>
              <a:rPr lang="ka-G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ციტოზინი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 rot="5400000">
            <a:off x="2069307" y="2224881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939925" y="2171700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587625" y="3425825"/>
            <a:ext cx="458788" cy="10541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endParaRPr lang="fr-FR" sz="3000"/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rot="3600000" flipH="1" flipV="1">
            <a:off x="2635250" y="2168525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3322638" y="264318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2663825" y="302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2339975" y="28892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339975" y="2546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2663825" y="2355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035300" y="2546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3035300" y="28892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2841625" y="18192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2611438" y="1370013"/>
            <a:ext cx="874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NH</a:t>
            </a:r>
            <a:r>
              <a:rPr lang="fr-FR" sz="3000" baseline="-25000"/>
              <a:t>2</a:t>
            </a:r>
            <a:endParaRPr lang="fr-FR" sz="3000"/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527175" y="3230563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 rot="3600000" flipV="1">
            <a:off x="2032000" y="3149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rot="3600000" flipV="1">
            <a:off x="2084388" y="32400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 rot="3600000" flipV="1">
            <a:off x="3647282" y="2277268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 rot="-3600000" flipH="1" flipV="1">
            <a:off x="3634582" y="3191668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3695700" y="3130550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3336" name="Rectangle 23"/>
          <p:cNvSpPr>
            <a:spLocks noChangeArrowheads="1"/>
          </p:cNvSpPr>
          <p:nvPr/>
        </p:nvSpPr>
        <p:spPr bwMode="auto">
          <a:xfrm>
            <a:off x="3695700" y="2063750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3337" name="Line 24"/>
          <p:cNvSpPr>
            <a:spLocks noChangeShapeType="1"/>
          </p:cNvSpPr>
          <p:nvPr/>
        </p:nvSpPr>
        <p:spPr bwMode="auto">
          <a:xfrm>
            <a:off x="2819400" y="3798888"/>
            <a:ext cx="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229100" y="1370013"/>
            <a:ext cx="3265488" cy="3109912"/>
            <a:chOff x="2664" y="863"/>
            <a:chExt cx="2057" cy="1959"/>
          </a:xfrm>
        </p:grpSpPr>
        <p:sp>
          <p:nvSpPr>
            <p:cNvPr id="13343" name="Rectangle 64"/>
            <p:cNvSpPr>
              <a:spLocks noChangeArrowheads="1"/>
            </p:cNvSpPr>
            <p:nvPr/>
          </p:nvSpPr>
          <p:spPr bwMode="auto">
            <a:xfrm>
              <a:off x="3603" y="884"/>
              <a:ext cx="618" cy="5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3344" name="Group 35"/>
            <p:cNvGrpSpPr>
              <a:grpSpLocks/>
            </p:cNvGrpSpPr>
            <p:nvPr/>
          </p:nvGrpSpPr>
          <p:grpSpPr bwMode="auto">
            <a:xfrm>
              <a:off x="2664" y="1761"/>
              <a:ext cx="464" cy="96"/>
              <a:chOff x="2720" y="1528"/>
              <a:chExt cx="464" cy="96"/>
            </a:xfrm>
          </p:grpSpPr>
          <p:sp>
            <p:nvSpPr>
              <p:cNvPr id="13366" name="Line 36"/>
              <p:cNvSpPr>
                <a:spLocks noChangeShapeType="1"/>
              </p:cNvSpPr>
              <p:nvPr/>
            </p:nvSpPr>
            <p:spPr bwMode="auto">
              <a:xfrm>
                <a:off x="2720" y="1528"/>
                <a:ext cx="464" cy="0"/>
              </a:xfrm>
              <a:prstGeom prst="line">
                <a:avLst/>
              </a:prstGeom>
              <a:noFill/>
              <a:ln w="38100">
                <a:solidFill>
                  <a:srgbClr val="99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37"/>
              <p:cNvSpPr>
                <a:spLocks noChangeShapeType="1"/>
              </p:cNvSpPr>
              <p:nvPr/>
            </p:nvSpPr>
            <p:spPr bwMode="auto">
              <a:xfrm flipH="1">
                <a:off x="2720" y="1624"/>
                <a:ext cx="464" cy="0"/>
              </a:xfrm>
              <a:prstGeom prst="line">
                <a:avLst/>
              </a:prstGeom>
              <a:noFill/>
              <a:ln w="38100">
                <a:solidFill>
                  <a:srgbClr val="99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5" name="AutoShape 38"/>
            <p:cNvSpPr>
              <a:spLocks noChangeArrowheads="1"/>
            </p:cNvSpPr>
            <p:nvPr/>
          </p:nvSpPr>
          <p:spPr bwMode="auto">
            <a:xfrm rot="5400000">
              <a:off x="3408" y="1401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3346" name="Text Box 39"/>
            <p:cNvSpPr txBox="1">
              <a:spLocks noChangeArrowheads="1"/>
            </p:cNvSpPr>
            <p:nvPr/>
          </p:nvSpPr>
          <p:spPr bwMode="auto">
            <a:xfrm>
              <a:off x="3161" y="1368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13347" name="Text Box 40"/>
            <p:cNvSpPr txBox="1">
              <a:spLocks noChangeArrowheads="1"/>
            </p:cNvSpPr>
            <p:nvPr/>
          </p:nvSpPr>
          <p:spPr bwMode="auto">
            <a:xfrm>
              <a:off x="3734" y="2158"/>
              <a:ext cx="289" cy="66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</a:p>
            <a:p>
              <a:pPr>
                <a:lnSpc>
                  <a:spcPct val="70000"/>
                </a:lnSpc>
              </a:pPr>
              <a:endParaRPr lang="fr-FR" sz="3000"/>
            </a:p>
            <a:p>
              <a:pPr>
                <a:lnSpc>
                  <a:spcPct val="70000"/>
                </a:lnSpc>
              </a:pPr>
              <a:r>
                <a:rPr lang="fr-FR" sz="3000"/>
                <a:t>H</a:t>
              </a:r>
            </a:p>
          </p:txBody>
        </p:sp>
        <p:sp>
          <p:nvSpPr>
            <p:cNvPr id="13348" name="Line 42"/>
            <p:cNvSpPr>
              <a:spLocks noChangeShapeType="1"/>
            </p:cNvSpPr>
            <p:nvPr/>
          </p:nvSpPr>
          <p:spPr bwMode="auto">
            <a:xfrm>
              <a:off x="4197" y="1665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Text Box 43"/>
            <p:cNvSpPr txBox="1">
              <a:spLocks noChangeArrowheads="1"/>
            </p:cNvSpPr>
            <p:nvPr/>
          </p:nvSpPr>
          <p:spPr bwMode="auto">
            <a:xfrm>
              <a:off x="3782" y="19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50" name="Text Box 44"/>
            <p:cNvSpPr txBox="1">
              <a:spLocks noChangeArrowheads="1"/>
            </p:cNvSpPr>
            <p:nvPr/>
          </p:nvSpPr>
          <p:spPr bwMode="auto">
            <a:xfrm>
              <a:off x="3578" y="18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351" name="Text Box 45"/>
            <p:cNvSpPr txBox="1">
              <a:spLocks noChangeArrowheads="1"/>
            </p:cNvSpPr>
            <p:nvPr/>
          </p:nvSpPr>
          <p:spPr bwMode="auto">
            <a:xfrm>
              <a:off x="3578" y="16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352" name="Text Box 46"/>
            <p:cNvSpPr txBox="1">
              <a:spLocks noChangeArrowheads="1"/>
            </p:cNvSpPr>
            <p:nvPr/>
          </p:nvSpPr>
          <p:spPr bwMode="auto">
            <a:xfrm>
              <a:off x="3782" y="14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353" name="Text Box 47"/>
            <p:cNvSpPr txBox="1">
              <a:spLocks noChangeArrowheads="1"/>
            </p:cNvSpPr>
            <p:nvPr/>
          </p:nvSpPr>
          <p:spPr bwMode="auto">
            <a:xfrm>
              <a:off x="4016" y="16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3354" name="Text Box 48"/>
            <p:cNvSpPr txBox="1">
              <a:spLocks noChangeArrowheads="1"/>
            </p:cNvSpPr>
            <p:nvPr/>
          </p:nvSpPr>
          <p:spPr bwMode="auto">
            <a:xfrm>
              <a:off x="4016" y="18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3355" name="Line 49"/>
            <p:cNvSpPr>
              <a:spLocks noChangeShapeType="1"/>
            </p:cNvSpPr>
            <p:nvPr/>
          </p:nvSpPr>
          <p:spPr bwMode="auto">
            <a:xfrm flipV="1">
              <a:off x="3861" y="1161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Text Box 50"/>
            <p:cNvSpPr txBox="1">
              <a:spLocks noChangeArrowheads="1"/>
            </p:cNvSpPr>
            <p:nvPr/>
          </p:nvSpPr>
          <p:spPr bwMode="auto">
            <a:xfrm>
              <a:off x="3749" y="863"/>
              <a:ext cx="46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>
          <p:nvSpPr>
            <p:cNvPr id="13357" name="Text Box 51"/>
            <p:cNvSpPr txBox="1">
              <a:spLocks noChangeArrowheads="1"/>
            </p:cNvSpPr>
            <p:nvPr/>
          </p:nvSpPr>
          <p:spPr bwMode="auto">
            <a:xfrm>
              <a:off x="3066" y="203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3358" name="Line 52"/>
            <p:cNvSpPr>
              <a:spLocks noChangeShapeType="1"/>
            </p:cNvSpPr>
            <p:nvPr/>
          </p:nvSpPr>
          <p:spPr bwMode="auto">
            <a:xfrm rot="3600000" flipV="1">
              <a:off x="3384" y="19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Line 53"/>
            <p:cNvSpPr>
              <a:spLocks noChangeShapeType="1"/>
            </p:cNvSpPr>
            <p:nvPr/>
          </p:nvSpPr>
          <p:spPr bwMode="auto">
            <a:xfrm rot="3600000" flipV="1">
              <a:off x="3417" y="2041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Line 54"/>
            <p:cNvSpPr>
              <a:spLocks noChangeShapeType="1"/>
            </p:cNvSpPr>
            <p:nvPr/>
          </p:nvSpPr>
          <p:spPr bwMode="auto">
            <a:xfrm rot="3600000" flipV="1">
              <a:off x="4402" y="1434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Line 55"/>
            <p:cNvSpPr>
              <a:spLocks noChangeShapeType="1"/>
            </p:cNvSpPr>
            <p:nvPr/>
          </p:nvSpPr>
          <p:spPr bwMode="auto">
            <a:xfrm rot="-3600000" flipH="1" flipV="1">
              <a:off x="4394" y="2010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Rectangle 56"/>
            <p:cNvSpPr>
              <a:spLocks noChangeArrowheads="1"/>
            </p:cNvSpPr>
            <p:nvPr/>
          </p:nvSpPr>
          <p:spPr bwMode="auto">
            <a:xfrm>
              <a:off x="4432" y="197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3363" name="Rectangle 57"/>
            <p:cNvSpPr>
              <a:spLocks noChangeArrowheads="1"/>
            </p:cNvSpPr>
            <p:nvPr/>
          </p:nvSpPr>
          <p:spPr bwMode="auto">
            <a:xfrm>
              <a:off x="4432" y="1300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3364" name="Line 58"/>
            <p:cNvSpPr>
              <a:spLocks noChangeShapeType="1"/>
            </p:cNvSpPr>
            <p:nvPr/>
          </p:nvSpPr>
          <p:spPr bwMode="auto">
            <a:xfrm>
              <a:off x="3880" y="2393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59"/>
            <p:cNvSpPr>
              <a:spLocks noChangeShapeType="1"/>
            </p:cNvSpPr>
            <p:nvPr/>
          </p:nvSpPr>
          <p:spPr bwMode="auto">
            <a:xfrm flipV="1">
              <a:off x="3927" y="1161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444" name="Text Box 60"/>
          <p:cNvSpPr txBox="1">
            <a:spLocks noChangeArrowheads="1"/>
          </p:cNvSpPr>
          <p:nvPr/>
        </p:nvSpPr>
        <p:spPr bwMode="auto">
          <a:xfrm>
            <a:off x="2012950" y="4413250"/>
            <a:ext cx="1560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FF0000"/>
                </a:solidFill>
              </a:rPr>
              <a:t>99,99%</a:t>
            </a:r>
          </a:p>
        </p:txBody>
      </p:sp>
      <p:sp>
        <p:nvSpPr>
          <p:cNvPr id="272445" name="Text Box 61"/>
          <p:cNvSpPr txBox="1">
            <a:spLocks noChangeArrowheads="1"/>
          </p:cNvSpPr>
          <p:nvPr/>
        </p:nvSpPr>
        <p:spPr bwMode="auto">
          <a:xfrm>
            <a:off x="5489575" y="4413250"/>
            <a:ext cx="1335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FF0000"/>
                </a:solidFill>
              </a:rPr>
              <a:t>0,01%</a:t>
            </a:r>
          </a:p>
        </p:txBody>
      </p:sp>
      <p:sp>
        <p:nvSpPr>
          <p:cNvPr id="272446" name="Text Box 62"/>
          <p:cNvSpPr txBox="1">
            <a:spLocks noChangeArrowheads="1"/>
          </p:cNvSpPr>
          <p:nvPr/>
        </p:nvSpPr>
        <p:spPr bwMode="auto">
          <a:xfrm>
            <a:off x="379413" y="5211763"/>
            <a:ext cx="83931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a-GE" sz="2200">
                <a:latin typeface="AcadNusx" pitchFamily="2" charset="0"/>
              </a:rPr>
              <a:t>ეს მოლეკულა არსებობს ორი სახით</a:t>
            </a:r>
            <a:r>
              <a:rPr lang="fr-FR" sz="2200">
                <a:latin typeface="AcadNusx" pitchFamily="2" charset="0"/>
              </a:rPr>
              <a:t>,  </a:t>
            </a:r>
            <a:r>
              <a:rPr lang="ka-GE" sz="2200">
                <a:latin typeface="AcadNusx" pitchFamily="2" charset="0"/>
              </a:rPr>
              <a:t>თუმცა უფრო მეტად გვხვდება ამინო ფორმით</a:t>
            </a:r>
            <a:endParaRPr lang="fr-FR" sz="2200">
              <a:latin typeface="AcadNusx" pitchFamily="2" charset="0"/>
            </a:endParaRPr>
          </a:p>
        </p:txBody>
      </p:sp>
      <p:pic>
        <p:nvPicPr>
          <p:cNvPr id="13342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44" grpId="0"/>
      <p:bldP spid="272445" grpId="0"/>
      <p:bldP spid="272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79375" y="801688"/>
            <a:ext cx="184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1636713" y="0"/>
            <a:ext cx="66246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Nnukleinis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mJavebi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sp>
        <p:nvSpPr>
          <p:cNvPr id="14340" name="AutoShape 21"/>
          <p:cNvSpPr>
            <a:spLocks noChangeArrowheads="1"/>
          </p:cNvSpPr>
          <p:nvPr/>
        </p:nvSpPr>
        <p:spPr bwMode="auto">
          <a:xfrm rot="5400000">
            <a:off x="2069307" y="2466181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1939925" y="2413000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4342" name="Text Box 23"/>
          <p:cNvSpPr txBox="1">
            <a:spLocks noChangeArrowheads="1"/>
          </p:cNvSpPr>
          <p:nvPr/>
        </p:nvSpPr>
        <p:spPr bwMode="auto">
          <a:xfrm>
            <a:off x="2587625" y="3667125"/>
            <a:ext cx="458788" cy="10541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endParaRPr lang="fr-FR" sz="3000"/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4343" name="Line 24"/>
          <p:cNvSpPr>
            <a:spLocks noChangeShapeType="1"/>
          </p:cNvSpPr>
          <p:nvPr/>
        </p:nvSpPr>
        <p:spPr bwMode="auto">
          <a:xfrm rot="3600000" flipH="1" flipV="1">
            <a:off x="2635250" y="2409825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25"/>
          <p:cNvSpPr>
            <a:spLocks noChangeShapeType="1"/>
          </p:cNvSpPr>
          <p:nvPr/>
        </p:nvSpPr>
        <p:spPr bwMode="auto">
          <a:xfrm>
            <a:off x="3322638" y="288448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2663825" y="3263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4346" name="Text Box 27"/>
          <p:cNvSpPr txBox="1">
            <a:spLocks noChangeArrowheads="1"/>
          </p:cNvSpPr>
          <p:nvPr/>
        </p:nvSpPr>
        <p:spPr bwMode="auto">
          <a:xfrm>
            <a:off x="2339975" y="3130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4347" name="Text Box 28"/>
          <p:cNvSpPr txBox="1">
            <a:spLocks noChangeArrowheads="1"/>
          </p:cNvSpPr>
          <p:nvPr/>
        </p:nvSpPr>
        <p:spPr bwMode="auto">
          <a:xfrm>
            <a:off x="2339975" y="2787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2663825" y="2597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3035300" y="2787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4350" name="Text Box 31"/>
          <p:cNvSpPr txBox="1">
            <a:spLocks noChangeArrowheads="1"/>
          </p:cNvSpPr>
          <p:nvPr/>
        </p:nvSpPr>
        <p:spPr bwMode="auto">
          <a:xfrm>
            <a:off x="3035300" y="3130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4351" name="Line 32"/>
          <p:cNvSpPr>
            <a:spLocks noChangeShapeType="1"/>
          </p:cNvSpPr>
          <p:nvPr/>
        </p:nvSpPr>
        <p:spPr bwMode="auto">
          <a:xfrm flipV="1">
            <a:off x="2841625" y="20605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33"/>
          <p:cNvSpPr txBox="1">
            <a:spLocks noChangeArrowheads="1"/>
          </p:cNvSpPr>
          <p:nvPr/>
        </p:nvSpPr>
        <p:spPr bwMode="auto">
          <a:xfrm>
            <a:off x="2611438" y="1611313"/>
            <a:ext cx="874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NH</a:t>
            </a:r>
            <a:r>
              <a:rPr lang="fr-FR" sz="3000" baseline="-25000"/>
              <a:t>2</a:t>
            </a:r>
            <a:endParaRPr lang="fr-FR" sz="3000"/>
          </a:p>
        </p:txBody>
      </p:sp>
      <p:sp>
        <p:nvSpPr>
          <p:cNvPr id="14353" name="Text Box 68"/>
          <p:cNvSpPr txBox="1">
            <a:spLocks noChangeArrowheads="1"/>
          </p:cNvSpPr>
          <p:nvPr/>
        </p:nvSpPr>
        <p:spPr bwMode="auto">
          <a:xfrm>
            <a:off x="1527175" y="3471863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4354" name="Line 69"/>
          <p:cNvSpPr>
            <a:spLocks noChangeShapeType="1"/>
          </p:cNvSpPr>
          <p:nvPr/>
        </p:nvSpPr>
        <p:spPr bwMode="auto">
          <a:xfrm rot="3600000" flipV="1">
            <a:off x="2032000" y="33909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70"/>
          <p:cNvSpPr>
            <a:spLocks noChangeShapeType="1"/>
          </p:cNvSpPr>
          <p:nvPr/>
        </p:nvSpPr>
        <p:spPr bwMode="auto">
          <a:xfrm rot="3600000" flipV="1">
            <a:off x="2084388" y="34813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72"/>
          <p:cNvSpPr>
            <a:spLocks noChangeShapeType="1"/>
          </p:cNvSpPr>
          <p:nvPr/>
        </p:nvSpPr>
        <p:spPr bwMode="auto">
          <a:xfrm rot="3600000" flipV="1">
            <a:off x="3647282" y="2518568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75"/>
          <p:cNvSpPr>
            <a:spLocks noChangeShapeType="1"/>
          </p:cNvSpPr>
          <p:nvPr/>
        </p:nvSpPr>
        <p:spPr bwMode="auto">
          <a:xfrm rot="-3600000" flipH="1" flipV="1">
            <a:off x="3634582" y="3432968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76"/>
          <p:cNvSpPr>
            <a:spLocks noChangeArrowheads="1"/>
          </p:cNvSpPr>
          <p:nvPr/>
        </p:nvSpPr>
        <p:spPr bwMode="auto">
          <a:xfrm>
            <a:off x="3695700" y="3371850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4359" name="Rectangle 77"/>
          <p:cNvSpPr>
            <a:spLocks noChangeArrowheads="1"/>
          </p:cNvSpPr>
          <p:nvPr/>
        </p:nvSpPr>
        <p:spPr bwMode="auto">
          <a:xfrm>
            <a:off x="3695700" y="2305050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4360" name="Line 112"/>
          <p:cNvSpPr>
            <a:spLocks noChangeShapeType="1"/>
          </p:cNvSpPr>
          <p:nvPr/>
        </p:nvSpPr>
        <p:spPr bwMode="auto">
          <a:xfrm>
            <a:off x="2819400" y="4040188"/>
            <a:ext cx="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Rectangle 117"/>
          <p:cNvSpPr>
            <a:spLocks noChangeArrowheads="1"/>
          </p:cNvSpPr>
          <p:nvPr/>
        </p:nvSpPr>
        <p:spPr bwMode="auto">
          <a:xfrm>
            <a:off x="1377950" y="2165350"/>
            <a:ext cx="688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3000"/>
              <a:t>H</a:t>
            </a:r>
            <a:r>
              <a:rPr lang="fr-FR" sz="4200" baseline="30000"/>
              <a:t>+</a:t>
            </a: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292600" y="1611313"/>
            <a:ext cx="3341688" cy="2468562"/>
            <a:chOff x="2704" y="1015"/>
            <a:chExt cx="2105" cy="1555"/>
          </a:xfrm>
        </p:grpSpPr>
        <p:sp>
          <p:nvSpPr>
            <p:cNvPr id="14374" name="AutoShape 89"/>
            <p:cNvSpPr>
              <a:spLocks noChangeArrowheads="1"/>
            </p:cNvSpPr>
            <p:nvPr/>
          </p:nvSpPr>
          <p:spPr bwMode="auto">
            <a:xfrm rot="5400000">
              <a:off x="3496" y="1553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4375" name="Text Box 90"/>
            <p:cNvSpPr txBox="1">
              <a:spLocks noChangeArrowheads="1"/>
            </p:cNvSpPr>
            <p:nvPr/>
          </p:nvSpPr>
          <p:spPr bwMode="auto">
            <a:xfrm>
              <a:off x="3156" y="1520"/>
              <a:ext cx="54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H-N</a:t>
              </a:r>
            </a:p>
          </p:txBody>
        </p:sp>
        <p:sp>
          <p:nvSpPr>
            <p:cNvPr id="14376" name="Line 92"/>
            <p:cNvSpPr>
              <a:spLocks noChangeShapeType="1"/>
            </p:cNvSpPr>
            <p:nvPr/>
          </p:nvSpPr>
          <p:spPr bwMode="auto">
            <a:xfrm rot="18000000" flipV="1">
              <a:off x="4173" y="1558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Text Box 94"/>
            <p:cNvSpPr txBox="1">
              <a:spLocks noChangeArrowheads="1"/>
            </p:cNvSpPr>
            <p:nvPr/>
          </p:nvSpPr>
          <p:spPr bwMode="auto">
            <a:xfrm>
              <a:off x="3870" y="20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4378" name="Text Box 95"/>
            <p:cNvSpPr txBox="1">
              <a:spLocks noChangeArrowheads="1"/>
            </p:cNvSpPr>
            <p:nvPr/>
          </p:nvSpPr>
          <p:spPr bwMode="auto">
            <a:xfrm>
              <a:off x="3666" y="1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4379" name="Text Box 96"/>
            <p:cNvSpPr txBox="1">
              <a:spLocks noChangeArrowheads="1"/>
            </p:cNvSpPr>
            <p:nvPr/>
          </p:nvSpPr>
          <p:spPr bwMode="auto">
            <a:xfrm>
              <a:off x="3666" y="17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4380" name="Text Box 97"/>
            <p:cNvSpPr txBox="1">
              <a:spLocks noChangeArrowheads="1"/>
            </p:cNvSpPr>
            <p:nvPr/>
          </p:nvSpPr>
          <p:spPr bwMode="auto">
            <a:xfrm>
              <a:off x="3870" y="16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4381" name="Text Box 98"/>
            <p:cNvSpPr txBox="1">
              <a:spLocks noChangeArrowheads="1"/>
            </p:cNvSpPr>
            <p:nvPr/>
          </p:nvSpPr>
          <p:spPr bwMode="auto">
            <a:xfrm>
              <a:off x="4104" y="17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4382" name="Text Box 99"/>
            <p:cNvSpPr txBox="1">
              <a:spLocks noChangeArrowheads="1"/>
            </p:cNvSpPr>
            <p:nvPr/>
          </p:nvSpPr>
          <p:spPr bwMode="auto">
            <a:xfrm>
              <a:off x="4104" y="1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4383" name="Line 100"/>
            <p:cNvSpPr>
              <a:spLocks noChangeShapeType="1"/>
            </p:cNvSpPr>
            <p:nvPr/>
          </p:nvSpPr>
          <p:spPr bwMode="auto">
            <a:xfrm flipV="1">
              <a:off x="3982" y="129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Text Box 101"/>
            <p:cNvSpPr txBox="1">
              <a:spLocks noChangeArrowheads="1"/>
            </p:cNvSpPr>
            <p:nvPr/>
          </p:nvSpPr>
          <p:spPr bwMode="auto">
            <a:xfrm>
              <a:off x="3837" y="1015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  <a:r>
                <a:rPr lang="fr-FR" sz="3000" baseline="-25000"/>
                <a:t>2</a:t>
              </a:r>
              <a:endParaRPr lang="fr-FR" sz="3000"/>
            </a:p>
          </p:txBody>
        </p:sp>
        <p:sp>
          <p:nvSpPr>
            <p:cNvPr id="14385" name="Text Box 102"/>
            <p:cNvSpPr txBox="1">
              <a:spLocks noChangeArrowheads="1"/>
            </p:cNvSpPr>
            <p:nvPr/>
          </p:nvSpPr>
          <p:spPr bwMode="auto">
            <a:xfrm>
              <a:off x="3154" y="2187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4386" name="Line 103"/>
            <p:cNvSpPr>
              <a:spLocks noChangeShapeType="1"/>
            </p:cNvSpPr>
            <p:nvPr/>
          </p:nvSpPr>
          <p:spPr bwMode="auto">
            <a:xfrm rot="3600000" flipV="1">
              <a:off x="3472" y="213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104"/>
            <p:cNvSpPr>
              <a:spLocks noChangeShapeType="1"/>
            </p:cNvSpPr>
            <p:nvPr/>
          </p:nvSpPr>
          <p:spPr bwMode="auto">
            <a:xfrm rot="3600000" flipV="1">
              <a:off x="3505" y="2193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Line 105"/>
            <p:cNvSpPr>
              <a:spLocks noChangeShapeType="1"/>
            </p:cNvSpPr>
            <p:nvPr/>
          </p:nvSpPr>
          <p:spPr bwMode="auto">
            <a:xfrm rot="3600000" flipV="1">
              <a:off x="4490" y="1586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106"/>
            <p:cNvSpPr>
              <a:spLocks noChangeShapeType="1"/>
            </p:cNvSpPr>
            <p:nvPr/>
          </p:nvSpPr>
          <p:spPr bwMode="auto">
            <a:xfrm rot="-3600000" flipH="1" flipV="1">
              <a:off x="4482" y="2162"/>
              <a:ext cx="0" cy="1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Rectangle 107"/>
            <p:cNvSpPr>
              <a:spLocks noChangeArrowheads="1"/>
            </p:cNvSpPr>
            <p:nvPr/>
          </p:nvSpPr>
          <p:spPr bwMode="auto">
            <a:xfrm>
              <a:off x="4520" y="2124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4391" name="Rectangle 108"/>
            <p:cNvSpPr>
              <a:spLocks noChangeArrowheads="1"/>
            </p:cNvSpPr>
            <p:nvPr/>
          </p:nvSpPr>
          <p:spPr bwMode="auto">
            <a:xfrm>
              <a:off x="4520" y="145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  <p:sp>
          <p:nvSpPr>
            <p:cNvPr id="14392" name="Line 109"/>
            <p:cNvSpPr>
              <a:spLocks noChangeShapeType="1"/>
            </p:cNvSpPr>
            <p:nvPr/>
          </p:nvSpPr>
          <p:spPr bwMode="auto">
            <a:xfrm>
              <a:off x="2704" y="1913"/>
              <a:ext cx="464" cy="0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110"/>
            <p:cNvSpPr>
              <a:spLocks noChangeShapeType="1"/>
            </p:cNvSpPr>
            <p:nvPr/>
          </p:nvSpPr>
          <p:spPr bwMode="auto">
            <a:xfrm flipH="1">
              <a:off x="2704" y="2009"/>
              <a:ext cx="464" cy="0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118"/>
            <p:cNvSpPr>
              <a:spLocks noChangeShapeType="1"/>
            </p:cNvSpPr>
            <p:nvPr/>
          </p:nvSpPr>
          <p:spPr bwMode="auto">
            <a:xfrm rot="3600000" flipH="1" flipV="1">
              <a:off x="4173" y="2046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4395" name="Text Box 91"/>
            <p:cNvSpPr txBox="1">
              <a:spLocks noChangeArrowheads="1"/>
            </p:cNvSpPr>
            <p:nvPr/>
          </p:nvSpPr>
          <p:spPr bwMode="auto">
            <a:xfrm>
              <a:off x="3822" y="2310"/>
              <a:ext cx="289" cy="26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</a:p>
          </p:txBody>
        </p:sp>
      </p:grp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2870200" y="3690938"/>
            <a:ext cx="631825" cy="631825"/>
            <a:chOff x="1808" y="2325"/>
            <a:chExt cx="398" cy="398"/>
          </a:xfrm>
        </p:grpSpPr>
        <p:sp>
          <p:nvSpPr>
            <p:cNvPr id="14372" name="Freeform 114"/>
            <p:cNvSpPr>
              <a:spLocks/>
            </p:cNvSpPr>
            <p:nvPr/>
          </p:nvSpPr>
          <p:spPr bwMode="auto">
            <a:xfrm>
              <a:off x="1808" y="2325"/>
              <a:ext cx="304" cy="297"/>
            </a:xfrm>
            <a:custGeom>
              <a:avLst/>
              <a:gdLst>
                <a:gd name="T0" fmla="*/ 0 w 304"/>
                <a:gd name="T1" fmla="*/ 288 h 297"/>
                <a:gd name="T2" fmla="*/ 84 w 304"/>
                <a:gd name="T3" fmla="*/ 288 h 297"/>
                <a:gd name="T4" fmla="*/ 228 w 304"/>
                <a:gd name="T5" fmla="*/ 236 h 297"/>
                <a:gd name="T6" fmla="*/ 296 w 304"/>
                <a:gd name="T7" fmla="*/ 132 h 297"/>
                <a:gd name="T8" fmla="*/ 276 w 304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97"/>
                <a:gd name="T17" fmla="*/ 304 w 304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97">
                  <a:moveTo>
                    <a:pt x="0" y="288"/>
                  </a:moveTo>
                  <a:cubicBezTo>
                    <a:pt x="23" y="292"/>
                    <a:pt x="46" y="297"/>
                    <a:pt x="84" y="288"/>
                  </a:cubicBezTo>
                  <a:cubicBezTo>
                    <a:pt x="122" y="279"/>
                    <a:pt x="193" y="262"/>
                    <a:pt x="228" y="236"/>
                  </a:cubicBezTo>
                  <a:cubicBezTo>
                    <a:pt x="263" y="210"/>
                    <a:pt x="288" y="171"/>
                    <a:pt x="296" y="132"/>
                  </a:cubicBezTo>
                  <a:cubicBezTo>
                    <a:pt x="304" y="93"/>
                    <a:pt x="290" y="46"/>
                    <a:pt x="276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Oval 121"/>
            <p:cNvSpPr>
              <a:spLocks noChangeArrowheads="1"/>
            </p:cNvSpPr>
            <p:nvPr/>
          </p:nvSpPr>
          <p:spPr bwMode="auto">
            <a:xfrm>
              <a:off x="2067" y="2584"/>
              <a:ext cx="139" cy="1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2811463" y="2649538"/>
            <a:ext cx="484187" cy="549275"/>
            <a:chOff x="1771" y="1669"/>
            <a:chExt cx="305" cy="346"/>
          </a:xfrm>
        </p:grpSpPr>
        <p:sp>
          <p:nvSpPr>
            <p:cNvPr id="14370" name="Freeform 115"/>
            <p:cNvSpPr>
              <a:spLocks/>
            </p:cNvSpPr>
            <p:nvPr/>
          </p:nvSpPr>
          <p:spPr bwMode="auto">
            <a:xfrm>
              <a:off x="1901" y="1669"/>
              <a:ext cx="175" cy="296"/>
            </a:xfrm>
            <a:custGeom>
              <a:avLst/>
              <a:gdLst>
                <a:gd name="T0" fmla="*/ 175 w 175"/>
                <a:gd name="T1" fmla="*/ 296 h 296"/>
                <a:gd name="T2" fmla="*/ 55 w 175"/>
                <a:gd name="T3" fmla="*/ 272 h 296"/>
                <a:gd name="T4" fmla="*/ 3 w 175"/>
                <a:gd name="T5" fmla="*/ 152 h 296"/>
                <a:gd name="T6" fmla="*/ 71 w 175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"/>
                <a:gd name="T13" fmla="*/ 0 h 296"/>
                <a:gd name="T14" fmla="*/ 175 w 175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" h="296">
                  <a:moveTo>
                    <a:pt x="175" y="296"/>
                  </a:moveTo>
                  <a:cubicBezTo>
                    <a:pt x="129" y="296"/>
                    <a:pt x="84" y="296"/>
                    <a:pt x="55" y="272"/>
                  </a:cubicBezTo>
                  <a:cubicBezTo>
                    <a:pt x="26" y="248"/>
                    <a:pt x="0" y="197"/>
                    <a:pt x="3" y="152"/>
                  </a:cubicBezTo>
                  <a:cubicBezTo>
                    <a:pt x="6" y="107"/>
                    <a:pt x="38" y="53"/>
                    <a:pt x="7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Oval 123"/>
            <p:cNvSpPr>
              <a:spLocks noChangeArrowheads="1"/>
            </p:cNvSpPr>
            <p:nvPr/>
          </p:nvSpPr>
          <p:spPr bwMode="auto">
            <a:xfrm>
              <a:off x="1771" y="1876"/>
              <a:ext cx="139" cy="1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854200" y="2178050"/>
            <a:ext cx="749300" cy="496888"/>
            <a:chOff x="1168" y="1372"/>
            <a:chExt cx="472" cy="313"/>
          </a:xfrm>
        </p:grpSpPr>
        <p:sp>
          <p:nvSpPr>
            <p:cNvPr id="14368" name="Freeform 116"/>
            <p:cNvSpPr>
              <a:spLocks/>
            </p:cNvSpPr>
            <p:nvPr/>
          </p:nvSpPr>
          <p:spPr bwMode="auto">
            <a:xfrm>
              <a:off x="1168" y="1507"/>
              <a:ext cx="472" cy="178"/>
            </a:xfrm>
            <a:custGeom>
              <a:avLst/>
              <a:gdLst>
                <a:gd name="T0" fmla="*/ 472 w 472"/>
                <a:gd name="T1" fmla="*/ 178 h 178"/>
                <a:gd name="T2" fmla="*/ 368 w 472"/>
                <a:gd name="T3" fmla="*/ 46 h 178"/>
                <a:gd name="T4" fmla="*/ 108 w 472"/>
                <a:gd name="T5" fmla="*/ 2 h 178"/>
                <a:gd name="T6" fmla="*/ 0 w 472"/>
                <a:gd name="T7" fmla="*/ 58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178"/>
                <a:gd name="T14" fmla="*/ 472 w 472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178">
                  <a:moveTo>
                    <a:pt x="472" y="178"/>
                  </a:moveTo>
                  <a:cubicBezTo>
                    <a:pt x="450" y="126"/>
                    <a:pt x="429" y="75"/>
                    <a:pt x="368" y="46"/>
                  </a:cubicBezTo>
                  <a:cubicBezTo>
                    <a:pt x="307" y="17"/>
                    <a:pt x="169" y="0"/>
                    <a:pt x="108" y="2"/>
                  </a:cubicBezTo>
                  <a:cubicBezTo>
                    <a:pt x="47" y="4"/>
                    <a:pt x="23" y="31"/>
                    <a:pt x="0" y="5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Oval 124"/>
            <p:cNvSpPr>
              <a:spLocks noChangeArrowheads="1"/>
            </p:cNvSpPr>
            <p:nvPr/>
          </p:nvSpPr>
          <p:spPr bwMode="auto">
            <a:xfrm>
              <a:off x="1403" y="1372"/>
              <a:ext cx="139" cy="1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827338" y="830263"/>
            <a:ext cx="3970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ka-G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ციტოზინი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67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3192463" y="2546350"/>
            <a:ext cx="4918075" cy="769938"/>
            <a:chOff x="2011" y="1604"/>
            <a:chExt cx="3098" cy="485"/>
          </a:xfrm>
        </p:grpSpPr>
        <p:sp>
          <p:nvSpPr>
            <p:cNvPr id="15408" name="Rectangle 168"/>
            <p:cNvSpPr>
              <a:spLocks noChangeArrowheads="1"/>
            </p:cNvSpPr>
            <p:nvPr/>
          </p:nvSpPr>
          <p:spPr bwMode="auto">
            <a:xfrm>
              <a:off x="4231" y="1604"/>
              <a:ext cx="878" cy="48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Rectangle 167"/>
            <p:cNvSpPr>
              <a:spLocks noChangeArrowheads="1"/>
            </p:cNvSpPr>
            <p:nvPr/>
          </p:nvSpPr>
          <p:spPr bwMode="auto">
            <a:xfrm>
              <a:off x="2011" y="1604"/>
              <a:ext cx="567" cy="48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492250" y="0"/>
            <a:ext cx="6769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Nnukleinis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mJavebi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10800000" flipV="1">
            <a:off x="315913" y="1090613"/>
            <a:ext cx="839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a-GE" sz="2400">
                <a:latin typeface="AcadNusx" pitchFamily="2" charset="0"/>
              </a:rPr>
              <a:t>პირიმიდული ფუძეების მოდიფიცირებული ფორმები</a:t>
            </a:r>
            <a:r>
              <a:rPr lang="fr-FR" sz="2400">
                <a:latin typeface="AcadNusx" pitchFamily="2" charset="0"/>
              </a:rPr>
              <a:t> </a:t>
            </a:r>
          </a:p>
        </p:txBody>
      </p:sp>
      <p:sp>
        <p:nvSpPr>
          <p:cNvPr id="15365" name="AutoShape 96"/>
          <p:cNvSpPr>
            <a:spLocks noChangeArrowheads="1"/>
          </p:cNvSpPr>
          <p:nvPr/>
        </p:nvSpPr>
        <p:spPr bwMode="auto">
          <a:xfrm rot="5400000">
            <a:off x="1599407" y="2872581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5366" name="Text Box 97"/>
          <p:cNvSpPr txBox="1">
            <a:spLocks noChangeArrowheads="1"/>
          </p:cNvSpPr>
          <p:nvPr/>
        </p:nvSpPr>
        <p:spPr bwMode="auto">
          <a:xfrm>
            <a:off x="1473200" y="2819400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5367" name="Text Box 98"/>
          <p:cNvSpPr txBox="1">
            <a:spLocks noChangeArrowheads="1"/>
          </p:cNvSpPr>
          <p:nvPr/>
        </p:nvSpPr>
        <p:spPr bwMode="auto">
          <a:xfrm>
            <a:off x="2117725" y="4073525"/>
            <a:ext cx="458788" cy="7334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5368" name="Line 99"/>
          <p:cNvSpPr>
            <a:spLocks noChangeShapeType="1"/>
          </p:cNvSpPr>
          <p:nvPr/>
        </p:nvSpPr>
        <p:spPr bwMode="auto">
          <a:xfrm>
            <a:off x="2884488" y="329088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100"/>
          <p:cNvSpPr txBox="1">
            <a:spLocks noChangeArrowheads="1"/>
          </p:cNvSpPr>
          <p:nvPr/>
        </p:nvSpPr>
        <p:spPr bwMode="auto">
          <a:xfrm>
            <a:off x="2193925" y="3670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5370" name="Text Box 101"/>
          <p:cNvSpPr txBox="1">
            <a:spLocks noChangeArrowheads="1"/>
          </p:cNvSpPr>
          <p:nvPr/>
        </p:nvSpPr>
        <p:spPr bwMode="auto">
          <a:xfrm>
            <a:off x="1870075" y="3536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5371" name="Text Box 102"/>
          <p:cNvSpPr txBox="1">
            <a:spLocks noChangeArrowheads="1"/>
          </p:cNvSpPr>
          <p:nvPr/>
        </p:nvSpPr>
        <p:spPr bwMode="auto">
          <a:xfrm>
            <a:off x="1870075" y="3194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5372" name="Text Box 103"/>
          <p:cNvSpPr txBox="1">
            <a:spLocks noChangeArrowheads="1"/>
          </p:cNvSpPr>
          <p:nvPr/>
        </p:nvSpPr>
        <p:spPr bwMode="auto">
          <a:xfrm>
            <a:off x="2193925" y="3003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5373" name="Text Box 104"/>
          <p:cNvSpPr txBox="1">
            <a:spLocks noChangeArrowheads="1"/>
          </p:cNvSpPr>
          <p:nvPr/>
        </p:nvSpPr>
        <p:spPr bwMode="auto">
          <a:xfrm>
            <a:off x="2565400" y="3194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5374" name="Text Box 105"/>
          <p:cNvSpPr txBox="1">
            <a:spLocks noChangeArrowheads="1"/>
          </p:cNvSpPr>
          <p:nvPr/>
        </p:nvSpPr>
        <p:spPr bwMode="auto">
          <a:xfrm>
            <a:off x="2565400" y="3536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5375" name="Text Box 106"/>
          <p:cNvSpPr txBox="1">
            <a:spLocks noChangeArrowheads="1"/>
          </p:cNvSpPr>
          <p:nvPr/>
        </p:nvSpPr>
        <p:spPr bwMode="auto">
          <a:xfrm>
            <a:off x="2124075" y="2017713"/>
            <a:ext cx="874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NH</a:t>
            </a:r>
            <a:r>
              <a:rPr lang="fr-FR" sz="3000" baseline="-25000"/>
              <a:t>2</a:t>
            </a:r>
          </a:p>
        </p:txBody>
      </p:sp>
      <p:sp>
        <p:nvSpPr>
          <p:cNvPr id="15376" name="Text Box 107"/>
          <p:cNvSpPr txBox="1">
            <a:spLocks noChangeArrowheads="1"/>
          </p:cNvSpPr>
          <p:nvPr/>
        </p:nvSpPr>
        <p:spPr bwMode="auto">
          <a:xfrm>
            <a:off x="1063625" y="3856038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5377" name="Line 108"/>
          <p:cNvSpPr>
            <a:spLocks noChangeShapeType="1"/>
          </p:cNvSpPr>
          <p:nvPr/>
        </p:nvSpPr>
        <p:spPr bwMode="auto">
          <a:xfrm rot="3600000" flipV="1">
            <a:off x="3158332" y="2924968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09"/>
          <p:cNvSpPr txBox="1">
            <a:spLocks noChangeArrowheads="1"/>
          </p:cNvSpPr>
          <p:nvPr/>
        </p:nvSpPr>
        <p:spPr bwMode="auto">
          <a:xfrm>
            <a:off x="3192463" y="2665413"/>
            <a:ext cx="874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CH</a:t>
            </a:r>
            <a:r>
              <a:rPr lang="fr-FR" sz="3000" baseline="-25000"/>
              <a:t>3</a:t>
            </a:r>
            <a:endParaRPr lang="fr-FR" sz="3000"/>
          </a:p>
        </p:txBody>
      </p:sp>
      <p:sp>
        <p:nvSpPr>
          <p:cNvPr id="15379" name="Line 126"/>
          <p:cNvSpPr>
            <a:spLocks noChangeShapeType="1"/>
          </p:cNvSpPr>
          <p:nvPr/>
        </p:nvSpPr>
        <p:spPr bwMode="auto">
          <a:xfrm flipV="1">
            <a:off x="2386013" y="24876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128"/>
          <p:cNvSpPr>
            <a:spLocks noChangeShapeType="1"/>
          </p:cNvSpPr>
          <p:nvPr/>
        </p:nvSpPr>
        <p:spPr bwMode="auto">
          <a:xfrm rot="3600000" flipV="1">
            <a:off x="1568450" y="37750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129"/>
          <p:cNvSpPr>
            <a:spLocks noChangeShapeType="1"/>
          </p:cNvSpPr>
          <p:nvPr/>
        </p:nvSpPr>
        <p:spPr bwMode="auto">
          <a:xfrm rot="3600000" flipV="1">
            <a:off x="1620838" y="38655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136"/>
          <p:cNvSpPr>
            <a:spLocks noChangeShapeType="1"/>
          </p:cNvSpPr>
          <p:nvPr/>
        </p:nvSpPr>
        <p:spPr bwMode="auto">
          <a:xfrm rot="-3600000" flipH="1" flipV="1">
            <a:off x="3158332" y="3826668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142"/>
          <p:cNvSpPr>
            <a:spLocks noChangeArrowheads="1"/>
          </p:cNvSpPr>
          <p:nvPr/>
        </p:nvSpPr>
        <p:spPr bwMode="auto">
          <a:xfrm>
            <a:off x="3232150" y="3778250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5384" name="Rectangle 143"/>
          <p:cNvSpPr>
            <a:spLocks noChangeArrowheads="1"/>
          </p:cNvSpPr>
          <p:nvPr/>
        </p:nvSpPr>
        <p:spPr bwMode="auto">
          <a:xfrm>
            <a:off x="649288" y="4764088"/>
            <a:ext cx="3503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600">
                <a:solidFill>
                  <a:srgbClr val="FF0000"/>
                </a:solidFill>
                <a:latin typeface="AcadNusx" pitchFamily="2" charset="0"/>
              </a:rPr>
              <a:t>5-</a:t>
            </a:r>
            <a:r>
              <a:rPr lang="ka-GE" sz="2600">
                <a:solidFill>
                  <a:srgbClr val="FF0000"/>
                </a:solidFill>
                <a:latin typeface="AcadNusx" pitchFamily="2" charset="0"/>
              </a:rPr>
              <a:t>მეთილციტოზინი</a:t>
            </a:r>
            <a:endParaRPr lang="fr-FR" sz="26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15385" name="AutoShape 144"/>
          <p:cNvSpPr>
            <a:spLocks noChangeArrowheads="1"/>
          </p:cNvSpPr>
          <p:nvPr/>
        </p:nvSpPr>
        <p:spPr bwMode="auto">
          <a:xfrm rot="5400000">
            <a:off x="5123657" y="2867819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5386" name="Text Box 145"/>
          <p:cNvSpPr txBox="1">
            <a:spLocks noChangeArrowheads="1"/>
          </p:cNvSpPr>
          <p:nvPr/>
        </p:nvSpPr>
        <p:spPr bwMode="auto">
          <a:xfrm>
            <a:off x="4983163" y="2814638"/>
            <a:ext cx="458787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5387" name="Text Box 146"/>
          <p:cNvSpPr txBox="1">
            <a:spLocks noChangeArrowheads="1"/>
          </p:cNvSpPr>
          <p:nvPr/>
        </p:nvSpPr>
        <p:spPr bwMode="auto">
          <a:xfrm>
            <a:off x="5641975" y="4068763"/>
            <a:ext cx="458788" cy="7334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5388" name="Line 147"/>
          <p:cNvSpPr>
            <a:spLocks noChangeShapeType="1"/>
          </p:cNvSpPr>
          <p:nvPr/>
        </p:nvSpPr>
        <p:spPr bwMode="auto">
          <a:xfrm>
            <a:off x="6408738" y="3286125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Text Box 148"/>
          <p:cNvSpPr txBox="1">
            <a:spLocks noChangeArrowheads="1"/>
          </p:cNvSpPr>
          <p:nvPr/>
        </p:nvSpPr>
        <p:spPr bwMode="auto">
          <a:xfrm>
            <a:off x="5718175" y="36655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5390" name="Text Box 149"/>
          <p:cNvSpPr txBox="1">
            <a:spLocks noChangeArrowheads="1"/>
          </p:cNvSpPr>
          <p:nvPr/>
        </p:nvSpPr>
        <p:spPr bwMode="auto">
          <a:xfrm>
            <a:off x="5394325" y="35321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5391" name="Text Box 150"/>
          <p:cNvSpPr txBox="1">
            <a:spLocks noChangeArrowheads="1"/>
          </p:cNvSpPr>
          <p:nvPr/>
        </p:nvSpPr>
        <p:spPr bwMode="auto">
          <a:xfrm>
            <a:off x="5394325" y="3189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5392" name="Text Box 151"/>
          <p:cNvSpPr txBox="1">
            <a:spLocks noChangeArrowheads="1"/>
          </p:cNvSpPr>
          <p:nvPr/>
        </p:nvSpPr>
        <p:spPr bwMode="auto">
          <a:xfrm>
            <a:off x="5718175" y="2998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5393" name="Text Box 152"/>
          <p:cNvSpPr txBox="1">
            <a:spLocks noChangeArrowheads="1"/>
          </p:cNvSpPr>
          <p:nvPr/>
        </p:nvSpPr>
        <p:spPr bwMode="auto">
          <a:xfrm>
            <a:off x="6089650" y="3189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5394" name="Text Box 153"/>
          <p:cNvSpPr txBox="1">
            <a:spLocks noChangeArrowheads="1"/>
          </p:cNvSpPr>
          <p:nvPr/>
        </p:nvSpPr>
        <p:spPr bwMode="auto">
          <a:xfrm>
            <a:off x="6089650" y="35321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5395" name="Text Box 154"/>
          <p:cNvSpPr txBox="1">
            <a:spLocks noChangeArrowheads="1"/>
          </p:cNvSpPr>
          <p:nvPr/>
        </p:nvSpPr>
        <p:spPr bwMode="auto">
          <a:xfrm>
            <a:off x="5648325" y="2012950"/>
            <a:ext cx="874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NH</a:t>
            </a:r>
            <a:r>
              <a:rPr lang="fr-FR" sz="3000" baseline="-25000"/>
              <a:t>2</a:t>
            </a:r>
          </a:p>
        </p:txBody>
      </p:sp>
      <p:sp>
        <p:nvSpPr>
          <p:cNvPr id="15396" name="Text Box 155"/>
          <p:cNvSpPr txBox="1">
            <a:spLocks noChangeArrowheads="1"/>
          </p:cNvSpPr>
          <p:nvPr/>
        </p:nvSpPr>
        <p:spPr bwMode="auto">
          <a:xfrm>
            <a:off x="4587875" y="3851275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5397" name="Line 156"/>
          <p:cNvSpPr>
            <a:spLocks noChangeShapeType="1"/>
          </p:cNvSpPr>
          <p:nvPr/>
        </p:nvSpPr>
        <p:spPr bwMode="auto">
          <a:xfrm rot="3600000" flipV="1">
            <a:off x="6682582" y="2920206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157"/>
          <p:cNvSpPr txBox="1">
            <a:spLocks noChangeArrowheads="1"/>
          </p:cNvSpPr>
          <p:nvPr/>
        </p:nvSpPr>
        <p:spPr bwMode="auto">
          <a:xfrm>
            <a:off x="6716713" y="2660650"/>
            <a:ext cx="1446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CH</a:t>
            </a:r>
            <a:r>
              <a:rPr lang="fr-FR" sz="3000" baseline="-25000"/>
              <a:t>2</a:t>
            </a:r>
            <a:r>
              <a:rPr lang="fr-FR" sz="3000"/>
              <a:t>OH</a:t>
            </a:r>
          </a:p>
        </p:txBody>
      </p:sp>
      <p:sp>
        <p:nvSpPr>
          <p:cNvPr id="15399" name="Line 158"/>
          <p:cNvSpPr>
            <a:spLocks noChangeShapeType="1"/>
          </p:cNvSpPr>
          <p:nvPr/>
        </p:nvSpPr>
        <p:spPr bwMode="auto">
          <a:xfrm flipV="1">
            <a:off x="5910263" y="24828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Line 159"/>
          <p:cNvSpPr>
            <a:spLocks noChangeShapeType="1"/>
          </p:cNvSpPr>
          <p:nvPr/>
        </p:nvSpPr>
        <p:spPr bwMode="auto">
          <a:xfrm rot="3600000" flipV="1">
            <a:off x="5092700" y="37703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Line 160"/>
          <p:cNvSpPr>
            <a:spLocks noChangeShapeType="1"/>
          </p:cNvSpPr>
          <p:nvPr/>
        </p:nvSpPr>
        <p:spPr bwMode="auto">
          <a:xfrm rot="3600000" flipV="1">
            <a:off x="5145088" y="3860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Line 161"/>
          <p:cNvSpPr>
            <a:spLocks noChangeShapeType="1"/>
          </p:cNvSpPr>
          <p:nvPr/>
        </p:nvSpPr>
        <p:spPr bwMode="auto">
          <a:xfrm rot="-3600000" flipH="1" flipV="1">
            <a:off x="6682582" y="3821906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Rectangle 162"/>
          <p:cNvSpPr>
            <a:spLocks noChangeArrowheads="1"/>
          </p:cNvSpPr>
          <p:nvPr/>
        </p:nvSpPr>
        <p:spPr bwMode="auto">
          <a:xfrm>
            <a:off x="6756400" y="3773488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5404" name="Rectangle 163"/>
          <p:cNvSpPr>
            <a:spLocks noChangeArrowheads="1"/>
          </p:cNvSpPr>
          <p:nvPr/>
        </p:nvSpPr>
        <p:spPr bwMode="auto">
          <a:xfrm>
            <a:off x="4133850" y="4759325"/>
            <a:ext cx="5110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600">
                <a:solidFill>
                  <a:srgbClr val="FF0000"/>
                </a:solidFill>
                <a:latin typeface="AcadNusx" pitchFamily="2" charset="0"/>
              </a:rPr>
              <a:t>5-</a:t>
            </a:r>
            <a:r>
              <a:rPr lang="ka-GE" sz="2600">
                <a:solidFill>
                  <a:srgbClr val="FF0000"/>
                </a:solidFill>
                <a:latin typeface="AcadNusx" pitchFamily="2" charset="0"/>
              </a:rPr>
              <a:t>ჰიდროქსილმეთილციტოზინი</a:t>
            </a:r>
            <a:endParaRPr lang="fr-FR" sz="26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15405" name="Line 164"/>
          <p:cNvSpPr>
            <a:spLocks noChangeShapeType="1"/>
          </p:cNvSpPr>
          <p:nvPr/>
        </p:nvSpPr>
        <p:spPr bwMode="auto">
          <a:xfrm rot="3600000" flipH="1" flipV="1">
            <a:off x="2178050" y="2798763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Line 165"/>
          <p:cNvSpPr>
            <a:spLocks noChangeShapeType="1"/>
          </p:cNvSpPr>
          <p:nvPr/>
        </p:nvSpPr>
        <p:spPr bwMode="auto">
          <a:xfrm rot="3600000" flipH="1" flipV="1">
            <a:off x="5697538" y="2798763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07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9456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Nnukleinis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mJavebi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3213" y="665163"/>
            <a:ext cx="8393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ka-GE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ურაცილის ანალოგები გამოიყენება მედიცინაში, კერძოდ თერაპიაში სიმსივნის დიაგნოსტირებისათვის.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just">
              <a:defRPr/>
            </a:pPr>
            <a:r>
              <a:rPr lang="ka-GE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მაგ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</a:t>
            </a:r>
            <a:r>
              <a:rPr lang="ka-GE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(5</a:t>
            </a:r>
            <a:r>
              <a:rPr lang="ka-GE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-ჰალოგენ-ურაცილი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)</a:t>
            </a:r>
          </a:p>
        </p:txBody>
      </p:sp>
      <p:sp>
        <p:nvSpPr>
          <p:cNvPr id="16388" name="AutoShape 74"/>
          <p:cNvSpPr>
            <a:spLocks noChangeArrowheads="1"/>
          </p:cNvSpPr>
          <p:nvPr/>
        </p:nvSpPr>
        <p:spPr bwMode="auto">
          <a:xfrm rot="5400000">
            <a:off x="3828257" y="2763044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6389" name="Text Box 75"/>
          <p:cNvSpPr txBox="1">
            <a:spLocks noChangeArrowheads="1"/>
          </p:cNvSpPr>
          <p:nvPr/>
        </p:nvSpPr>
        <p:spPr bwMode="auto">
          <a:xfrm>
            <a:off x="3429000" y="2709863"/>
            <a:ext cx="733425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HN</a:t>
            </a:r>
          </a:p>
        </p:txBody>
      </p:sp>
      <p:sp useBgFill="1"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4346575" y="3963988"/>
            <a:ext cx="458788" cy="7334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6391" name="Line 77"/>
          <p:cNvSpPr>
            <a:spLocks noChangeShapeType="1"/>
          </p:cNvSpPr>
          <p:nvPr/>
        </p:nvSpPr>
        <p:spPr bwMode="auto">
          <a:xfrm>
            <a:off x="5083175" y="3181350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4422775" y="3560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6393" name="Text Box 79"/>
          <p:cNvSpPr txBox="1">
            <a:spLocks noChangeArrowheads="1"/>
          </p:cNvSpPr>
          <p:nvPr/>
        </p:nvSpPr>
        <p:spPr bwMode="auto">
          <a:xfrm>
            <a:off x="4098925" y="34274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6394" name="Text Box 80"/>
          <p:cNvSpPr txBox="1">
            <a:spLocks noChangeArrowheads="1"/>
          </p:cNvSpPr>
          <p:nvPr/>
        </p:nvSpPr>
        <p:spPr bwMode="auto">
          <a:xfrm>
            <a:off x="4098925" y="308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6395" name="Text Box 81"/>
          <p:cNvSpPr txBox="1">
            <a:spLocks noChangeArrowheads="1"/>
          </p:cNvSpPr>
          <p:nvPr/>
        </p:nvSpPr>
        <p:spPr bwMode="auto">
          <a:xfrm>
            <a:off x="4422775" y="2894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6396" name="Text Box 82"/>
          <p:cNvSpPr txBox="1">
            <a:spLocks noChangeArrowheads="1"/>
          </p:cNvSpPr>
          <p:nvPr/>
        </p:nvSpPr>
        <p:spPr bwMode="auto">
          <a:xfrm>
            <a:off x="4794250" y="308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6397" name="Text Box 83"/>
          <p:cNvSpPr txBox="1">
            <a:spLocks noChangeArrowheads="1"/>
          </p:cNvSpPr>
          <p:nvPr/>
        </p:nvSpPr>
        <p:spPr bwMode="auto">
          <a:xfrm>
            <a:off x="4794250" y="34274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6398" name="Line 84"/>
          <p:cNvSpPr>
            <a:spLocks noChangeShapeType="1"/>
          </p:cNvSpPr>
          <p:nvPr/>
        </p:nvSpPr>
        <p:spPr bwMode="auto">
          <a:xfrm flipV="1">
            <a:off x="4543425" y="23844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85"/>
          <p:cNvSpPr>
            <a:spLocks noChangeShapeType="1"/>
          </p:cNvSpPr>
          <p:nvPr/>
        </p:nvSpPr>
        <p:spPr bwMode="auto">
          <a:xfrm rot="3600000" flipV="1">
            <a:off x="3790950" y="36718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86"/>
          <p:cNvSpPr txBox="1">
            <a:spLocks noChangeArrowheads="1"/>
          </p:cNvSpPr>
          <p:nvPr/>
        </p:nvSpPr>
        <p:spPr bwMode="auto">
          <a:xfrm>
            <a:off x="4356100" y="1908175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6401" name="Text Box 87"/>
          <p:cNvSpPr txBox="1">
            <a:spLocks noChangeArrowheads="1"/>
          </p:cNvSpPr>
          <p:nvPr/>
        </p:nvSpPr>
        <p:spPr bwMode="auto">
          <a:xfrm>
            <a:off x="3273425" y="3744913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6402" name="Line 88"/>
          <p:cNvSpPr>
            <a:spLocks noChangeShapeType="1"/>
          </p:cNvSpPr>
          <p:nvPr/>
        </p:nvSpPr>
        <p:spPr bwMode="auto">
          <a:xfrm rot="3600000" flipV="1">
            <a:off x="3843338" y="37623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89"/>
          <p:cNvSpPr>
            <a:spLocks noChangeShapeType="1"/>
          </p:cNvSpPr>
          <p:nvPr/>
        </p:nvSpPr>
        <p:spPr bwMode="auto">
          <a:xfrm flipV="1">
            <a:off x="4652963" y="23844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97"/>
          <p:cNvSpPr>
            <a:spLocks noChangeShapeType="1"/>
          </p:cNvSpPr>
          <p:nvPr/>
        </p:nvSpPr>
        <p:spPr bwMode="auto">
          <a:xfrm rot="3600000" flipV="1">
            <a:off x="5380832" y="2815431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99"/>
          <p:cNvSpPr>
            <a:spLocks noChangeShapeType="1"/>
          </p:cNvSpPr>
          <p:nvPr/>
        </p:nvSpPr>
        <p:spPr bwMode="auto">
          <a:xfrm rot="-3600000" flipH="1" flipV="1">
            <a:off x="5380832" y="3742531"/>
            <a:ext cx="0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104"/>
          <p:cNvSpPr>
            <a:spLocks noChangeArrowheads="1"/>
          </p:cNvSpPr>
          <p:nvPr/>
        </p:nvSpPr>
        <p:spPr bwMode="auto">
          <a:xfrm>
            <a:off x="5453063" y="3681413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/>
              <a:t>H</a:t>
            </a:r>
          </a:p>
        </p:txBody>
      </p:sp>
      <p:sp>
        <p:nvSpPr>
          <p:cNvPr id="16407" name="Rectangle 105"/>
          <p:cNvSpPr>
            <a:spLocks noChangeArrowheads="1"/>
          </p:cNvSpPr>
          <p:nvPr/>
        </p:nvSpPr>
        <p:spPr bwMode="auto">
          <a:xfrm>
            <a:off x="5453063" y="2614613"/>
            <a:ext cx="43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408" name="Rectangle 107"/>
          <p:cNvSpPr>
            <a:spLocks noChangeArrowheads="1"/>
          </p:cNvSpPr>
          <p:nvPr/>
        </p:nvSpPr>
        <p:spPr bwMode="auto">
          <a:xfrm>
            <a:off x="3224213" y="4900613"/>
            <a:ext cx="2760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000">
                <a:solidFill>
                  <a:srgbClr val="FF0000"/>
                </a:solidFill>
              </a:rPr>
              <a:t>X = F, Cl, Br, I </a:t>
            </a:r>
          </a:p>
        </p:txBody>
      </p:sp>
      <p:pic>
        <p:nvPicPr>
          <p:cNvPr id="16409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4699000" y="1739900"/>
            <a:ext cx="3860800" cy="36576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66788" y="809625"/>
            <a:ext cx="58435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>
                <a:solidFill>
                  <a:srgbClr val="FF0000"/>
                </a:solidFill>
                <a:latin typeface="AcadNusx" pitchFamily="2" charset="0"/>
              </a:rPr>
              <a:t>O</a:t>
            </a:r>
            <a:r>
              <a:rPr lang="ka-GE" sz="3000">
                <a:solidFill>
                  <a:srgbClr val="FF0000"/>
                </a:solidFill>
                <a:latin typeface="AcadNusx" pitchFamily="2" charset="0"/>
              </a:rPr>
              <a:t>ორი ტიპის აზოტოვანი ფუძე</a:t>
            </a:r>
            <a:r>
              <a:rPr lang="fr-FR" sz="3000">
                <a:solidFill>
                  <a:srgbClr val="FF0000"/>
                </a:solidFill>
                <a:latin typeface="AcadNusx" pitchFamily="2" charset="0"/>
              </a:rPr>
              <a:t>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708150"/>
            <a:ext cx="523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200">
                <a:solidFill>
                  <a:schemeClr val="accent2"/>
                </a:solidFill>
                <a:latin typeface="AcadNusx" pitchFamily="2" charset="0"/>
              </a:rPr>
              <a:t>პირიმიდინის ბირთვი</a:t>
            </a:r>
            <a:r>
              <a:rPr lang="fr-FR" sz="3200">
                <a:solidFill>
                  <a:schemeClr val="accent2"/>
                </a:solidFill>
                <a:latin typeface="AcadNusx" pitchFamily="2" charset="0"/>
              </a:rPr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79950" y="1708150"/>
            <a:ext cx="407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3200">
                <a:solidFill>
                  <a:schemeClr val="accent2"/>
                </a:solidFill>
              </a:rPr>
              <a:t>პურინის ბირთვი</a:t>
            </a:r>
            <a:r>
              <a:rPr lang="fr-FR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30213" y="912813"/>
            <a:ext cx="342900" cy="342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541463" y="2913063"/>
            <a:ext cx="2187575" cy="2347912"/>
            <a:chOff x="746" y="1835"/>
            <a:chExt cx="1378" cy="1479"/>
          </a:xfrm>
        </p:grpSpPr>
        <p:sp>
          <p:nvSpPr>
            <p:cNvPr id="17436" name="AutoShape 8"/>
            <p:cNvSpPr>
              <a:spLocks noChangeArrowheads="1"/>
            </p:cNvSpPr>
            <p:nvPr/>
          </p:nvSpPr>
          <p:spPr bwMode="auto">
            <a:xfrm rot="5400000">
              <a:off x="972" y="2112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7437" name="Text Box 9"/>
            <p:cNvSpPr txBox="1">
              <a:spLocks noChangeArrowheads="1"/>
            </p:cNvSpPr>
            <p:nvPr/>
          </p:nvSpPr>
          <p:spPr bwMode="auto">
            <a:xfrm>
              <a:off x="890" y="207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7438" name="Text Box 10"/>
            <p:cNvSpPr txBox="1">
              <a:spLocks noChangeArrowheads="1"/>
            </p:cNvSpPr>
            <p:nvPr/>
          </p:nvSpPr>
          <p:spPr bwMode="auto">
            <a:xfrm>
              <a:off x="1298" y="279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17439" name="Line 11"/>
            <p:cNvSpPr>
              <a:spLocks noChangeShapeType="1"/>
            </p:cNvSpPr>
            <p:nvPr/>
          </p:nvSpPr>
          <p:spPr bwMode="auto">
            <a:xfrm rot="3600000" flipH="1" flipV="1">
              <a:off x="1617" y="2605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12"/>
            <p:cNvSpPr>
              <a:spLocks noChangeShapeType="1"/>
            </p:cNvSpPr>
            <p:nvPr/>
          </p:nvSpPr>
          <p:spPr bwMode="auto">
            <a:xfrm rot="18000000" flipV="1">
              <a:off x="1617" y="2101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13"/>
            <p:cNvSpPr>
              <a:spLocks noChangeShapeType="1"/>
            </p:cNvSpPr>
            <p:nvPr/>
          </p:nvSpPr>
          <p:spPr bwMode="auto">
            <a:xfrm>
              <a:off x="1128" y="2376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14"/>
            <p:cNvSpPr txBox="1">
              <a:spLocks noChangeArrowheads="1"/>
            </p:cNvSpPr>
            <p:nvPr/>
          </p:nvSpPr>
          <p:spPr bwMode="auto">
            <a:xfrm>
              <a:off x="1346" y="30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7443" name="Text Box 15"/>
            <p:cNvSpPr txBox="1">
              <a:spLocks noChangeArrowheads="1"/>
            </p:cNvSpPr>
            <p:nvPr/>
          </p:nvSpPr>
          <p:spPr bwMode="auto">
            <a:xfrm>
              <a:off x="746" y="26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7444" name="Text Box 16"/>
            <p:cNvSpPr txBox="1">
              <a:spLocks noChangeArrowheads="1"/>
            </p:cNvSpPr>
            <p:nvPr/>
          </p:nvSpPr>
          <p:spPr bwMode="auto">
            <a:xfrm>
              <a:off x="746" y="20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7445" name="Text Box 17"/>
            <p:cNvSpPr txBox="1">
              <a:spLocks noChangeArrowheads="1"/>
            </p:cNvSpPr>
            <p:nvPr/>
          </p:nvSpPr>
          <p:spPr bwMode="auto">
            <a:xfrm>
              <a:off x="1346" y="183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7446" name="Text Box 18"/>
            <p:cNvSpPr txBox="1">
              <a:spLocks noChangeArrowheads="1"/>
            </p:cNvSpPr>
            <p:nvPr/>
          </p:nvSpPr>
          <p:spPr bwMode="auto">
            <a:xfrm>
              <a:off x="1928" y="20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7447" name="Text Box 19"/>
            <p:cNvSpPr txBox="1">
              <a:spLocks noChangeArrowheads="1"/>
            </p:cNvSpPr>
            <p:nvPr/>
          </p:nvSpPr>
          <p:spPr bwMode="auto">
            <a:xfrm>
              <a:off x="1928" y="26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</p:grpSp>
      <p:sp>
        <p:nvSpPr>
          <p:cNvPr id="17416" name="AutoShape 21"/>
          <p:cNvSpPr>
            <a:spLocks noChangeArrowheads="1"/>
          </p:cNvSpPr>
          <p:nvPr/>
        </p:nvSpPr>
        <p:spPr bwMode="auto">
          <a:xfrm rot="5400000">
            <a:off x="5390357" y="3334544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7417" name="Text Box 22"/>
          <p:cNvSpPr txBox="1">
            <a:spLocks noChangeArrowheads="1"/>
          </p:cNvSpPr>
          <p:nvPr/>
        </p:nvSpPr>
        <p:spPr bwMode="auto">
          <a:xfrm>
            <a:off x="5260975" y="3281363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7418" name="Text Box 23"/>
          <p:cNvSpPr txBox="1">
            <a:spLocks noChangeArrowheads="1"/>
          </p:cNvSpPr>
          <p:nvPr/>
        </p:nvSpPr>
        <p:spPr bwMode="auto">
          <a:xfrm>
            <a:off x="5908675" y="4424363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>
        <p:nvSpPr>
          <p:cNvPr id="17419" name="Line 24"/>
          <p:cNvSpPr>
            <a:spLocks noChangeShapeType="1"/>
          </p:cNvSpPr>
          <p:nvPr/>
        </p:nvSpPr>
        <p:spPr bwMode="auto">
          <a:xfrm>
            <a:off x="6667500" y="3733800"/>
            <a:ext cx="0" cy="539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25"/>
          <p:cNvSpPr>
            <a:spLocks noChangeArrowheads="1"/>
          </p:cNvSpPr>
          <p:nvPr/>
        </p:nvSpPr>
        <p:spPr bwMode="auto">
          <a:xfrm rot="5401490">
            <a:off x="6753225" y="3419475"/>
            <a:ext cx="1333500" cy="1181100"/>
          </a:xfrm>
          <a:prstGeom prst="pentagon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6"/>
          <p:cNvSpPr>
            <a:spLocks noChangeShapeType="1"/>
          </p:cNvSpPr>
          <p:nvPr/>
        </p:nvSpPr>
        <p:spPr bwMode="auto">
          <a:xfrm rot="18000000" flipV="1">
            <a:off x="5862638" y="4116388"/>
            <a:ext cx="0" cy="539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27"/>
          <p:cNvSpPr>
            <a:spLocks noChangeShapeType="1"/>
          </p:cNvSpPr>
          <p:nvPr/>
        </p:nvSpPr>
        <p:spPr bwMode="auto">
          <a:xfrm rot="3600000" flipH="1" flipV="1">
            <a:off x="5862638" y="3316288"/>
            <a:ext cx="0" cy="539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28"/>
          <p:cNvSpPr>
            <a:spLocks noChangeShapeType="1"/>
          </p:cNvSpPr>
          <p:nvPr/>
        </p:nvSpPr>
        <p:spPr bwMode="auto">
          <a:xfrm>
            <a:off x="7524750" y="3562350"/>
            <a:ext cx="28575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7424" name="Text Box 29"/>
          <p:cNvSpPr txBox="1">
            <a:spLocks noChangeArrowheads="1"/>
          </p:cNvSpPr>
          <p:nvPr/>
        </p:nvSpPr>
        <p:spPr bwMode="auto">
          <a:xfrm>
            <a:off x="7318375" y="3052763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7425" name="Text Box 30"/>
          <p:cNvSpPr txBox="1">
            <a:spLocks noChangeArrowheads="1"/>
          </p:cNvSpPr>
          <p:nvPr/>
        </p:nvSpPr>
        <p:spPr bwMode="auto">
          <a:xfrm>
            <a:off x="7261225" y="4329113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/>
        </p:nvSpPr>
        <p:spPr bwMode="auto">
          <a:xfrm>
            <a:off x="5051425" y="3389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7427" name="Text Box 32"/>
          <p:cNvSpPr txBox="1">
            <a:spLocks noChangeArrowheads="1"/>
          </p:cNvSpPr>
          <p:nvPr/>
        </p:nvSpPr>
        <p:spPr bwMode="auto">
          <a:xfrm>
            <a:off x="5051425" y="42465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7428" name="Text Box 33"/>
          <p:cNvSpPr txBox="1">
            <a:spLocks noChangeArrowheads="1"/>
          </p:cNvSpPr>
          <p:nvPr/>
        </p:nvSpPr>
        <p:spPr bwMode="auto">
          <a:xfrm>
            <a:off x="6003925" y="4894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429" name="Text Box 34"/>
          <p:cNvSpPr txBox="1">
            <a:spLocks noChangeArrowheads="1"/>
          </p:cNvSpPr>
          <p:nvPr/>
        </p:nvSpPr>
        <p:spPr bwMode="auto">
          <a:xfrm>
            <a:off x="6699250" y="4532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7430" name="Text Box 35"/>
          <p:cNvSpPr txBox="1">
            <a:spLocks noChangeArrowheads="1"/>
          </p:cNvSpPr>
          <p:nvPr/>
        </p:nvSpPr>
        <p:spPr bwMode="auto">
          <a:xfrm>
            <a:off x="6699250" y="31035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7431" name="Text Box 36"/>
          <p:cNvSpPr txBox="1">
            <a:spLocks noChangeArrowheads="1"/>
          </p:cNvSpPr>
          <p:nvPr/>
        </p:nvSpPr>
        <p:spPr bwMode="auto">
          <a:xfrm>
            <a:off x="6003925" y="2817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7432" name="Text Box 37"/>
          <p:cNvSpPr txBox="1">
            <a:spLocks noChangeArrowheads="1"/>
          </p:cNvSpPr>
          <p:nvPr/>
        </p:nvSpPr>
        <p:spPr bwMode="auto">
          <a:xfrm>
            <a:off x="7318375" y="2817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17433" name="Text Box 38"/>
          <p:cNvSpPr txBox="1">
            <a:spLocks noChangeArrowheads="1"/>
          </p:cNvSpPr>
          <p:nvPr/>
        </p:nvSpPr>
        <p:spPr bwMode="auto">
          <a:xfrm>
            <a:off x="8042275" y="38274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17434" name="Text Box 39"/>
          <p:cNvSpPr txBox="1">
            <a:spLocks noChangeArrowheads="1"/>
          </p:cNvSpPr>
          <p:nvPr/>
        </p:nvSpPr>
        <p:spPr bwMode="auto">
          <a:xfrm>
            <a:off x="7356475" y="4799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3339" name="Text Box 40"/>
          <p:cNvSpPr txBox="1">
            <a:spLocks noChangeArrowheads="1"/>
          </p:cNvSpPr>
          <p:nvPr/>
        </p:nvSpPr>
        <p:spPr bwMode="auto">
          <a:xfrm>
            <a:off x="1263650" y="0"/>
            <a:ext cx="699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ctr">
              <a:defRPr/>
            </a:pP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50950" y="0"/>
            <a:ext cx="701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ctr">
              <a:defRPr/>
            </a:pP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grpSp>
        <p:nvGrpSpPr>
          <p:cNvPr id="18435" name="Group 65"/>
          <p:cNvGrpSpPr>
            <a:grpSpLocks/>
          </p:cNvGrpSpPr>
          <p:nvPr/>
        </p:nvGrpSpPr>
        <p:grpSpPr bwMode="auto">
          <a:xfrm>
            <a:off x="844550" y="1416050"/>
            <a:ext cx="2749550" cy="3654425"/>
            <a:chOff x="532" y="892"/>
            <a:chExt cx="1732" cy="2302"/>
          </a:xfrm>
        </p:grpSpPr>
        <p:sp>
          <p:nvSpPr>
            <p:cNvPr id="18463" name="Text Box 3"/>
            <p:cNvSpPr txBox="1">
              <a:spLocks noChangeArrowheads="1"/>
            </p:cNvSpPr>
            <p:nvPr/>
          </p:nvSpPr>
          <p:spPr bwMode="auto">
            <a:xfrm>
              <a:off x="714" y="2521"/>
              <a:ext cx="14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ka-GE" sz="3000">
                  <a:solidFill>
                    <a:srgbClr val="FF0000"/>
                  </a:solidFill>
                  <a:latin typeface="AcadNusx" pitchFamily="2" charset="0"/>
                </a:rPr>
                <a:t>ადენინი</a:t>
              </a:r>
              <a:r>
                <a:rPr lang="fr-FR" sz="3000">
                  <a:solidFill>
                    <a:srgbClr val="FF0000"/>
                  </a:solidFill>
                  <a:latin typeface="AcadNusx" pitchFamily="2" charset="0"/>
                </a:rPr>
                <a:t> (</a:t>
              </a:r>
              <a:r>
                <a:rPr lang="ka-GE" sz="3000">
                  <a:solidFill>
                    <a:srgbClr val="FF0000"/>
                  </a:solidFill>
                  <a:latin typeface="AcadNusx" pitchFamily="2" charset="0"/>
                </a:rPr>
                <a:t>ა</a:t>
              </a:r>
              <a:r>
                <a:rPr lang="fr-FR" sz="3000">
                  <a:solidFill>
                    <a:srgbClr val="FF0000"/>
                  </a:solidFill>
                  <a:latin typeface="AcadNusx" pitchFamily="2" charset="0"/>
                </a:rPr>
                <a:t>)</a:t>
              </a:r>
            </a:p>
          </p:txBody>
        </p:sp>
        <p:sp>
          <p:nvSpPr>
            <p:cNvPr id="18464" name="Line 5"/>
            <p:cNvSpPr>
              <a:spLocks noChangeShapeType="1"/>
            </p:cNvSpPr>
            <p:nvPr/>
          </p:nvSpPr>
          <p:spPr bwMode="auto">
            <a:xfrm flipV="1">
              <a:off x="1106" y="11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Text Box 6"/>
            <p:cNvSpPr txBox="1">
              <a:spLocks noChangeArrowheads="1"/>
            </p:cNvSpPr>
            <p:nvPr/>
          </p:nvSpPr>
          <p:spPr bwMode="auto">
            <a:xfrm>
              <a:off x="964" y="892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  <a:r>
                <a:rPr lang="fr-FR" sz="3000" baseline="-25000"/>
                <a:t>2</a:t>
              </a:r>
              <a:endParaRPr lang="fr-FR" sz="3000"/>
            </a:p>
          </p:txBody>
        </p:sp>
        <p:sp>
          <p:nvSpPr>
            <p:cNvPr id="18466" name="AutoShape 8"/>
            <p:cNvSpPr>
              <a:spLocks noChangeArrowheads="1"/>
            </p:cNvSpPr>
            <p:nvPr/>
          </p:nvSpPr>
          <p:spPr bwMode="auto">
            <a:xfrm rot="5400000">
              <a:off x="614" y="1442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8467" name="Text Box 9"/>
            <p:cNvSpPr txBox="1">
              <a:spLocks noChangeArrowheads="1"/>
            </p:cNvSpPr>
            <p:nvPr/>
          </p:nvSpPr>
          <p:spPr bwMode="auto">
            <a:xfrm>
              <a:off x="532" y="140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8468" name="Text Box 10"/>
            <p:cNvSpPr txBox="1">
              <a:spLocks noChangeArrowheads="1"/>
            </p:cNvSpPr>
            <p:nvPr/>
          </p:nvSpPr>
          <p:spPr bwMode="auto">
            <a:xfrm>
              <a:off x="940" y="212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18469" name="Line 11"/>
            <p:cNvSpPr>
              <a:spLocks noChangeShapeType="1"/>
            </p:cNvSpPr>
            <p:nvPr/>
          </p:nvSpPr>
          <p:spPr bwMode="auto">
            <a:xfrm>
              <a:off x="1418" y="1694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AutoShape 12"/>
            <p:cNvSpPr>
              <a:spLocks noChangeArrowheads="1"/>
            </p:cNvSpPr>
            <p:nvPr/>
          </p:nvSpPr>
          <p:spPr bwMode="auto">
            <a:xfrm rot="5401490">
              <a:off x="1472" y="1496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13"/>
            <p:cNvSpPr>
              <a:spLocks noChangeShapeType="1"/>
            </p:cNvSpPr>
            <p:nvPr/>
          </p:nvSpPr>
          <p:spPr bwMode="auto">
            <a:xfrm rot="18000000" flipV="1">
              <a:off x="911" y="1935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14"/>
            <p:cNvSpPr>
              <a:spLocks noChangeShapeType="1"/>
            </p:cNvSpPr>
            <p:nvPr/>
          </p:nvSpPr>
          <p:spPr bwMode="auto">
            <a:xfrm rot="3600000" flipH="1" flipV="1">
              <a:off x="911" y="143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15"/>
            <p:cNvSpPr>
              <a:spLocks noChangeShapeType="1"/>
            </p:cNvSpPr>
            <p:nvPr/>
          </p:nvSpPr>
          <p:spPr bwMode="auto">
            <a:xfrm>
              <a:off x="1958" y="1586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8474" name="Text Box 16"/>
            <p:cNvSpPr txBox="1">
              <a:spLocks noChangeArrowheads="1"/>
            </p:cNvSpPr>
            <p:nvPr/>
          </p:nvSpPr>
          <p:spPr bwMode="auto">
            <a:xfrm>
              <a:off x="1828" y="1265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8475" name="Text Box 17"/>
            <p:cNvSpPr txBox="1">
              <a:spLocks noChangeArrowheads="1"/>
            </p:cNvSpPr>
            <p:nvPr/>
          </p:nvSpPr>
          <p:spPr bwMode="auto">
            <a:xfrm>
              <a:off x="1792" y="2069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>
          <p:nvSpPr>
            <p:cNvPr id="18476" name="Text Box 18"/>
            <p:cNvSpPr txBox="1">
              <a:spLocks noChangeArrowheads="1"/>
            </p:cNvSpPr>
            <p:nvPr/>
          </p:nvSpPr>
          <p:spPr bwMode="auto">
            <a:xfrm>
              <a:off x="749" y="16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8477" name="Text Box 19"/>
            <p:cNvSpPr txBox="1">
              <a:spLocks noChangeArrowheads="1"/>
            </p:cNvSpPr>
            <p:nvPr/>
          </p:nvSpPr>
          <p:spPr bwMode="auto">
            <a:xfrm>
              <a:off x="750" y="18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8478" name="Text Box 20"/>
            <p:cNvSpPr txBox="1">
              <a:spLocks noChangeArrowheads="1"/>
            </p:cNvSpPr>
            <p:nvPr/>
          </p:nvSpPr>
          <p:spPr bwMode="auto">
            <a:xfrm>
              <a:off x="1020" y="200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8479" name="Text Box 21"/>
            <p:cNvSpPr txBox="1">
              <a:spLocks noChangeArrowheads="1"/>
            </p:cNvSpPr>
            <p:nvPr/>
          </p:nvSpPr>
          <p:spPr bwMode="auto">
            <a:xfrm>
              <a:off x="1243" y="18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8480" name="Text Box 22"/>
            <p:cNvSpPr txBox="1">
              <a:spLocks noChangeArrowheads="1"/>
            </p:cNvSpPr>
            <p:nvPr/>
          </p:nvSpPr>
          <p:spPr bwMode="auto">
            <a:xfrm>
              <a:off x="1243" y="16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8481" name="Text Box 23"/>
            <p:cNvSpPr txBox="1">
              <a:spLocks noChangeArrowheads="1"/>
            </p:cNvSpPr>
            <p:nvPr/>
          </p:nvSpPr>
          <p:spPr bwMode="auto">
            <a:xfrm>
              <a:off x="1019" y="145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8482" name="Text Box 24"/>
            <p:cNvSpPr txBox="1">
              <a:spLocks noChangeArrowheads="1"/>
            </p:cNvSpPr>
            <p:nvPr/>
          </p:nvSpPr>
          <p:spPr bwMode="auto">
            <a:xfrm>
              <a:off x="1763" y="154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7</a:t>
              </a:r>
            </a:p>
          </p:txBody>
        </p:sp>
        <p:sp>
          <p:nvSpPr>
            <p:cNvPr id="18483" name="Text Box 25"/>
            <p:cNvSpPr txBox="1">
              <a:spLocks noChangeArrowheads="1"/>
            </p:cNvSpPr>
            <p:nvPr/>
          </p:nvSpPr>
          <p:spPr bwMode="auto">
            <a:xfrm>
              <a:off x="1969" y="178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18484" name="Text Box 26"/>
            <p:cNvSpPr txBox="1">
              <a:spLocks noChangeArrowheads="1"/>
            </p:cNvSpPr>
            <p:nvPr/>
          </p:nvSpPr>
          <p:spPr bwMode="auto">
            <a:xfrm>
              <a:off x="1764" y="1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9</a:t>
              </a:r>
            </a:p>
          </p:txBody>
        </p:sp>
        <p:sp>
          <p:nvSpPr>
            <p:cNvPr id="18485" name="Text Box 56"/>
            <p:cNvSpPr txBox="1">
              <a:spLocks noChangeArrowheads="1"/>
            </p:cNvSpPr>
            <p:nvPr/>
          </p:nvSpPr>
          <p:spPr bwMode="auto">
            <a:xfrm>
              <a:off x="828" y="2864"/>
              <a:ext cx="9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2800">
                  <a:latin typeface="AcadNusx" pitchFamily="2" charset="0"/>
                </a:rPr>
                <a:t>დნმ/რნმ</a:t>
              </a:r>
              <a:endParaRPr lang="fr-FR" sz="2800">
                <a:latin typeface="AcadNusx" pitchFamily="2" charset="0"/>
              </a:endParaRPr>
            </a:p>
          </p:txBody>
        </p:sp>
      </p:grpSp>
      <p:grpSp>
        <p:nvGrpSpPr>
          <p:cNvPr id="18436" name="Group 69"/>
          <p:cNvGrpSpPr>
            <a:grpSpLocks/>
          </p:cNvGrpSpPr>
          <p:nvPr/>
        </p:nvGrpSpPr>
        <p:grpSpPr bwMode="auto">
          <a:xfrm>
            <a:off x="4387850" y="1416050"/>
            <a:ext cx="3673475" cy="3652838"/>
            <a:chOff x="2764" y="892"/>
            <a:chExt cx="2314" cy="2301"/>
          </a:xfrm>
        </p:grpSpPr>
        <p:sp>
          <p:nvSpPr>
            <p:cNvPr id="18438" name="AutoShape 29"/>
            <p:cNvSpPr>
              <a:spLocks noChangeArrowheads="1"/>
            </p:cNvSpPr>
            <p:nvPr/>
          </p:nvSpPr>
          <p:spPr bwMode="auto">
            <a:xfrm rot="5400000">
              <a:off x="3428" y="1454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8439" name="Text Box 30"/>
            <p:cNvSpPr txBox="1">
              <a:spLocks noChangeArrowheads="1"/>
            </p:cNvSpPr>
            <p:nvPr/>
          </p:nvSpPr>
          <p:spPr bwMode="auto">
            <a:xfrm>
              <a:off x="3186" y="1421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18440" name="Text Box 31"/>
            <p:cNvSpPr txBox="1">
              <a:spLocks noChangeArrowheads="1"/>
            </p:cNvSpPr>
            <p:nvPr/>
          </p:nvSpPr>
          <p:spPr bwMode="auto">
            <a:xfrm>
              <a:off x="3754" y="2141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18441" name="Line 32"/>
            <p:cNvSpPr>
              <a:spLocks noChangeShapeType="1"/>
            </p:cNvSpPr>
            <p:nvPr/>
          </p:nvSpPr>
          <p:spPr bwMode="auto">
            <a:xfrm>
              <a:off x="4232" y="1706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AutoShape 33"/>
            <p:cNvSpPr>
              <a:spLocks noChangeArrowheads="1"/>
            </p:cNvSpPr>
            <p:nvPr/>
          </p:nvSpPr>
          <p:spPr bwMode="auto">
            <a:xfrm rot="5401490">
              <a:off x="4286" y="1508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34"/>
            <p:cNvSpPr>
              <a:spLocks noChangeShapeType="1"/>
            </p:cNvSpPr>
            <p:nvPr/>
          </p:nvSpPr>
          <p:spPr bwMode="auto">
            <a:xfrm rot="18000000" flipV="1">
              <a:off x="3725" y="1947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36"/>
            <p:cNvSpPr>
              <a:spLocks noChangeShapeType="1"/>
            </p:cNvSpPr>
            <p:nvPr/>
          </p:nvSpPr>
          <p:spPr bwMode="auto">
            <a:xfrm>
              <a:off x="4772" y="1598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8445" name="Text Box 37"/>
            <p:cNvSpPr txBox="1">
              <a:spLocks noChangeArrowheads="1"/>
            </p:cNvSpPr>
            <p:nvPr/>
          </p:nvSpPr>
          <p:spPr bwMode="auto">
            <a:xfrm>
              <a:off x="4642" y="1277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8446" name="Text Box 38"/>
            <p:cNvSpPr txBox="1">
              <a:spLocks noChangeArrowheads="1"/>
            </p:cNvSpPr>
            <p:nvPr/>
          </p:nvSpPr>
          <p:spPr bwMode="auto">
            <a:xfrm>
              <a:off x="4606" y="2081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>
          <p:nvSpPr>
            <p:cNvPr id="18447" name="Text Box 39"/>
            <p:cNvSpPr txBox="1">
              <a:spLocks noChangeArrowheads="1"/>
            </p:cNvSpPr>
            <p:nvPr/>
          </p:nvSpPr>
          <p:spPr bwMode="auto">
            <a:xfrm>
              <a:off x="3563" y="162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8448" name="Text Box 40"/>
            <p:cNvSpPr txBox="1">
              <a:spLocks noChangeArrowheads="1"/>
            </p:cNvSpPr>
            <p:nvPr/>
          </p:nvSpPr>
          <p:spPr bwMode="auto">
            <a:xfrm>
              <a:off x="3564" y="184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8449" name="Text Box 41"/>
            <p:cNvSpPr txBox="1">
              <a:spLocks noChangeArrowheads="1"/>
            </p:cNvSpPr>
            <p:nvPr/>
          </p:nvSpPr>
          <p:spPr bwMode="auto">
            <a:xfrm>
              <a:off x="3834" y="201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8450" name="Text Box 42"/>
            <p:cNvSpPr txBox="1">
              <a:spLocks noChangeArrowheads="1"/>
            </p:cNvSpPr>
            <p:nvPr/>
          </p:nvSpPr>
          <p:spPr bwMode="auto">
            <a:xfrm>
              <a:off x="4057" y="184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8451" name="Text Box 43"/>
            <p:cNvSpPr txBox="1">
              <a:spLocks noChangeArrowheads="1"/>
            </p:cNvSpPr>
            <p:nvPr/>
          </p:nvSpPr>
          <p:spPr bwMode="auto">
            <a:xfrm>
              <a:off x="4057" y="162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8452" name="Text Box 44"/>
            <p:cNvSpPr txBox="1">
              <a:spLocks noChangeArrowheads="1"/>
            </p:cNvSpPr>
            <p:nvPr/>
          </p:nvSpPr>
          <p:spPr bwMode="auto">
            <a:xfrm>
              <a:off x="3833" y="146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8453" name="Text Box 45"/>
            <p:cNvSpPr txBox="1">
              <a:spLocks noChangeArrowheads="1"/>
            </p:cNvSpPr>
            <p:nvPr/>
          </p:nvSpPr>
          <p:spPr bwMode="auto">
            <a:xfrm>
              <a:off x="4577" y="15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7</a:t>
              </a:r>
            </a:p>
          </p:txBody>
        </p:sp>
        <p:sp>
          <p:nvSpPr>
            <p:cNvPr id="18454" name="Text Box 46"/>
            <p:cNvSpPr txBox="1">
              <a:spLocks noChangeArrowheads="1"/>
            </p:cNvSpPr>
            <p:nvPr/>
          </p:nvSpPr>
          <p:spPr bwMode="auto">
            <a:xfrm>
              <a:off x="4783" y="180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18455" name="Text Box 47"/>
            <p:cNvSpPr txBox="1">
              <a:spLocks noChangeArrowheads="1"/>
            </p:cNvSpPr>
            <p:nvPr/>
          </p:nvSpPr>
          <p:spPr bwMode="auto">
            <a:xfrm>
              <a:off x="4578" y="19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9</a:t>
              </a:r>
            </a:p>
          </p:txBody>
        </p:sp>
        <p:sp>
          <p:nvSpPr>
            <p:cNvPr id="18456" name="Line 49"/>
            <p:cNvSpPr>
              <a:spLocks noChangeShapeType="1"/>
            </p:cNvSpPr>
            <p:nvPr/>
          </p:nvSpPr>
          <p:spPr bwMode="auto">
            <a:xfrm rot="3600000" flipV="1">
              <a:off x="3404" y="206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Text Box 50"/>
            <p:cNvSpPr txBox="1">
              <a:spLocks noChangeArrowheads="1"/>
            </p:cNvSpPr>
            <p:nvPr/>
          </p:nvSpPr>
          <p:spPr bwMode="auto">
            <a:xfrm>
              <a:off x="2764" y="2032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</a:t>
              </a:r>
              <a:r>
                <a:rPr lang="fr-FR" sz="3000" baseline="-25000"/>
                <a:t>2</a:t>
              </a:r>
              <a:r>
                <a:rPr lang="fr-FR" sz="3000"/>
                <a:t>N</a:t>
              </a:r>
            </a:p>
          </p:txBody>
        </p:sp>
        <p:sp>
          <p:nvSpPr>
            <p:cNvPr id="18458" name="Line 51"/>
            <p:cNvSpPr>
              <a:spLocks noChangeShapeType="1"/>
            </p:cNvSpPr>
            <p:nvPr/>
          </p:nvSpPr>
          <p:spPr bwMode="auto">
            <a:xfrm flipV="1">
              <a:off x="3884" y="12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Text Box 52"/>
            <p:cNvSpPr txBox="1">
              <a:spLocks noChangeArrowheads="1"/>
            </p:cNvSpPr>
            <p:nvPr/>
          </p:nvSpPr>
          <p:spPr bwMode="auto">
            <a:xfrm>
              <a:off x="3760" y="892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18460" name="Text Box 53"/>
            <p:cNvSpPr txBox="1">
              <a:spLocks noChangeArrowheads="1"/>
            </p:cNvSpPr>
            <p:nvPr/>
          </p:nvSpPr>
          <p:spPr bwMode="auto">
            <a:xfrm>
              <a:off x="3496" y="2521"/>
              <a:ext cx="14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ka-GE" sz="3000">
                  <a:solidFill>
                    <a:srgbClr val="FF0000"/>
                  </a:solidFill>
                  <a:latin typeface="AcadNusx" pitchFamily="2" charset="0"/>
                </a:rPr>
                <a:t>გუანინი</a:t>
              </a:r>
              <a:r>
                <a:rPr lang="fr-FR" sz="3000">
                  <a:solidFill>
                    <a:srgbClr val="FF0000"/>
                  </a:solidFill>
                  <a:latin typeface="AcadNusx" pitchFamily="2" charset="0"/>
                </a:rPr>
                <a:t> (</a:t>
              </a:r>
              <a:r>
                <a:rPr lang="ka-GE" sz="3000">
                  <a:solidFill>
                    <a:srgbClr val="FF0000"/>
                  </a:solidFill>
                  <a:latin typeface="AcadNusx" pitchFamily="2" charset="0"/>
                </a:rPr>
                <a:t>გ</a:t>
              </a:r>
              <a:r>
                <a:rPr lang="fr-FR" sz="3000">
                  <a:solidFill>
                    <a:srgbClr val="FF0000"/>
                  </a:solidFill>
                  <a:latin typeface="AcadNusx" pitchFamily="2" charset="0"/>
                </a:rPr>
                <a:t>)</a:t>
              </a:r>
            </a:p>
          </p:txBody>
        </p:sp>
        <p:sp>
          <p:nvSpPr>
            <p:cNvPr id="18461" name="Line 54"/>
            <p:cNvSpPr>
              <a:spLocks noChangeShapeType="1"/>
            </p:cNvSpPr>
            <p:nvPr/>
          </p:nvSpPr>
          <p:spPr bwMode="auto">
            <a:xfrm flipV="1">
              <a:off x="3944" y="12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Text Box 59"/>
            <p:cNvSpPr txBox="1">
              <a:spLocks noChangeArrowheads="1"/>
            </p:cNvSpPr>
            <p:nvPr/>
          </p:nvSpPr>
          <p:spPr bwMode="auto">
            <a:xfrm>
              <a:off x="3646" y="2863"/>
              <a:ext cx="9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2800">
                  <a:latin typeface="AcadNusx" pitchFamily="2" charset="0"/>
                </a:rPr>
                <a:t>დნმ/რნმ</a:t>
              </a:r>
              <a:endParaRPr lang="fr-FR" sz="2800">
                <a:latin typeface="AcadNusx" pitchFamily="2" charset="0"/>
              </a:endParaRPr>
            </a:p>
          </p:txBody>
        </p:sp>
      </p:grpSp>
      <p:pic>
        <p:nvPicPr>
          <p:cNvPr id="18437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785938" y="4438650"/>
            <a:ext cx="1811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000">
                <a:solidFill>
                  <a:srgbClr val="FF0000"/>
                </a:solidFill>
                <a:latin typeface="AcadNusx" pitchFamily="2" charset="0"/>
              </a:rPr>
              <a:t>ქსანტინი</a:t>
            </a:r>
            <a:endParaRPr lang="fr-FR" sz="30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70100" y="1757363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 rot="5400000">
            <a:off x="1545432" y="2631281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187450" y="2578100"/>
            <a:ext cx="733425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HN</a:t>
            </a:r>
          </a:p>
        </p:txBody>
      </p:sp>
      <p:sp useBgFill="1"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063750" y="3832225"/>
            <a:ext cx="458788" cy="7334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2822575" y="303053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11"/>
          <p:cNvSpPr>
            <a:spLocks noChangeArrowheads="1"/>
          </p:cNvSpPr>
          <p:nvPr/>
        </p:nvSpPr>
        <p:spPr bwMode="auto">
          <a:xfrm rot="5401490">
            <a:off x="2908300" y="2716213"/>
            <a:ext cx="1333500" cy="11811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>
            <a:off x="3679825" y="2859088"/>
            <a:ext cx="2857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3473450" y="2349500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3416300" y="3625850"/>
            <a:ext cx="733425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NH</a:t>
            </a:r>
          </a:p>
        </p:txBody>
      </p:sp>
      <p:grpSp>
        <p:nvGrpSpPr>
          <p:cNvPr id="19468" name="Group 100"/>
          <p:cNvGrpSpPr>
            <a:grpSpLocks/>
          </p:cNvGrpSpPr>
          <p:nvPr/>
        </p:nvGrpSpPr>
        <p:grpSpPr bwMode="auto">
          <a:xfrm>
            <a:off x="428625" y="0"/>
            <a:ext cx="8074025" cy="1804988"/>
            <a:chOff x="323" y="0"/>
            <a:chExt cx="5086" cy="1137"/>
          </a:xfrm>
        </p:grpSpPr>
        <p:sp>
          <p:nvSpPr>
            <p:cNvPr id="15395" name="Text Box 2"/>
            <p:cNvSpPr txBox="1">
              <a:spLocks noChangeArrowheads="1"/>
            </p:cNvSpPr>
            <p:nvPr/>
          </p:nvSpPr>
          <p:spPr bwMode="auto">
            <a:xfrm>
              <a:off x="963" y="0"/>
              <a:ext cx="424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a-GE" sz="3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cadNusx" pitchFamily="2" charset="0"/>
                </a:rPr>
                <a:t>ნუკლეინის მჟავები: დნმ, რნმ</a:t>
              </a: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  <a:p>
              <a:pPr algn="ctr">
                <a:defRPr/>
              </a:pP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</p:txBody>
        </p:sp>
        <p:sp>
          <p:nvSpPr>
            <p:cNvPr id="19492" name="Text Box 60"/>
            <p:cNvSpPr txBox="1">
              <a:spLocks noChangeArrowheads="1"/>
            </p:cNvSpPr>
            <p:nvPr/>
          </p:nvSpPr>
          <p:spPr bwMode="auto">
            <a:xfrm>
              <a:off x="323" y="614"/>
              <a:ext cx="50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ka-GE" sz="2400">
                  <a:latin typeface="AcadNusx" pitchFamily="2" charset="0"/>
                </a:rPr>
                <a:t>პურინებია</a:t>
              </a:r>
              <a:r>
                <a:rPr lang="fr-FR" sz="2400">
                  <a:latin typeface="AcadNusx" pitchFamily="2" charset="0"/>
                </a:rPr>
                <a:t>: </a:t>
              </a:r>
              <a:r>
                <a:rPr lang="ka-GE" sz="2400">
                  <a:latin typeface="AcadNusx" pitchFamily="2" charset="0"/>
                </a:rPr>
                <a:t>ქსანტინი</a:t>
              </a:r>
              <a:r>
                <a:rPr lang="fr-FR" sz="2400">
                  <a:latin typeface="AcadNusx" pitchFamily="2" charset="0"/>
                </a:rPr>
                <a:t>,  </a:t>
              </a:r>
              <a:r>
                <a:rPr lang="ka-GE" sz="2400">
                  <a:latin typeface="AcadNusx" pitchFamily="2" charset="0"/>
                </a:rPr>
                <a:t>ჰიპოქსანტინი</a:t>
              </a:r>
              <a:r>
                <a:rPr lang="fr-FR" sz="2400">
                  <a:latin typeface="AcadNusx" pitchFamily="2" charset="0"/>
                </a:rPr>
                <a:t>, </a:t>
              </a:r>
              <a:r>
                <a:rPr lang="ka-GE" sz="2400">
                  <a:latin typeface="AcadNusx" pitchFamily="2" charset="0"/>
                </a:rPr>
                <a:t> კოფეინი</a:t>
              </a:r>
              <a:r>
                <a:rPr lang="fr-FR" sz="2400">
                  <a:latin typeface="AcadNusx" pitchFamily="2" charset="0"/>
                </a:rPr>
                <a:t>, </a:t>
              </a:r>
              <a:r>
                <a:rPr lang="ka-GE" sz="2400">
                  <a:latin typeface="AcadNusx" pitchFamily="2" charset="0"/>
                </a:rPr>
                <a:t> შარდოვანა</a:t>
              </a:r>
              <a:r>
                <a:rPr lang="fr-FR" sz="2400">
                  <a:latin typeface="AcadNusx" pitchFamily="2" charset="0"/>
                </a:rPr>
                <a:t>...……</a:t>
              </a:r>
            </a:p>
          </p:txBody>
        </p:sp>
      </p:grpSp>
      <p:grpSp>
        <p:nvGrpSpPr>
          <p:cNvPr id="19469" name="Group 68"/>
          <p:cNvGrpSpPr>
            <a:grpSpLocks/>
          </p:cNvGrpSpPr>
          <p:nvPr/>
        </p:nvGrpSpPr>
        <p:grpSpPr bwMode="auto">
          <a:xfrm>
            <a:off x="2276475" y="2252663"/>
            <a:ext cx="74613" cy="304800"/>
            <a:chOff x="1074" y="1204"/>
            <a:chExt cx="47" cy="192"/>
          </a:xfrm>
        </p:grpSpPr>
        <p:sp>
          <p:nvSpPr>
            <p:cNvPr id="19489" name="Line 5"/>
            <p:cNvSpPr>
              <a:spLocks noChangeShapeType="1"/>
            </p:cNvSpPr>
            <p:nvPr/>
          </p:nvSpPr>
          <p:spPr bwMode="auto">
            <a:xfrm flipV="1">
              <a:off x="1074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67"/>
            <p:cNvSpPr>
              <a:spLocks noChangeShapeType="1"/>
            </p:cNvSpPr>
            <p:nvPr/>
          </p:nvSpPr>
          <p:spPr bwMode="auto">
            <a:xfrm flipV="1">
              <a:off x="1121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0" name="Group 69"/>
          <p:cNvGrpSpPr>
            <a:grpSpLocks/>
          </p:cNvGrpSpPr>
          <p:nvPr/>
        </p:nvGrpSpPr>
        <p:grpSpPr bwMode="auto">
          <a:xfrm rot="3600000">
            <a:off x="1496219" y="3575844"/>
            <a:ext cx="74612" cy="304800"/>
            <a:chOff x="1074" y="1204"/>
            <a:chExt cx="47" cy="192"/>
          </a:xfrm>
        </p:grpSpPr>
        <p:sp>
          <p:nvSpPr>
            <p:cNvPr id="19487" name="Line 70"/>
            <p:cNvSpPr>
              <a:spLocks noChangeShapeType="1"/>
            </p:cNvSpPr>
            <p:nvPr/>
          </p:nvSpPr>
          <p:spPr bwMode="auto">
            <a:xfrm flipV="1">
              <a:off x="1074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71"/>
            <p:cNvSpPr>
              <a:spLocks noChangeShapeType="1"/>
            </p:cNvSpPr>
            <p:nvPr/>
          </p:nvSpPr>
          <p:spPr bwMode="auto">
            <a:xfrm flipV="1">
              <a:off x="1121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" name="Text Box 72"/>
          <p:cNvSpPr txBox="1">
            <a:spLocks noChangeArrowheads="1"/>
          </p:cNvSpPr>
          <p:nvPr/>
        </p:nvSpPr>
        <p:spPr bwMode="auto">
          <a:xfrm>
            <a:off x="1003300" y="3624263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9472" name="Text Box 73"/>
          <p:cNvSpPr txBox="1">
            <a:spLocks noChangeArrowheads="1"/>
          </p:cNvSpPr>
          <p:nvPr/>
        </p:nvSpPr>
        <p:spPr bwMode="auto">
          <a:xfrm>
            <a:off x="5538788" y="4438650"/>
            <a:ext cx="283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200">
                <a:solidFill>
                  <a:srgbClr val="FF0000"/>
                </a:solidFill>
              </a:rPr>
              <a:t>ჰიპოქსანტინი</a:t>
            </a:r>
            <a:endParaRPr lang="fr-FR" sz="3000">
              <a:solidFill>
                <a:srgbClr val="FF0000"/>
              </a:solidFill>
            </a:endParaRPr>
          </a:p>
        </p:txBody>
      </p:sp>
      <p:sp>
        <p:nvSpPr>
          <p:cNvPr id="19473" name="Text Box 74"/>
          <p:cNvSpPr txBox="1">
            <a:spLocks noChangeArrowheads="1"/>
          </p:cNvSpPr>
          <p:nvPr/>
        </p:nvSpPr>
        <p:spPr bwMode="auto">
          <a:xfrm>
            <a:off x="5937250" y="1728788"/>
            <a:ext cx="481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O</a:t>
            </a:r>
          </a:p>
        </p:txBody>
      </p:sp>
      <p:sp>
        <p:nvSpPr>
          <p:cNvPr id="19474" name="AutoShape 75"/>
          <p:cNvSpPr>
            <a:spLocks noChangeArrowheads="1"/>
          </p:cNvSpPr>
          <p:nvPr/>
        </p:nvSpPr>
        <p:spPr bwMode="auto">
          <a:xfrm rot="5400000">
            <a:off x="5412582" y="2602706"/>
            <a:ext cx="1543050" cy="1335087"/>
          </a:xfrm>
          <a:prstGeom prst="hexagon">
            <a:avLst>
              <a:gd name="adj" fmla="val 28894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9475" name="Text Box 76"/>
          <p:cNvSpPr txBox="1">
            <a:spLocks noChangeArrowheads="1"/>
          </p:cNvSpPr>
          <p:nvPr/>
        </p:nvSpPr>
        <p:spPr bwMode="auto">
          <a:xfrm>
            <a:off x="5302250" y="2549525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9476" name="Text Box 77"/>
          <p:cNvSpPr txBox="1">
            <a:spLocks noChangeArrowheads="1"/>
          </p:cNvSpPr>
          <p:nvPr/>
        </p:nvSpPr>
        <p:spPr bwMode="auto">
          <a:xfrm>
            <a:off x="5930900" y="3803650"/>
            <a:ext cx="458788" cy="7334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sz="3000"/>
              <a:t>N</a:t>
            </a:r>
          </a:p>
          <a:p>
            <a:pPr>
              <a:lnSpc>
                <a:spcPct val="70000"/>
              </a:lnSpc>
            </a:pPr>
            <a:r>
              <a:rPr lang="fr-FR" sz="3000"/>
              <a:t>H</a:t>
            </a:r>
          </a:p>
        </p:txBody>
      </p:sp>
      <p:sp>
        <p:nvSpPr>
          <p:cNvPr id="19477" name="Line 78"/>
          <p:cNvSpPr>
            <a:spLocks noChangeShapeType="1"/>
          </p:cNvSpPr>
          <p:nvPr/>
        </p:nvSpPr>
        <p:spPr bwMode="auto">
          <a:xfrm>
            <a:off x="6689725" y="3001963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utoShape 79"/>
          <p:cNvSpPr>
            <a:spLocks noChangeArrowheads="1"/>
          </p:cNvSpPr>
          <p:nvPr/>
        </p:nvSpPr>
        <p:spPr bwMode="auto">
          <a:xfrm rot="5401490">
            <a:off x="6775450" y="2687638"/>
            <a:ext cx="1333500" cy="11811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80"/>
          <p:cNvSpPr>
            <a:spLocks noChangeShapeType="1"/>
          </p:cNvSpPr>
          <p:nvPr/>
        </p:nvSpPr>
        <p:spPr bwMode="auto">
          <a:xfrm>
            <a:off x="7546975" y="2817813"/>
            <a:ext cx="2857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9480" name="Text Box 81"/>
          <p:cNvSpPr txBox="1">
            <a:spLocks noChangeArrowheads="1"/>
          </p:cNvSpPr>
          <p:nvPr/>
        </p:nvSpPr>
        <p:spPr bwMode="auto">
          <a:xfrm>
            <a:off x="7340600" y="2320925"/>
            <a:ext cx="458788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</a:t>
            </a:r>
          </a:p>
        </p:txBody>
      </p:sp>
      <p:sp useBgFill="1">
        <p:nvSpPr>
          <p:cNvPr id="19481" name="Text Box 82"/>
          <p:cNvSpPr txBox="1">
            <a:spLocks noChangeArrowheads="1"/>
          </p:cNvSpPr>
          <p:nvPr/>
        </p:nvSpPr>
        <p:spPr bwMode="auto">
          <a:xfrm>
            <a:off x="7283450" y="3597275"/>
            <a:ext cx="733425" cy="5492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/>
              <a:t>NH</a:t>
            </a:r>
          </a:p>
        </p:txBody>
      </p:sp>
      <p:grpSp>
        <p:nvGrpSpPr>
          <p:cNvPr id="19482" name="Group 92"/>
          <p:cNvGrpSpPr>
            <a:grpSpLocks/>
          </p:cNvGrpSpPr>
          <p:nvPr/>
        </p:nvGrpSpPr>
        <p:grpSpPr bwMode="auto">
          <a:xfrm>
            <a:off x="6143625" y="2224088"/>
            <a:ext cx="74613" cy="304800"/>
            <a:chOff x="1074" y="1204"/>
            <a:chExt cx="47" cy="192"/>
          </a:xfrm>
        </p:grpSpPr>
        <p:sp>
          <p:nvSpPr>
            <p:cNvPr id="19485" name="Line 93"/>
            <p:cNvSpPr>
              <a:spLocks noChangeShapeType="1"/>
            </p:cNvSpPr>
            <p:nvPr/>
          </p:nvSpPr>
          <p:spPr bwMode="auto">
            <a:xfrm flipV="1">
              <a:off x="1074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94"/>
            <p:cNvSpPr>
              <a:spLocks noChangeShapeType="1"/>
            </p:cNvSpPr>
            <p:nvPr/>
          </p:nvSpPr>
          <p:spPr bwMode="auto">
            <a:xfrm flipV="1">
              <a:off x="1121" y="1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3" name="Line 99"/>
          <p:cNvSpPr>
            <a:spLocks noChangeShapeType="1"/>
          </p:cNvSpPr>
          <p:nvPr/>
        </p:nvSpPr>
        <p:spPr bwMode="auto">
          <a:xfrm>
            <a:off x="5689600" y="301148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Text Box 102"/>
          <p:cNvSpPr txBox="1">
            <a:spLocks noChangeArrowheads="1"/>
          </p:cNvSpPr>
          <p:nvPr/>
        </p:nvSpPr>
        <p:spPr bwMode="auto">
          <a:xfrm>
            <a:off x="358775" y="5186363"/>
            <a:ext cx="861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2200">
                <a:solidFill>
                  <a:srgbClr val="FF0000"/>
                </a:solidFill>
                <a:latin typeface="AcadNusx" pitchFamily="2" charset="0"/>
              </a:rPr>
              <a:t>მეტაბოლიზმის შუალედური ფრომებია: ადენინი და გუანინი</a:t>
            </a:r>
            <a:endParaRPr lang="fr-FR" sz="2200">
              <a:solidFill>
                <a:srgbClr val="FF0000"/>
              </a:solidFill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3"/>
          <p:cNvGrpSpPr>
            <a:grpSpLocks/>
          </p:cNvGrpSpPr>
          <p:nvPr/>
        </p:nvGrpSpPr>
        <p:grpSpPr bwMode="auto">
          <a:xfrm>
            <a:off x="525463" y="0"/>
            <a:ext cx="8074025" cy="1624013"/>
            <a:chOff x="323" y="0"/>
            <a:chExt cx="5086" cy="1023"/>
          </a:xfrm>
        </p:grpSpPr>
        <p:sp>
          <p:nvSpPr>
            <p:cNvPr id="16438" name="Text Box 2"/>
            <p:cNvSpPr txBox="1">
              <a:spLocks noChangeArrowheads="1"/>
            </p:cNvSpPr>
            <p:nvPr/>
          </p:nvSpPr>
          <p:spPr bwMode="auto">
            <a:xfrm>
              <a:off x="970" y="0"/>
              <a:ext cx="423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a-GE" sz="3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cadNusx" pitchFamily="2" charset="0"/>
                </a:rPr>
                <a:t>ნუკლეინის მჟავები: დნმ, რნმ</a:t>
              </a: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  <a:p>
              <a:pPr algn="ctr">
                <a:defRPr/>
              </a:pP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  <a:p>
              <a:pPr algn="ctr">
                <a:defRPr/>
              </a:pP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</p:txBody>
        </p:sp>
        <p:sp>
          <p:nvSpPr>
            <p:cNvPr id="20536" name="Text Box 22"/>
            <p:cNvSpPr txBox="1">
              <a:spLocks noChangeArrowheads="1"/>
            </p:cNvSpPr>
            <p:nvPr/>
          </p:nvSpPr>
          <p:spPr bwMode="auto">
            <a:xfrm>
              <a:off x="323" y="500"/>
              <a:ext cx="50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Clr>
                  <a:srgbClr val="FF0000"/>
                </a:buClr>
                <a:buFont typeface="Wingdings" pitchFamily="2" charset="2"/>
                <a:buNone/>
              </a:pPr>
              <a:r>
                <a:rPr lang="ka-GE" sz="2400">
                  <a:latin typeface="AcadNusx" pitchFamily="2" charset="0"/>
                </a:rPr>
                <a:t>პურინებია</a:t>
              </a:r>
              <a:r>
                <a:rPr lang="fr-FR" sz="2400">
                  <a:latin typeface="AcadNusx" pitchFamily="2" charset="0"/>
                </a:rPr>
                <a:t>: </a:t>
              </a:r>
              <a:r>
                <a:rPr lang="ka-GE" sz="2400">
                  <a:latin typeface="AcadNusx" pitchFamily="2" charset="0"/>
                </a:rPr>
                <a:t>ქსანტინი</a:t>
              </a:r>
              <a:r>
                <a:rPr lang="fr-FR" sz="2400">
                  <a:latin typeface="AcadNusx" pitchFamily="2" charset="0"/>
                </a:rPr>
                <a:t>,  </a:t>
              </a:r>
              <a:r>
                <a:rPr lang="ka-GE" sz="2400">
                  <a:latin typeface="AcadNusx" pitchFamily="2" charset="0"/>
                </a:rPr>
                <a:t>ჰიპოქსანტინი</a:t>
              </a:r>
              <a:r>
                <a:rPr lang="fr-FR" sz="2400">
                  <a:latin typeface="AcadNusx" pitchFamily="2" charset="0"/>
                </a:rPr>
                <a:t>, </a:t>
              </a:r>
              <a:r>
                <a:rPr lang="ka-GE" sz="2400">
                  <a:latin typeface="AcadNusx" pitchFamily="2" charset="0"/>
                </a:rPr>
                <a:t> კოფეინი</a:t>
              </a:r>
              <a:r>
                <a:rPr lang="fr-FR" sz="2400">
                  <a:latin typeface="AcadNusx" pitchFamily="2" charset="0"/>
                </a:rPr>
                <a:t>, </a:t>
              </a:r>
              <a:r>
                <a:rPr lang="ka-GE" sz="2400">
                  <a:latin typeface="AcadNusx" pitchFamily="2" charset="0"/>
                </a:rPr>
                <a:t> შარდოვანა</a:t>
              </a:r>
              <a:r>
                <a:rPr lang="fr-FR" sz="2400">
                  <a:latin typeface="AcadNusx" pitchFamily="2" charset="0"/>
                </a:rPr>
                <a:t>...……</a:t>
              </a:r>
            </a:p>
          </p:txBody>
        </p:sp>
      </p:grpSp>
      <p:sp>
        <p:nvSpPr>
          <p:cNvPr id="20483" name="Rectangle 53"/>
          <p:cNvSpPr>
            <a:spLocks noChangeArrowheads="1"/>
          </p:cNvSpPr>
          <p:nvPr/>
        </p:nvSpPr>
        <p:spPr bwMode="auto">
          <a:xfrm>
            <a:off x="-3175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Rectangle 56"/>
          <p:cNvSpPr>
            <a:spLocks noChangeArrowheads="1"/>
          </p:cNvSpPr>
          <p:nvPr/>
        </p:nvSpPr>
        <p:spPr bwMode="auto">
          <a:xfrm>
            <a:off x="-31750" y="2286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311150" y="1363663"/>
            <a:ext cx="4189413" cy="5014912"/>
            <a:chOff x="196" y="859"/>
            <a:chExt cx="2639" cy="3159"/>
          </a:xfrm>
        </p:grpSpPr>
        <p:sp>
          <p:nvSpPr>
            <p:cNvPr id="20510" name="Text Box 3"/>
            <p:cNvSpPr txBox="1">
              <a:spLocks noChangeArrowheads="1"/>
            </p:cNvSpPr>
            <p:nvPr/>
          </p:nvSpPr>
          <p:spPr bwMode="auto">
            <a:xfrm>
              <a:off x="1125" y="2884"/>
              <a:ext cx="107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ka-GE" sz="3000">
                  <a:solidFill>
                    <a:srgbClr val="FF0000"/>
                  </a:solidFill>
                  <a:latin typeface="AcadNusx" pitchFamily="2" charset="0"/>
                </a:rPr>
                <a:t>კოფეინი</a:t>
              </a:r>
              <a:endParaRPr lang="fr-FR" sz="3000">
                <a:solidFill>
                  <a:srgbClr val="FF0000"/>
                </a:solidFill>
                <a:latin typeface="AcadNusx" pitchFamily="2" charset="0"/>
              </a:endParaRPr>
            </a:p>
          </p:txBody>
        </p:sp>
        <p:sp>
          <p:nvSpPr>
            <p:cNvPr id="20511" name="Text Box 4"/>
            <p:cNvSpPr txBox="1">
              <a:spLocks noChangeArrowheads="1"/>
            </p:cNvSpPr>
            <p:nvPr/>
          </p:nvSpPr>
          <p:spPr bwMode="auto">
            <a:xfrm>
              <a:off x="1304" y="859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0512" name="AutoShape 5"/>
            <p:cNvSpPr>
              <a:spLocks noChangeArrowheads="1"/>
            </p:cNvSpPr>
            <p:nvPr/>
          </p:nvSpPr>
          <p:spPr bwMode="auto">
            <a:xfrm rot="5400000">
              <a:off x="974" y="1409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0513" name="Text Box 6"/>
            <p:cNvSpPr txBox="1">
              <a:spLocks noChangeArrowheads="1"/>
            </p:cNvSpPr>
            <p:nvPr/>
          </p:nvSpPr>
          <p:spPr bwMode="auto">
            <a:xfrm>
              <a:off x="886" y="1376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0514" name="Text Box 7"/>
            <p:cNvSpPr txBox="1">
              <a:spLocks noChangeArrowheads="1"/>
            </p:cNvSpPr>
            <p:nvPr/>
          </p:nvSpPr>
          <p:spPr bwMode="auto">
            <a:xfrm>
              <a:off x="1300" y="2166"/>
              <a:ext cx="289" cy="26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  <a:endParaRPr lang="fr-FR" sz="3000" baseline="-25000"/>
            </a:p>
          </p:txBody>
        </p:sp>
        <p:sp>
          <p:nvSpPr>
            <p:cNvPr id="20515" name="Line 8"/>
            <p:cNvSpPr>
              <a:spLocks noChangeShapeType="1"/>
            </p:cNvSpPr>
            <p:nvPr/>
          </p:nvSpPr>
          <p:spPr bwMode="auto">
            <a:xfrm>
              <a:off x="1778" y="166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AutoShape 9"/>
            <p:cNvSpPr>
              <a:spLocks noChangeArrowheads="1"/>
            </p:cNvSpPr>
            <p:nvPr/>
          </p:nvSpPr>
          <p:spPr bwMode="auto">
            <a:xfrm rot="5401490">
              <a:off x="1832" y="1463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10"/>
            <p:cNvSpPr>
              <a:spLocks noChangeShapeType="1"/>
            </p:cNvSpPr>
            <p:nvPr/>
          </p:nvSpPr>
          <p:spPr bwMode="auto">
            <a:xfrm>
              <a:off x="2318" y="1553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0518" name="Text Box 11"/>
            <p:cNvSpPr txBox="1">
              <a:spLocks noChangeArrowheads="1"/>
            </p:cNvSpPr>
            <p:nvPr/>
          </p:nvSpPr>
          <p:spPr bwMode="auto">
            <a:xfrm>
              <a:off x="2188" y="1232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0519" name="Text Box 12"/>
            <p:cNvSpPr txBox="1">
              <a:spLocks noChangeArrowheads="1"/>
            </p:cNvSpPr>
            <p:nvPr/>
          </p:nvSpPr>
          <p:spPr bwMode="auto">
            <a:xfrm>
              <a:off x="2152" y="2036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grpSp>
          <p:nvGrpSpPr>
            <p:cNvPr id="20520" name="Group 23"/>
            <p:cNvGrpSpPr>
              <a:grpSpLocks/>
            </p:cNvGrpSpPr>
            <p:nvPr/>
          </p:nvGrpSpPr>
          <p:grpSpPr bwMode="auto">
            <a:xfrm>
              <a:off x="1434" y="1171"/>
              <a:ext cx="47" cy="192"/>
              <a:chOff x="1074" y="1204"/>
              <a:chExt cx="47" cy="192"/>
            </a:xfrm>
          </p:grpSpPr>
          <p:sp>
            <p:nvSpPr>
              <p:cNvPr id="20533" name="Line 24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4" name="Line 25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26"/>
            <p:cNvGrpSpPr>
              <a:grpSpLocks/>
            </p:cNvGrpSpPr>
            <p:nvPr/>
          </p:nvGrpSpPr>
          <p:grpSpPr bwMode="auto">
            <a:xfrm rot="3600000">
              <a:off x="942" y="2005"/>
              <a:ext cx="47" cy="192"/>
              <a:chOff x="1074" y="1204"/>
              <a:chExt cx="47" cy="192"/>
            </a:xfrm>
          </p:grpSpPr>
          <p:sp>
            <p:nvSpPr>
              <p:cNvPr id="20531" name="Line 27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Line 28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2" name="Text Box 29"/>
            <p:cNvSpPr txBox="1">
              <a:spLocks noChangeArrowheads="1"/>
            </p:cNvSpPr>
            <p:nvPr/>
          </p:nvSpPr>
          <p:spPr bwMode="auto">
            <a:xfrm>
              <a:off x="632" y="203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0523" name="Line 57"/>
            <p:cNvSpPr>
              <a:spLocks noChangeShapeType="1"/>
            </p:cNvSpPr>
            <p:nvPr/>
          </p:nvSpPr>
          <p:spPr bwMode="auto">
            <a:xfrm flipH="1" flipV="1">
              <a:off x="666" y="1410"/>
              <a:ext cx="258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20524" name="Text Box 58"/>
            <p:cNvSpPr txBox="1">
              <a:spLocks noChangeArrowheads="1"/>
            </p:cNvSpPr>
            <p:nvPr/>
          </p:nvSpPr>
          <p:spPr bwMode="auto">
            <a:xfrm>
              <a:off x="196" y="1166"/>
              <a:ext cx="551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  <p:sp>
          <p:nvSpPr>
            <p:cNvPr id="20525" name="Line 59"/>
            <p:cNvSpPr>
              <a:spLocks noChangeShapeType="1"/>
            </p:cNvSpPr>
            <p:nvPr/>
          </p:nvSpPr>
          <p:spPr bwMode="auto">
            <a:xfrm>
              <a:off x="1434" y="2394"/>
              <a:ext cx="0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Text Box 60"/>
            <p:cNvSpPr txBox="1">
              <a:spLocks noChangeArrowheads="1"/>
            </p:cNvSpPr>
            <p:nvPr/>
          </p:nvSpPr>
          <p:spPr bwMode="auto">
            <a:xfrm>
              <a:off x="1282" y="2480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  <p:sp>
          <p:nvSpPr>
            <p:cNvPr id="20527" name="Line 61"/>
            <p:cNvSpPr>
              <a:spLocks noChangeShapeType="1"/>
            </p:cNvSpPr>
            <p:nvPr/>
          </p:nvSpPr>
          <p:spPr bwMode="auto">
            <a:xfrm rot="20198737" flipV="1">
              <a:off x="2334" y="2292"/>
              <a:ext cx="1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Text Box 62"/>
            <p:cNvSpPr txBox="1">
              <a:spLocks noChangeArrowheads="1"/>
            </p:cNvSpPr>
            <p:nvPr/>
          </p:nvSpPr>
          <p:spPr bwMode="auto">
            <a:xfrm>
              <a:off x="2284" y="2372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  <p:pic>
          <p:nvPicPr>
            <p:cNvPr id="20529" name="Picture 64" descr="caf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" y="3262"/>
              <a:ext cx="1068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0" name="Picture 66" descr="Coffee plant in December before the harve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" y="3261"/>
              <a:ext cx="1009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4740275" y="1363663"/>
            <a:ext cx="3895725" cy="4978400"/>
            <a:chOff x="2986" y="859"/>
            <a:chExt cx="2454" cy="3136"/>
          </a:xfrm>
        </p:grpSpPr>
        <p:pic>
          <p:nvPicPr>
            <p:cNvPr id="20488" name="Picture 68" descr="green%2520te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" y="3282"/>
              <a:ext cx="713" cy="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9" name="Text Box 71"/>
            <p:cNvSpPr txBox="1">
              <a:spLocks noChangeArrowheads="1"/>
            </p:cNvSpPr>
            <p:nvPr/>
          </p:nvSpPr>
          <p:spPr bwMode="auto">
            <a:xfrm>
              <a:off x="3555" y="2884"/>
              <a:ext cx="15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ka-GE" sz="3000">
                  <a:solidFill>
                    <a:srgbClr val="FF0000"/>
                  </a:solidFill>
                  <a:latin typeface="AcadNusx" pitchFamily="2" charset="0"/>
                </a:rPr>
                <a:t>თეოფილინი</a:t>
              </a:r>
              <a:endParaRPr lang="fr-FR" sz="3000">
                <a:solidFill>
                  <a:srgbClr val="FF0000"/>
                </a:solidFill>
                <a:latin typeface="AcadNusx" pitchFamily="2" charset="0"/>
              </a:endParaRPr>
            </a:p>
          </p:txBody>
        </p:sp>
        <p:sp>
          <p:nvSpPr>
            <p:cNvPr id="20490" name="Text Box 72"/>
            <p:cNvSpPr txBox="1">
              <a:spLocks noChangeArrowheads="1"/>
            </p:cNvSpPr>
            <p:nvPr/>
          </p:nvSpPr>
          <p:spPr bwMode="auto">
            <a:xfrm>
              <a:off x="4094" y="859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0491" name="AutoShape 73"/>
            <p:cNvSpPr>
              <a:spLocks noChangeArrowheads="1"/>
            </p:cNvSpPr>
            <p:nvPr/>
          </p:nvSpPr>
          <p:spPr bwMode="auto">
            <a:xfrm rot="5400000">
              <a:off x="3764" y="1409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0492" name="Text Box 74"/>
            <p:cNvSpPr txBox="1">
              <a:spLocks noChangeArrowheads="1"/>
            </p:cNvSpPr>
            <p:nvPr/>
          </p:nvSpPr>
          <p:spPr bwMode="auto">
            <a:xfrm>
              <a:off x="3676" y="1376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0493" name="Text Box 75"/>
            <p:cNvSpPr txBox="1">
              <a:spLocks noChangeArrowheads="1"/>
            </p:cNvSpPr>
            <p:nvPr/>
          </p:nvSpPr>
          <p:spPr bwMode="auto">
            <a:xfrm>
              <a:off x="4090" y="2166"/>
              <a:ext cx="289" cy="26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  <a:endParaRPr lang="fr-FR" sz="3000" baseline="-25000"/>
            </a:p>
          </p:txBody>
        </p:sp>
        <p:sp>
          <p:nvSpPr>
            <p:cNvPr id="20494" name="Line 76"/>
            <p:cNvSpPr>
              <a:spLocks noChangeShapeType="1"/>
            </p:cNvSpPr>
            <p:nvPr/>
          </p:nvSpPr>
          <p:spPr bwMode="auto">
            <a:xfrm>
              <a:off x="4568" y="166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AutoShape 77"/>
            <p:cNvSpPr>
              <a:spLocks noChangeArrowheads="1"/>
            </p:cNvSpPr>
            <p:nvPr/>
          </p:nvSpPr>
          <p:spPr bwMode="auto">
            <a:xfrm rot="5401490">
              <a:off x="4622" y="1463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78"/>
            <p:cNvSpPr>
              <a:spLocks noChangeShapeType="1"/>
            </p:cNvSpPr>
            <p:nvPr/>
          </p:nvSpPr>
          <p:spPr bwMode="auto">
            <a:xfrm flipH="1">
              <a:off x="5132" y="1829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0497" name="Text Box 79"/>
            <p:cNvSpPr txBox="1">
              <a:spLocks noChangeArrowheads="1"/>
            </p:cNvSpPr>
            <p:nvPr/>
          </p:nvSpPr>
          <p:spPr bwMode="auto">
            <a:xfrm>
              <a:off x="4978" y="1232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 useBgFill="1">
          <p:nvSpPr>
            <p:cNvPr id="20498" name="Text Box 80"/>
            <p:cNvSpPr txBox="1">
              <a:spLocks noChangeArrowheads="1"/>
            </p:cNvSpPr>
            <p:nvPr/>
          </p:nvSpPr>
          <p:spPr bwMode="auto">
            <a:xfrm>
              <a:off x="4942" y="2036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grpSp>
          <p:nvGrpSpPr>
            <p:cNvPr id="20499" name="Group 90"/>
            <p:cNvGrpSpPr>
              <a:grpSpLocks/>
            </p:cNvGrpSpPr>
            <p:nvPr/>
          </p:nvGrpSpPr>
          <p:grpSpPr bwMode="auto">
            <a:xfrm>
              <a:off x="4224" y="1171"/>
              <a:ext cx="47" cy="192"/>
              <a:chOff x="1074" y="1204"/>
              <a:chExt cx="47" cy="192"/>
            </a:xfrm>
          </p:grpSpPr>
          <p:sp>
            <p:nvSpPr>
              <p:cNvPr id="20508" name="Line 91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Line 92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0" name="Group 93"/>
            <p:cNvGrpSpPr>
              <a:grpSpLocks/>
            </p:cNvGrpSpPr>
            <p:nvPr/>
          </p:nvGrpSpPr>
          <p:grpSpPr bwMode="auto">
            <a:xfrm rot="3600000">
              <a:off x="3732" y="2005"/>
              <a:ext cx="47" cy="192"/>
              <a:chOff x="1074" y="1204"/>
              <a:chExt cx="47" cy="192"/>
            </a:xfrm>
          </p:grpSpPr>
          <p:sp>
            <p:nvSpPr>
              <p:cNvPr id="20506" name="Line 94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Line 95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01" name="Text Box 96"/>
            <p:cNvSpPr txBox="1">
              <a:spLocks noChangeArrowheads="1"/>
            </p:cNvSpPr>
            <p:nvPr/>
          </p:nvSpPr>
          <p:spPr bwMode="auto">
            <a:xfrm>
              <a:off x="3422" y="203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0502" name="Line 97"/>
            <p:cNvSpPr>
              <a:spLocks noChangeShapeType="1"/>
            </p:cNvSpPr>
            <p:nvPr/>
          </p:nvSpPr>
          <p:spPr bwMode="auto">
            <a:xfrm flipH="1" flipV="1">
              <a:off x="3456" y="1410"/>
              <a:ext cx="258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20503" name="Text Box 98"/>
            <p:cNvSpPr txBox="1">
              <a:spLocks noChangeArrowheads="1"/>
            </p:cNvSpPr>
            <p:nvPr/>
          </p:nvSpPr>
          <p:spPr bwMode="auto">
            <a:xfrm>
              <a:off x="2986" y="1166"/>
              <a:ext cx="551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  <p:sp>
          <p:nvSpPr>
            <p:cNvPr id="20504" name="Line 99"/>
            <p:cNvSpPr>
              <a:spLocks noChangeShapeType="1"/>
            </p:cNvSpPr>
            <p:nvPr/>
          </p:nvSpPr>
          <p:spPr bwMode="auto">
            <a:xfrm>
              <a:off x="4224" y="2394"/>
              <a:ext cx="0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Text Box 100"/>
            <p:cNvSpPr txBox="1">
              <a:spLocks noChangeArrowheads="1"/>
            </p:cNvSpPr>
            <p:nvPr/>
          </p:nvSpPr>
          <p:spPr bwMode="auto">
            <a:xfrm>
              <a:off x="4072" y="2480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</p:grpSp>
      <p:pic>
        <p:nvPicPr>
          <p:cNvPr id="20487" name="Picture 32" descr="adn_anim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16775" cy="1404938"/>
          </a:xfrm>
        </p:spPr>
        <p:txBody>
          <a:bodyPr/>
          <a:lstStyle/>
          <a:p>
            <a:pPr>
              <a:defRPr/>
            </a:pPr>
            <a:r>
              <a:rPr lang="ka-GE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</a:t>
            </a:r>
            <a:r>
              <a:rPr lang="ka-GE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მჟავები: დნმ, რნმ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/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</a:br>
            <a:endParaRPr lang="en-US" dirty="0"/>
          </a:p>
        </p:txBody>
      </p:sp>
      <p:pic>
        <p:nvPicPr>
          <p:cNvPr id="3075" name="Picture 31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5213"/>
            <a:ext cx="3990975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572000" y="1065213"/>
            <a:ext cx="44180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a-GE">
                <a:solidFill>
                  <a:srgbClr val="7030A0"/>
                </a:solidFill>
              </a:rPr>
              <a:t>ადამიანის სხეულის სტრუქტურულ ერთეულს წარმოადგენს სასიცოცხლო ფუნქციებიით აღჭურვილი უჯრედი. მის ბირთვში არსებული ქრომოსომები მემკვიდრული ინფორმაციის მატარებელნი არიან. ქრომოსომა შედგება გენებისაგან, ხოლო თითოეული გენი ცალკეული </a:t>
            </a:r>
            <a:r>
              <a:rPr lang="ka-GE">
                <a:solidFill>
                  <a:srgbClr val="C00000"/>
                </a:solidFill>
              </a:rPr>
              <a:t>დნმ</a:t>
            </a:r>
            <a:r>
              <a:rPr lang="ka-GE">
                <a:solidFill>
                  <a:srgbClr val="7030A0"/>
                </a:solidFill>
              </a:rPr>
              <a:t>-ის ანუ დეზოქსირიბონუკლეინისმჟავის მაკრომულეკულისგან, რომელიც სტრუქტურულადაა ორგანიზებული.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4741863" y="1030288"/>
            <a:ext cx="4081462" cy="5730875"/>
            <a:chOff x="2987" y="649"/>
            <a:chExt cx="2571" cy="3610"/>
          </a:xfrm>
        </p:grpSpPr>
        <p:sp>
          <p:nvSpPr>
            <p:cNvPr id="21545" name="Line 106"/>
            <p:cNvSpPr>
              <a:spLocks noChangeShapeType="1"/>
            </p:cNvSpPr>
            <p:nvPr/>
          </p:nvSpPr>
          <p:spPr bwMode="auto">
            <a:xfrm>
              <a:off x="4693" y="3000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Text Box 46"/>
            <p:cNvSpPr txBox="1">
              <a:spLocks noChangeArrowheads="1"/>
            </p:cNvSpPr>
            <p:nvPr/>
          </p:nvSpPr>
          <p:spPr bwMode="auto">
            <a:xfrm>
              <a:off x="3659" y="649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1547" name="AutoShape 47"/>
            <p:cNvSpPr>
              <a:spLocks noChangeArrowheads="1"/>
            </p:cNvSpPr>
            <p:nvPr/>
          </p:nvSpPr>
          <p:spPr bwMode="auto">
            <a:xfrm rot="5400000">
              <a:off x="3329" y="1199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1548" name="Text Box 48"/>
            <p:cNvSpPr txBox="1">
              <a:spLocks noChangeArrowheads="1"/>
            </p:cNvSpPr>
            <p:nvPr/>
          </p:nvSpPr>
          <p:spPr bwMode="auto">
            <a:xfrm>
              <a:off x="3106" y="1166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21549" name="Text Box 49"/>
            <p:cNvSpPr txBox="1">
              <a:spLocks noChangeArrowheads="1"/>
            </p:cNvSpPr>
            <p:nvPr/>
          </p:nvSpPr>
          <p:spPr bwMode="auto">
            <a:xfrm>
              <a:off x="3655" y="1956"/>
              <a:ext cx="462" cy="26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NH</a:t>
              </a:r>
              <a:endParaRPr lang="fr-FR" sz="3000" baseline="-25000"/>
            </a:p>
          </p:txBody>
        </p:sp>
        <p:sp>
          <p:nvSpPr>
            <p:cNvPr id="21550" name="Line 50"/>
            <p:cNvSpPr>
              <a:spLocks noChangeShapeType="1"/>
            </p:cNvSpPr>
            <p:nvPr/>
          </p:nvSpPr>
          <p:spPr bwMode="auto">
            <a:xfrm>
              <a:off x="4133" y="145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AutoShape 51"/>
            <p:cNvSpPr>
              <a:spLocks noChangeArrowheads="1"/>
            </p:cNvSpPr>
            <p:nvPr/>
          </p:nvSpPr>
          <p:spPr bwMode="auto">
            <a:xfrm rot="5401490">
              <a:off x="4187" y="1253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1552" name="Text Box 53"/>
            <p:cNvSpPr txBox="1">
              <a:spLocks noChangeArrowheads="1"/>
            </p:cNvSpPr>
            <p:nvPr/>
          </p:nvSpPr>
          <p:spPr bwMode="auto">
            <a:xfrm>
              <a:off x="4543" y="1022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 useBgFill="1">
          <p:nvSpPr>
            <p:cNvPr id="21553" name="Text Box 54"/>
            <p:cNvSpPr txBox="1">
              <a:spLocks noChangeArrowheads="1"/>
            </p:cNvSpPr>
            <p:nvPr/>
          </p:nvSpPr>
          <p:spPr bwMode="auto">
            <a:xfrm>
              <a:off x="4507" y="1826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>
          <p:nvSpPr>
            <p:cNvPr id="21554" name="Text Box 55"/>
            <p:cNvSpPr txBox="1">
              <a:spLocks noChangeArrowheads="1"/>
            </p:cNvSpPr>
            <p:nvPr/>
          </p:nvSpPr>
          <p:spPr bwMode="auto">
            <a:xfrm>
              <a:off x="3464" y="136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55" name="Text Box 56"/>
            <p:cNvSpPr txBox="1">
              <a:spLocks noChangeArrowheads="1"/>
            </p:cNvSpPr>
            <p:nvPr/>
          </p:nvSpPr>
          <p:spPr bwMode="auto">
            <a:xfrm>
              <a:off x="3465" y="159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56" name="Text Box 57"/>
            <p:cNvSpPr txBox="1">
              <a:spLocks noChangeArrowheads="1"/>
            </p:cNvSpPr>
            <p:nvPr/>
          </p:nvSpPr>
          <p:spPr bwMode="auto">
            <a:xfrm>
              <a:off x="3735" y="175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57" name="Text Box 58"/>
            <p:cNvSpPr txBox="1">
              <a:spLocks noChangeArrowheads="1"/>
            </p:cNvSpPr>
            <p:nvPr/>
          </p:nvSpPr>
          <p:spPr bwMode="auto">
            <a:xfrm>
              <a:off x="3958" y="159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58" name="Text Box 59"/>
            <p:cNvSpPr txBox="1">
              <a:spLocks noChangeArrowheads="1"/>
            </p:cNvSpPr>
            <p:nvPr/>
          </p:nvSpPr>
          <p:spPr bwMode="auto">
            <a:xfrm>
              <a:off x="3958" y="136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59" name="Text Box 60"/>
            <p:cNvSpPr txBox="1">
              <a:spLocks noChangeArrowheads="1"/>
            </p:cNvSpPr>
            <p:nvPr/>
          </p:nvSpPr>
          <p:spPr bwMode="auto">
            <a:xfrm>
              <a:off x="3734" y="120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60" name="Text Box 61"/>
            <p:cNvSpPr txBox="1">
              <a:spLocks noChangeArrowheads="1"/>
            </p:cNvSpPr>
            <p:nvPr/>
          </p:nvSpPr>
          <p:spPr bwMode="auto">
            <a:xfrm>
              <a:off x="4478" y="129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61" name="Text Box 62"/>
            <p:cNvSpPr txBox="1">
              <a:spLocks noChangeArrowheads="1"/>
            </p:cNvSpPr>
            <p:nvPr/>
          </p:nvSpPr>
          <p:spPr bwMode="auto">
            <a:xfrm>
              <a:off x="4684" y="150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62" name="Text Box 63"/>
            <p:cNvSpPr txBox="1">
              <a:spLocks noChangeArrowheads="1"/>
            </p:cNvSpPr>
            <p:nvPr/>
          </p:nvSpPr>
          <p:spPr bwMode="auto">
            <a:xfrm>
              <a:off x="4479" y="172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grpSp>
          <p:nvGrpSpPr>
            <p:cNvPr id="21563" name="Group 64"/>
            <p:cNvGrpSpPr>
              <a:grpSpLocks/>
            </p:cNvGrpSpPr>
            <p:nvPr/>
          </p:nvGrpSpPr>
          <p:grpSpPr bwMode="auto">
            <a:xfrm>
              <a:off x="3789" y="961"/>
              <a:ext cx="47" cy="192"/>
              <a:chOff x="1074" y="1204"/>
              <a:chExt cx="47" cy="192"/>
            </a:xfrm>
          </p:grpSpPr>
          <p:sp>
            <p:nvSpPr>
              <p:cNvPr id="21602" name="Line 65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Line 66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64" name="Group 67"/>
            <p:cNvGrpSpPr>
              <a:grpSpLocks/>
            </p:cNvGrpSpPr>
            <p:nvPr/>
          </p:nvGrpSpPr>
          <p:grpSpPr bwMode="auto">
            <a:xfrm rot="3600000">
              <a:off x="3297" y="1795"/>
              <a:ext cx="47" cy="192"/>
              <a:chOff x="1074" y="1204"/>
              <a:chExt cx="47" cy="192"/>
            </a:xfrm>
          </p:grpSpPr>
          <p:sp>
            <p:nvSpPr>
              <p:cNvPr id="21600" name="Line 68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Line 69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65" name="Text Box 70"/>
            <p:cNvSpPr txBox="1">
              <a:spLocks noChangeArrowheads="1"/>
            </p:cNvSpPr>
            <p:nvPr/>
          </p:nvSpPr>
          <p:spPr bwMode="auto">
            <a:xfrm>
              <a:off x="2987" y="182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1566" name="Text Box 74"/>
            <p:cNvSpPr txBox="1">
              <a:spLocks noChangeArrowheads="1"/>
            </p:cNvSpPr>
            <p:nvPr/>
          </p:nvSpPr>
          <p:spPr bwMode="auto">
            <a:xfrm>
              <a:off x="5150" y="1422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  <a:endParaRPr lang="fr-FR" sz="3000" baseline="-25000"/>
            </a:p>
          </p:txBody>
        </p:sp>
        <p:grpSp>
          <p:nvGrpSpPr>
            <p:cNvPr id="21567" name="Group 75"/>
            <p:cNvGrpSpPr>
              <a:grpSpLocks/>
            </p:cNvGrpSpPr>
            <p:nvPr/>
          </p:nvGrpSpPr>
          <p:grpSpPr bwMode="auto">
            <a:xfrm rot="5400000">
              <a:off x="5056" y="1524"/>
              <a:ext cx="47" cy="192"/>
              <a:chOff x="1074" y="1204"/>
              <a:chExt cx="47" cy="192"/>
            </a:xfrm>
          </p:grpSpPr>
          <p:sp>
            <p:nvSpPr>
              <p:cNvPr id="21598" name="Line 76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Line 77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68" name="Text Box 78"/>
            <p:cNvSpPr txBox="1">
              <a:spLocks noChangeArrowheads="1"/>
            </p:cNvSpPr>
            <p:nvPr/>
          </p:nvSpPr>
          <p:spPr bwMode="auto">
            <a:xfrm>
              <a:off x="3665" y="2319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1569" name="AutoShape 79"/>
            <p:cNvSpPr>
              <a:spLocks noChangeArrowheads="1"/>
            </p:cNvSpPr>
            <p:nvPr/>
          </p:nvSpPr>
          <p:spPr bwMode="auto">
            <a:xfrm rot="5400000">
              <a:off x="3335" y="2869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1570" name="Text Box 80"/>
            <p:cNvSpPr txBox="1">
              <a:spLocks noChangeArrowheads="1"/>
            </p:cNvSpPr>
            <p:nvPr/>
          </p:nvSpPr>
          <p:spPr bwMode="auto">
            <a:xfrm>
              <a:off x="3112" y="2836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21571" name="Text Box 81"/>
            <p:cNvSpPr txBox="1">
              <a:spLocks noChangeArrowheads="1"/>
            </p:cNvSpPr>
            <p:nvPr/>
          </p:nvSpPr>
          <p:spPr bwMode="auto">
            <a:xfrm>
              <a:off x="3661" y="3626"/>
              <a:ext cx="462" cy="26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NH</a:t>
              </a:r>
              <a:endParaRPr lang="fr-FR" sz="3000" baseline="-25000"/>
            </a:p>
          </p:txBody>
        </p:sp>
        <p:sp>
          <p:nvSpPr>
            <p:cNvPr id="21572" name="Line 82"/>
            <p:cNvSpPr>
              <a:spLocks noChangeShapeType="1"/>
            </p:cNvSpPr>
            <p:nvPr/>
          </p:nvSpPr>
          <p:spPr bwMode="auto">
            <a:xfrm>
              <a:off x="4139" y="312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3" name="AutoShape 83"/>
            <p:cNvSpPr>
              <a:spLocks noChangeArrowheads="1"/>
            </p:cNvSpPr>
            <p:nvPr/>
          </p:nvSpPr>
          <p:spPr bwMode="auto">
            <a:xfrm rot="5401490">
              <a:off x="4193" y="2923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1574" name="Text Box 84"/>
            <p:cNvSpPr txBox="1">
              <a:spLocks noChangeArrowheads="1"/>
            </p:cNvSpPr>
            <p:nvPr/>
          </p:nvSpPr>
          <p:spPr bwMode="auto">
            <a:xfrm>
              <a:off x="4549" y="2692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1575" name="Text Box 85"/>
            <p:cNvSpPr txBox="1">
              <a:spLocks noChangeArrowheads="1"/>
            </p:cNvSpPr>
            <p:nvPr/>
          </p:nvSpPr>
          <p:spPr bwMode="auto">
            <a:xfrm>
              <a:off x="4513" y="3496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NH</a:t>
              </a:r>
            </a:p>
          </p:txBody>
        </p:sp>
        <p:sp>
          <p:nvSpPr>
            <p:cNvPr id="21576" name="Text Box 86"/>
            <p:cNvSpPr txBox="1">
              <a:spLocks noChangeArrowheads="1"/>
            </p:cNvSpPr>
            <p:nvPr/>
          </p:nvSpPr>
          <p:spPr bwMode="auto">
            <a:xfrm>
              <a:off x="3470" y="303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77" name="Text Box 87"/>
            <p:cNvSpPr txBox="1">
              <a:spLocks noChangeArrowheads="1"/>
            </p:cNvSpPr>
            <p:nvPr/>
          </p:nvSpPr>
          <p:spPr bwMode="auto">
            <a:xfrm>
              <a:off x="3471" y="326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78" name="Text Box 88"/>
            <p:cNvSpPr txBox="1">
              <a:spLocks noChangeArrowheads="1"/>
            </p:cNvSpPr>
            <p:nvPr/>
          </p:nvSpPr>
          <p:spPr bwMode="auto">
            <a:xfrm>
              <a:off x="3741" y="342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79" name="Text Box 89"/>
            <p:cNvSpPr txBox="1">
              <a:spLocks noChangeArrowheads="1"/>
            </p:cNvSpPr>
            <p:nvPr/>
          </p:nvSpPr>
          <p:spPr bwMode="auto">
            <a:xfrm>
              <a:off x="3964" y="326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80" name="Text Box 90"/>
            <p:cNvSpPr txBox="1">
              <a:spLocks noChangeArrowheads="1"/>
            </p:cNvSpPr>
            <p:nvPr/>
          </p:nvSpPr>
          <p:spPr bwMode="auto">
            <a:xfrm>
              <a:off x="3964" y="303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81" name="Text Box 91"/>
            <p:cNvSpPr txBox="1">
              <a:spLocks noChangeArrowheads="1"/>
            </p:cNvSpPr>
            <p:nvPr/>
          </p:nvSpPr>
          <p:spPr bwMode="auto">
            <a:xfrm>
              <a:off x="3740" y="287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82" name="Text Box 92"/>
            <p:cNvSpPr txBox="1">
              <a:spLocks noChangeArrowheads="1"/>
            </p:cNvSpPr>
            <p:nvPr/>
          </p:nvSpPr>
          <p:spPr bwMode="auto">
            <a:xfrm>
              <a:off x="4484" y="296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83" name="Text Box 93"/>
            <p:cNvSpPr txBox="1">
              <a:spLocks noChangeArrowheads="1"/>
            </p:cNvSpPr>
            <p:nvPr/>
          </p:nvSpPr>
          <p:spPr bwMode="auto">
            <a:xfrm>
              <a:off x="4690" y="317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84" name="Text Box 94"/>
            <p:cNvSpPr txBox="1">
              <a:spLocks noChangeArrowheads="1"/>
            </p:cNvSpPr>
            <p:nvPr/>
          </p:nvSpPr>
          <p:spPr bwMode="auto">
            <a:xfrm>
              <a:off x="4485" y="339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grpSp>
          <p:nvGrpSpPr>
            <p:cNvPr id="21585" name="Group 95"/>
            <p:cNvGrpSpPr>
              <a:grpSpLocks/>
            </p:cNvGrpSpPr>
            <p:nvPr/>
          </p:nvGrpSpPr>
          <p:grpSpPr bwMode="auto">
            <a:xfrm>
              <a:off x="3795" y="2631"/>
              <a:ext cx="47" cy="192"/>
              <a:chOff x="1074" y="1204"/>
              <a:chExt cx="47" cy="192"/>
            </a:xfrm>
          </p:grpSpPr>
          <p:sp>
            <p:nvSpPr>
              <p:cNvPr id="21596" name="Line 96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Line 97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86" name="Group 98"/>
            <p:cNvGrpSpPr>
              <a:grpSpLocks/>
            </p:cNvGrpSpPr>
            <p:nvPr/>
          </p:nvGrpSpPr>
          <p:grpSpPr bwMode="auto">
            <a:xfrm rot="3600000">
              <a:off x="3303" y="3465"/>
              <a:ext cx="47" cy="192"/>
              <a:chOff x="1074" y="1204"/>
              <a:chExt cx="47" cy="192"/>
            </a:xfrm>
          </p:grpSpPr>
          <p:sp>
            <p:nvSpPr>
              <p:cNvPr id="21594" name="Line 99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100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87" name="Text Box 101"/>
            <p:cNvSpPr txBox="1">
              <a:spLocks noChangeArrowheads="1"/>
            </p:cNvSpPr>
            <p:nvPr/>
          </p:nvSpPr>
          <p:spPr bwMode="auto">
            <a:xfrm>
              <a:off x="2993" y="349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1588" name="Text Box 102"/>
            <p:cNvSpPr txBox="1">
              <a:spLocks noChangeArrowheads="1"/>
            </p:cNvSpPr>
            <p:nvPr/>
          </p:nvSpPr>
          <p:spPr bwMode="auto">
            <a:xfrm>
              <a:off x="5156" y="3038"/>
              <a:ext cx="4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  <a:r>
                <a:rPr lang="fr-FR" sz="5600" baseline="30000"/>
                <a:t>-</a:t>
              </a:r>
            </a:p>
          </p:txBody>
        </p:sp>
        <p:sp>
          <p:nvSpPr>
            <p:cNvPr id="21589" name="Line 105"/>
            <p:cNvSpPr>
              <a:spLocks noChangeShapeType="1"/>
            </p:cNvSpPr>
            <p:nvPr/>
          </p:nvSpPr>
          <p:spPr bwMode="auto">
            <a:xfrm rot="5400000" flipV="1">
              <a:off x="5085" y="32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0" name="Text Box 108"/>
            <p:cNvSpPr txBox="1">
              <a:spLocks noChangeArrowheads="1"/>
            </p:cNvSpPr>
            <p:nvPr/>
          </p:nvSpPr>
          <p:spPr bwMode="auto">
            <a:xfrm>
              <a:off x="3002" y="3910"/>
              <a:ext cx="1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>
                  <a:solidFill>
                    <a:srgbClr val="FF0000"/>
                  </a:solidFill>
                  <a:latin typeface="AcadNusx" pitchFamily="2" charset="0"/>
                </a:rPr>
                <a:t>Sardovana</a:t>
              </a:r>
            </a:p>
          </p:txBody>
        </p:sp>
        <p:grpSp>
          <p:nvGrpSpPr>
            <p:cNvPr id="21591" name="Group 109"/>
            <p:cNvGrpSpPr>
              <a:grpSpLocks/>
            </p:cNvGrpSpPr>
            <p:nvPr/>
          </p:nvGrpSpPr>
          <p:grpSpPr bwMode="auto">
            <a:xfrm rot="5400000" flipH="1">
              <a:off x="3927" y="2395"/>
              <a:ext cx="464" cy="96"/>
              <a:chOff x="2720" y="1528"/>
              <a:chExt cx="464" cy="96"/>
            </a:xfrm>
          </p:grpSpPr>
          <p:sp>
            <p:nvSpPr>
              <p:cNvPr id="21592" name="Line 110"/>
              <p:cNvSpPr>
                <a:spLocks noChangeShapeType="1"/>
              </p:cNvSpPr>
              <p:nvPr/>
            </p:nvSpPr>
            <p:spPr bwMode="auto">
              <a:xfrm>
                <a:off x="2720" y="1528"/>
                <a:ext cx="464" cy="0"/>
              </a:xfrm>
              <a:prstGeom prst="line">
                <a:avLst/>
              </a:prstGeom>
              <a:noFill/>
              <a:ln w="38100">
                <a:solidFill>
                  <a:srgbClr val="99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111"/>
              <p:cNvSpPr>
                <a:spLocks noChangeShapeType="1"/>
              </p:cNvSpPr>
              <p:nvPr/>
            </p:nvSpPr>
            <p:spPr bwMode="auto">
              <a:xfrm flipH="1">
                <a:off x="2720" y="1624"/>
                <a:ext cx="464" cy="0"/>
              </a:xfrm>
              <a:prstGeom prst="line">
                <a:avLst/>
              </a:prstGeom>
              <a:noFill/>
              <a:ln w="38100">
                <a:solidFill>
                  <a:srgbClr val="99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260350" y="1357313"/>
            <a:ext cx="3511550" cy="5045075"/>
            <a:chOff x="164" y="855"/>
            <a:chExt cx="2212" cy="3178"/>
          </a:xfrm>
        </p:grpSpPr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456" y="2884"/>
              <a:ext cx="154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>
                  <a:solidFill>
                    <a:srgbClr val="FF0000"/>
                  </a:solidFill>
                  <a:latin typeface="AcadNusx" pitchFamily="2" charset="0"/>
                </a:rPr>
                <a:t>Teobromini</a:t>
              </a:r>
            </a:p>
          </p:txBody>
        </p:sp>
        <p:sp>
          <p:nvSpPr>
            <p:cNvPr id="21515" name="Text Box 6"/>
            <p:cNvSpPr txBox="1">
              <a:spLocks noChangeArrowheads="1"/>
            </p:cNvSpPr>
            <p:nvPr/>
          </p:nvSpPr>
          <p:spPr bwMode="auto">
            <a:xfrm>
              <a:off x="836" y="859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1516" name="AutoShape 7"/>
            <p:cNvSpPr>
              <a:spLocks noChangeArrowheads="1"/>
            </p:cNvSpPr>
            <p:nvPr/>
          </p:nvSpPr>
          <p:spPr bwMode="auto">
            <a:xfrm rot="5400000">
              <a:off x="506" y="1409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283" y="1376"/>
              <a:ext cx="462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HN</a:t>
              </a:r>
            </a:p>
          </p:txBody>
        </p:sp>
        <p:sp useBgFill="1"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832" y="2166"/>
              <a:ext cx="289" cy="26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sz="3000"/>
                <a:t>N</a:t>
              </a:r>
              <a:endParaRPr lang="fr-FR" sz="3000" baseline="-25000"/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>
              <a:off x="1310" y="166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AutoShape 11"/>
            <p:cNvSpPr>
              <a:spLocks noChangeArrowheads="1"/>
            </p:cNvSpPr>
            <p:nvPr/>
          </p:nvSpPr>
          <p:spPr bwMode="auto">
            <a:xfrm rot="5401490">
              <a:off x="1364" y="1463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Line 12"/>
            <p:cNvSpPr>
              <a:spLocks noChangeShapeType="1"/>
            </p:cNvSpPr>
            <p:nvPr/>
          </p:nvSpPr>
          <p:spPr bwMode="auto">
            <a:xfrm flipH="1">
              <a:off x="1887" y="1799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1522" name="Text Box 13"/>
            <p:cNvSpPr txBox="1">
              <a:spLocks noChangeArrowheads="1"/>
            </p:cNvSpPr>
            <p:nvPr/>
          </p:nvSpPr>
          <p:spPr bwMode="auto">
            <a:xfrm>
              <a:off x="1720" y="1232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1523" name="Text Box 14"/>
            <p:cNvSpPr txBox="1">
              <a:spLocks noChangeArrowheads="1"/>
            </p:cNvSpPr>
            <p:nvPr/>
          </p:nvSpPr>
          <p:spPr bwMode="auto">
            <a:xfrm>
              <a:off x="1684" y="2036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21524" name="Text Box 15"/>
            <p:cNvSpPr txBox="1">
              <a:spLocks noChangeArrowheads="1"/>
            </p:cNvSpPr>
            <p:nvPr/>
          </p:nvSpPr>
          <p:spPr bwMode="auto">
            <a:xfrm>
              <a:off x="641" y="157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25" name="Text Box 16"/>
            <p:cNvSpPr txBox="1">
              <a:spLocks noChangeArrowheads="1"/>
            </p:cNvSpPr>
            <p:nvPr/>
          </p:nvSpPr>
          <p:spPr bwMode="auto">
            <a:xfrm>
              <a:off x="642" y="180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26" name="Text Box 17"/>
            <p:cNvSpPr txBox="1">
              <a:spLocks noChangeArrowheads="1"/>
            </p:cNvSpPr>
            <p:nvPr/>
          </p:nvSpPr>
          <p:spPr bwMode="auto">
            <a:xfrm>
              <a:off x="912" y="196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27" name="Text Box 18"/>
            <p:cNvSpPr txBox="1">
              <a:spLocks noChangeArrowheads="1"/>
            </p:cNvSpPr>
            <p:nvPr/>
          </p:nvSpPr>
          <p:spPr bwMode="auto">
            <a:xfrm>
              <a:off x="1135" y="180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28" name="Text Box 19"/>
            <p:cNvSpPr txBox="1">
              <a:spLocks noChangeArrowheads="1"/>
            </p:cNvSpPr>
            <p:nvPr/>
          </p:nvSpPr>
          <p:spPr bwMode="auto">
            <a:xfrm>
              <a:off x="1135" y="157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29" name="Text Box 20"/>
            <p:cNvSpPr txBox="1">
              <a:spLocks noChangeArrowheads="1"/>
            </p:cNvSpPr>
            <p:nvPr/>
          </p:nvSpPr>
          <p:spPr bwMode="auto">
            <a:xfrm>
              <a:off x="911" y="141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30" name="Text Box 21"/>
            <p:cNvSpPr txBox="1">
              <a:spLocks noChangeArrowheads="1"/>
            </p:cNvSpPr>
            <p:nvPr/>
          </p:nvSpPr>
          <p:spPr bwMode="auto">
            <a:xfrm>
              <a:off x="1655" y="150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31" name="Text Box 22"/>
            <p:cNvSpPr txBox="1">
              <a:spLocks noChangeArrowheads="1"/>
            </p:cNvSpPr>
            <p:nvPr/>
          </p:nvSpPr>
          <p:spPr bwMode="auto">
            <a:xfrm>
              <a:off x="1861" y="175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21532" name="Text Box 23"/>
            <p:cNvSpPr txBox="1">
              <a:spLocks noChangeArrowheads="1"/>
            </p:cNvSpPr>
            <p:nvPr/>
          </p:nvSpPr>
          <p:spPr bwMode="auto">
            <a:xfrm>
              <a:off x="1656" y="193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>
                <a:solidFill>
                  <a:srgbClr val="008000"/>
                </a:solidFill>
              </a:endParaRPr>
            </a:p>
          </p:txBody>
        </p:sp>
        <p:grpSp>
          <p:nvGrpSpPr>
            <p:cNvPr id="21533" name="Group 24"/>
            <p:cNvGrpSpPr>
              <a:grpSpLocks/>
            </p:cNvGrpSpPr>
            <p:nvPr/>
          </p:nvGrpSpPr>
          <p:grpSpPr bwMode="auto">
            <a:xfrm>
              <a:off x="966" y="1171"/>
              <a:ext cx="47" cy="192"/>
              <a:chOff x="1074" y="1204"/>
              <a:chExt cx="47" cy="192"/>
            </a:xfrm>
          </p:grpSpPr>
          <p:sp>
            <p:nvSpPr>
              <p:cNvPr id="21543" name="Line 25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Line 26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4" name="Group 27"/>
            <p:cNvGrpSpPr>
              <a:grpSpLocks/>
            </p:cNvGrpSpPr>
            <p:nvPr/>
          </p:nvGrpSpPr>
          <p:grpSpPr bwMode="auto">
            <a:xfrm rot="3600000">
              <a:off x="474" y="2005"/>
              <a:ext cx="47" cy="192"/>
              <a:chOff x="1074" y="1204"/>
              <a:chExt cx="47" cy="192"/>
            </a:xfrm>
          </p:grpSpPr>
          <p:sp>
            <p:nvSpPr>
              <p:cNvPr id="21541" name="Line 28"/>
              <p:cNvSpPr>
                <a:spLocks noChangeShapeType="1"/>
              </p:cNvSpPr>
              <p:nvPr/>
            </p:nvSpPr>
            <p:spPr bwMode="auto">
              <a:xfrm flipV="1">
                <a:off x="1074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Line 29"/>
              <p:cNvSpPr>
                <a:spLocks noChangeShapeType="1"/>
              </p:cNvSpPr>
              <p:nvPr/>
            </p:nvSpPr>
            <p:spPr bwMode="auto">
              <a:xfrm flipV="1">
                <a:off x="1121" y="12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5" name="Text Box 30"/>
            <p:cNvSpPr txBox="1">
              <a:spLocks noChangeArrowheads="1"/>
            </p:cNvSpPr>
            <p:nvPr/>
          </p:nvSpPr>
          <p:spPr bwMode="auto">
            <a:xfrm>
              <a:off x="164" y="203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1536" name="Line 33"/>
            <p:cNvSpPr>
              <a:spLocks noChangeShapeType="1"/>
            </p:cNvSpPr>
            <p:nvPr/>
          </p:nvSpPr>
          <p:spPr bwMode="auto">
            <a:xfrm>
              <a:off x="966" y="2394"/>
              <a:ext cx="0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Text Box 34"/>
            <p:cNvSpPr txBox="1">
              <a:spLocks noChangeArrowheads="1"/>
            </p:cNvSpPr>
            <p:nvPr/>
          </p:nvSpPr>
          <p:spPr bwMode="auto">
            <a:xfrm>
              <a:off x="814" y="2480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  <p:sp>
          <p:nvSpPr>
            <p:cNvPr id="21538" name="Line 35"/>
            <p:cNvSpPr>
              <a:spLocks noChangeShapeType="1"/>
            </p:cNvSpPr>
            <p:nvPr/>
          </p:nvSpPr>
          <p:spPr bwMode="auto">
            <a:xfrm rot="1401263" flipH="1" flipV="1">
              <a:off x="1911" y="1122"/>
              <a:ext cx="1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Text Box 36"/>
            <p:cNvSpPr txBox="1">
              <a:spLocks noChangeArrowheads="1"/>
            </p:cNvSpPr>
            <p:nvPr/>
          </p:nvSpPr>
          <p:spPr bwMode="auto">
            <a:xfrm>
              <a:off x="1825" y="855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3</a:t>
              </a:r>
            </a:p>
          </p:txBody>
        </p:sp>
        <p:pic>
          <p:nvPicPr>
            <p:cNvPr id="21540" name="Picture 40" descr="chocola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261"/>
              <a:ext cx="82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43"/>
          <p:cNvGrpSpPr>
            <a:grpSpLocks/>
          </p:cNvGrpSpPr>
          <p:nvPr/>
        </p:nvGrpSpPr>
        <p:grpSpPr bwMode="auto">
          <a:xfrm>
            <a:off x="512763" y="0"/>
            <a:ext cx="8074025" cy="1047750"/>
            <a:chOff x="323" y="0"/>
            <a:chExt cx="5086" cy="660"/>
          </a:xfrm>
        </p:grpSpPr>
        <p:sp>
          <p:nvSpPr>
            <p:cNvPr id="17416" name="Text Box 41"/>
            <p:cNvSpPr txBox="1">
              <a:spLocks noChangeArrowheads="1"/>
            </p:cNvSpPr>
            <p:nvPr/>
          </p:nvSpPr>
          <p:spPr bwMode="auto">
            <a:xfrm>
              <a:off x="1152" y="0"/>
              <a:ext cx="405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a-GE" sz="3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cadNusx" pitchFamily="2" charset="0"/>
                </a:rPr>
                <a:t>ნუკლეინის მჟავები: დნმ, რნმ</a:t>
              </a: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  <a:p>
              <a:pPr algn="ctr">
                <a:defRPr/>
              </a:pPr>
              <a:endPara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endParaRPr>
            </a:p>
          </p:txBody>
        </p:sp>
        <p:sp>
          <p:nvSpPr>
            <p:cNvPr id="21513" name="Text Box 42"/>
            <p:cNvSpPr txBox="1">
              <a:spLocks noChangeArrowheads="1"/>
            </p:cNvSpPr>
            <p:nvPr/>
          </p:nvSpPr>
          <p:spPr bwMode="auto">
            <a:xfrm>
              <a:off x="323" y="408"/>
              <a:ext cx="50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Clr>
                  <a:srgbClr val="FF0000"/>
                </a:buClr>
                <a:buFont typeface="Wingdings" pitchFamily="2" charset="2"/>
                <a:buNone/>
              </a:pPr>
              <a:endParaRPr lang="en-US">
                <a:latin typeface="AcadNusx" pitchFamily="2" charset="0"/>
              </a:endParaRPr>
            </a:p>
          </p:txBody>
        </p:sp>
      </p:grpSp>
      <p:pic>
        <p:nvPicPr>
          <p:cNvPr id="102" name="Picture 116" descr="Goutt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2703513"/>
            <a:ext cx="331787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20" descr="mainGoutt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695575"/>
            <a:ext cx="3429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2" descr="adn_anim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5"/>
          <p:cNvGrpSpPr>
            <a:grpSpLocks/>
          </p:cNvGrpSpPr>
          <p:nvPr/>
        </p:nvGrpSpPr>
        <p:grpSpPr bwMode="auto">
          <a:xfrm>
            <a:off x="3171825" y="1698625"/>
            <a:ext cx="3581400" cy="1778000"/>
            <a:chOff x="1968" y="1040"/>
            <a:chExt cx="2256" cy="1120"/>
          </a:xfrm>
        </p:grpSpPr>
        <p:sp>
          <p:nvSpPr>
            <p:cNvPr id="22537" name="Rectangle 14"/>
            <p:cNvSpPr>
              <a:spLocks noChangeArrowheads="1"/>
            </p:cNvSpPr>
            <p:nvPr/>
          </p:nvSpPr>
          <p:spPr bwMode="auto">
            <a:xfrm>
              <a:off x="1968" y="1768"/>
              <a:ext cx="1296" cy="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2"/>
            <p:cNvSpPr>
              <a:spLocks noChangeArrowheads="1"/>
            </p:cNvSpPr>
            <p:nvPr/>
          </p:nvSpPr>
          <p:spPr bwMode="auto">
            <a:xfrm>
              <a:off x="1968" y="1040"/>
              <a:ext cx="2256" cy="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12763" y="1039813"/>
            <a:ext cx="522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600">
                <a:solidFill>
                  <a:srgbClr val="FF0000"/>
                </a:solidFill>
              </a:rPr>
              <a:t>ნუკლეოტიდი</a:t>
            </a:r>
            <a:r>
              <a:rPr lang="fr-FR" sz="3600">
                <a:solidFill>
                  <a:srgbClr val="FF0000"/>
                </a:solidFill>
              </a:rPr>
              <a:t> </a:t>
            </a:r>
            <a:r>
              <a:rPr lang="ka-GE" sz="3600">
                <a:solidFill>
                  <a:srgbClr val="FF0000"/>
                </a:solidFill>
              </a:rPr>
              <a:t>შედგება</a:t>
            </a:r>
            <a:r>
              <a:rPr lang="fr-FR" sz="3600">
                <a:solidFill>
                  <a:srgbClr val="FF0000"/>
                </a:solidFill>
              </a:rPr>
              <a:t>:</a:t>
            </a:r>
            <a:endParaRPr lang="fr-FR" sz="3600">
              <a:solidFill>
                <a:srgbClr val="FFFF00"/>
              </a:solidFill>
            </a:endParaRPr>
          </a:p>
          <a:p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660650" y="1633538"/>
            <a:ext cx="494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A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აზოტოვანი ფუძე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AcadNusx" pitchFamily="2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935288" y="2805113"/>
            <a:ext cx="708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პენტოზა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: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935288" y="3976688"/>
            <a:ext cx="5859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 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ფოსფორმჟავას ნაშთი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AcadNusx" pitchFamily="2" charset="0"/>
            </a:endParaRP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1614488" y="206375"/>
            <a:ext cx="66960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</a:t>
            </a: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pic>
        <p:nvPicPr>
          <p:cNvPr id="22536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3913" y="787400"/>
            <a:ext cx="755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>
                <a:solidFill>
                  <a:srgbClr val="FF0000"/>
                </a:solidFill>
                <a:latin typeface="AcadNusx" pitchFamily="2" charset="0"/>
              </a:rPr>
              <a:t>მონოსაქარიდი პენტოზა: დეზოქსირიბოზა ან რიბოზა</a:t>
            </a:r>
            <a:endParaRPr lang="fr-FR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481013" y="787400"/>
            <a:ext cx="342900" cy="342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36"/>
          <p:cNvSpPr txBox="1">
            <a:spLocks noChangeArrowheads="1"/>
          </p:cNvSpPr>
          <p:nvPr/>
        </p:nvSpPr>
        <p:spPr bwMode="auto">
          <a:xfrm>
            <a:off x="1443038" y="0"/>
            <a:ext cx="68183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</a:t>
            </a: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5400" y="1314450"/>
            <a:ext cx="9421813" cy="4498975"/>
            <a:chOff x="16" y="828"/>
            <a:chExt cx="5935" cy="2834"/>
          </a:xfrm>
        </p:grpSpPr>
        <p:sp>
          <p:nvSpPr>
            <p:cNvPr id="23559" name="Text Box 3"/>
            <p:cNvSpPr txBox="1">
              <a:spLocks noChangeArrowheads="1"/>
            </p:cNvSpPr>
            <p:nvPr/>
          </p:nvSpPr>
          <p:spPr bwMode="auto">
            <a:xfrm>
              <a:off x="1060" y="934"/>
              <a:ext cx="15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200">
                  <a:latin typeface="Symbol" pitchFamily="18" charset="2"/>
                </a:rPr>
                <a:t>b</a:t>
              </a:r>
              <a:r>
                <a:rPr lang="fr-FR" sz="3000"/>
                <a:t>-D-</a:t>
              </a:r>
              <a:r>
                <a:rPr lang="ka-GE" sz="3000"/>
                <a:t> რიბოზა</a:t>
              </a:r>
              <a:endParaRPr lang="fr-FR" sz="3000">
                <a:latin typeface="AcadNusx" pitchFamily="2" charset="0"/>
              </a:endParaRPr>
            </a:p>
          </p:txBody>
        </p:sp>
        <p:sp>
          <p:nvSpPr>
            <p:cNvPr id="23560" name="Text Box 5"/>
            <p:cNvSpPr txBox="1">
              <a:spLocks noChangeArrowheads="1"/>
            </p:cNvSpPr>
            <p:nvPr/>
          </p:nvSpPr>
          <p:spPr bwMode="auto">
            <a:xfrm>
              <a:off x="1872" y="192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1’</a:t>
              </a:r>
            </a:p>
          </p:txBody>
        </p:sp>
        <p:sp>
          <p:nvSpPr>
            <p:cNvPr id="23561" name="Text Box 6"/>
            <p:cNvSpPr txBox="1">
              <a:spLocks noChangeArrowheads="1"/>
            </p:cNvSpPr>
            <p:nvPr/>
          </p:nvSpPr>
          <p:spPr bwMode="auto">
            <a:xfrm>
              <a:off x="1776" y="228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2’</a:t>
              </a:r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1272" y="228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3’</a:t>
              </a:r>
            </a:p>
          </p:txBody>
        </p:sp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1176" y="192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4’</a:t>
              </a:r>
            </a:p>
          </p:txBody>
        </p:sp>
        <p:sp>
          <p:nvSpPr>
            <p:cNvPr id="23564" name="Text Box 9"/>
            <p:cNvSpPr txBox="1">
              <a:spLocks noChangeArrowheads="1"/>
            </p:cNvSpPr>
            <p:nvPr/>
          </p:nvSpPr>
          <p:spPr bwMode="auto">
            <a:xfrm>
              <a:off x="750" y="1308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5’</a:t>
              </a:r>
            </a:p>
          </p:txBody>
        </p:sp>
        <p:sp>
          <p:nvSpPr>
            <p:cNvPr id="23565" name="Text Box 10"/>
            <p:cNvSpPr txBox="1">
              <a:spLocks noChangeArrowheads="1"/>
            </p:cNvSpPr>
            <p:nvPr/>
          </p:nvSpPr>
          <p:spPr bwMode="auto">
            <a:xfrm>
              <a:off x="3039" y="828"/>
              <a:ext cx="291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3200">
                  <a:latin typeface="Symbol" pitchFamily="18" charset="2"/>
                </a:rPr>
                <a:t>b</a:t>
              </a:r>
              <a:r>
                <a:rPr lang="fr-FR" sz="3000"/>
                <a:t>-D-</a:t>
              </a:r>
              <a:r>
                <a:rPr lang="ka-GE" sz="3000"/>
                <a:t>დეზოქსირიბოზა</a:t>
              </a:r>
              <a:endParaRPr lang="fr-FR" sz="3000">
                <a:latin typeface="AcadNusx" pitchFamily="2" charset="0"/>
              </a:endParaRPr>
            </a:p>
            <a:p>
              <a:pPr algn="ctr"/>
              <a:r>
                <a:rPr lang="fr-FR" sz="2200"/>
                <a:t>(2’-</a:t>
              </a:r>
              <a:r>
                <a:rPr lang="ka-GE" sz="2200"/>
                <a:t>დეზოქსირიბოზა</a:t>
              </a:r>
              <a:r>
                <a:rPr lang="fr-FR" sz="2200">
                  <a:latin typeface="AcadNusx" pitchFamily="2" charset="0"/>
                </a:rPr>
                <a:t>)</a:t>
              </a:r>
            </a:p>
          </p:txBody>
        </p:sp>
        <p:sp>
          <p:nvSpPr>
            <p:cNvPr id="23566" name="AutoShape 11"/>
            <p:cNvSpPr>
              <a:spLocks noChangeArrowheads="1"/>
            </p:cNvSpPr>
            <p:nvPr/>
          </p:nvSpPr>
          <p:spPr bwMode="auto">
            <a:xfrm>
              <a:off x="1138" y="1646"/>
              <a:ext cx="1008" cy="958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3567" name="Text Box 12"/>
            <p:cNvSpPr txBox="1">
              <a:spLocks noChangeArrowheads="1"/>
            </p:cNvSpPr>
            <p:nvPr/>
          </p:nvSpPr>
          <p:spPr bwMode="auto">
            <a:xfrm>
              <a:off x="1488" y="1539"/>
              <a:ext cx="303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 flipV="1">
              <a:off x="2146" y="1776"/>
              <a:ext cx="276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 flipH="1" flipV="1">
              <a:off x="838" y="1788"/>
              <a:ext cx="276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5"/>
            <p:cNvSpPr>
              <a:spLocks noChangeShapeType="1"/>
            </p:cNvSpPr>
            <p:nvPr/>
          </p:nvSpPr>
          <p:spPr bwMode="auto">
            <a:xfrm>
              <a:off x="1951" y="260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1333" y="260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17"/>
            <p:cNvSpPr txBox="1">
              <a:spLocks noChangeArrowheads="1"/>
            </p:cNvSpPr>
            <p:nvPr/>
          </p:nvSpPr>
          <p:spPr bwMode="auto">
            <a:xfrm>
              <a:off x="16" y="1466"/>
              <a:ext cx="9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HOH</a:t>
              </a:r>
              <a:r>
                <a:rPr lang="fr-FR" sz="3000" baseline="-25000"/>
                <a:t>2</a:t>
              </a:r>
              <a:r>
                <a:rPr lang="fr-FR" sz="3000"/>
                <a:t>C</a:t>
              </a:r>
            </a:p>
          </p:txBody>
        </p:sp>
        <p:sp>
          <p:nvSpPr>
            <p:cNvPr id="23573" name="Text Box 18"/>
            <p:cNvSpPr txBox="1">
              <a:spLocks noChangeArrowheads="1"/>
            </p:cNvSpPr>
            <p:nvPr/>
          </p:nvSpPr>
          <p:spPr bwMode="auto">
            <a:xfrm>
              <a:off x="1167" y="2786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1797" y="2786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3575" name="Text Box 20"/>
            <p:cNvSpPr txBox="1">
              <a:spLocks noChangeArrowheads="1"/>
            </p:cNvSpPr>
            <p:nvPr/>
          </p:nvSpPr>
          <p:spPr bwMode="auto">
            <a:xfrm>
              <a:off x="2340" y="1514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4692" y="192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1’</a:t>
              </a:r>
            </a:p>
          </p:txBody>
        </p:sp>
        <p:sp>
          <p:nvSpPr>
            <p:cNvPr id="23577" name="Text Box 22"/>
            <p:cNvSpPr txBox="1">
              <a:spLocks noChangeArrowheads="1"/>
            </p:cNvSpPr>
            <p:nvPr/>
          </p:nvSpPr>
          <p:spPr bwMode="auto">
            <a:xfrm>
              <a:off x="4596" y="228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2’</a:t>
              </a:r>
            </a:p>
          </p:txBody>
        </p:sp>
        <p:sp>
          <p:nvSpPr>
            <p:cNvPr id="23578" name="Text Box 23"/>
            <p:cNvSpPr txBox="1">
              <a:spLocks noChangeArrowheads="1"/>
            </p:cNvSpPr>
            <p:nvPr/>
          </p:nvSpPr>
          <p:spPr bwMode="auto">
            <a:xfrm>
              <a:off x="4092" y="228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3’</a:t>
              </a:r>
            </a:p>
          </p:txBody>
        </p:sp>
        <p:sp>
          <p:nvSpPr>
            <p:cNvPr id="23579" name="Text Box 24"/>
            <p:cNvSpPr txBox="1">
              <a:spLocks noChangeArrowheads="1"/>
            </p:cNvSpPr>
            <p:nvPr/>
          </p:nvSpPr>
          <p:spPr bwMode="auto">
            <a:xfrm>
              <a:off x="3996" y="192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4’</a:t>
              </a:r>
            </a:p>
          </p:txBody>
        </p:sp>
        <p:sp>
          <p:nvSpPr>
            <p:cNvPr id="23580" name="AutoShape 25"/>
            <p:cNvSpPr>
              <a:spLocks noChangeArrowheads="1"/>
            </p:cNvSpPr>
            <p:nvPr/>
          </p:nvSpPr>
          <p:spPr bwMode="auto">
            <a:xfrm>
              <a:off x="3958" y="1646"/>
              <a:ext cx="1008" cy="958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4308" y="1539"/>
              <a:ext cx="303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 flipV="1">
              <a:off x="4966" y="1776"/>
              <a:ext cx="276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28"/>
            <p:cNvSpPr>
              <a:spLocks noChangeShapeType="1"/>
            </p:cNvSpPr>
            <p:nvPr/>
          </p:nvSpPr>
          <p:spPr bwMode="auto">
            <a:xfrm flipH="1" flipV="1">
              <a:off x="3676" y="1788"/>
              <a:ext cx="276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Line 29"/>
            <p:cNvSpPr>
              <a:spLocks noChangeShapeType="1"/>
            </p:cNvSpPr>
            <p:nvPr/>
          </p:nvSpPr>
          <p:spPr bwMode="auto">
            <a:xfrm>
              <a:off x="4771" y="260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30"/>
            <p:cNvSpPr>
              <a:spLocks noChangeShapeType="1"/>
            </p:cNvSpPr>
            <p:nvPr/>
          </p:nvSpPr>
          <p:spPr bwMode="auto">
            <a:xfrm>
              <a:off x="4156" y="260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Text Box 31"/>
            <p:cNvSpPr txBox="1">
              <a:spLocks noChangeArrowheads="1"/>
            </p:cNvSpPr>
            <p:nvPr/>
          </p:nvSpPr>
          <p:spPr bwMode="auto">
            <a:xfrm>
              <a:off x="2868" y="1466"/>
              <a:ext cx="9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HOH</a:t>
              </a:r>
              <a:r>
                <a:rPr lang="fr-FR" sz="3000" baseline="-25000"/>
                <a:t>2</a:t>
              </a:r>
              <a:r>
                <a:rPr lang="fr-FR" sz="3000"/>
                <a:t>C</a:t>
              </a:r>
            </a:p>
          </p:txBody>
        </p:sp>
        <p:sp>
          <p:nvSpPr>
            <p:cNvPr id="23587" name="Text Box 32"/>
            <p:cNvSpPr txBox="1">
              <a:spLocks noChangeArrowheads="1"/>
            </p:cNvSpPr>
            <p:nvPr/>
          </p:nvSpPr>
          <p:spPr bwMode="auto">
            <a:xfrm>
              <a:off x="4008" y="2786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3588" name="Text Box 33"/>
            <p:cNvSpPr txBox="1">
              <a:spLocks noChangeArrowheads="1"/>
            </p:cNvSpPr>
            <p:nvPr/>
          </p:nvSpPr>
          <p:spPr bwMode="auto">
            <a:xfrm>
              <a:off x="4633" y="278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</a:t>
              </a:r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5160" y="1514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3590" name="Text Box 35"/>
            <p:cNvSpPr txBox="1">
              <a:spLocks noChangeArrowheads="1"/>
            </p:cNvSpPr>
            <p:nvPr/>
          </p:nvSpPr>
          <p:spPr bwMode="auto">
            <a:xfrm>
              <a:off x="3606" y="1320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5’</a:t>
              </a:r>
            </a:p>
          </p:txBody>
        </p:sp>
        <p:sp>
          <p:nvSpPr>
            <p:cNvPr id="23591" name="Text Box 37"/>
            <p:cNvSpPr txBox="1">
              <a:spLocks noChangeArrowheads="1"/>
            </p:cNvSpPr>
            <p:nvPr/>
          </p:nvSpPr>
          <p:spPr bwMode="auto">
            <a:xfrm>
              <a:off x="1243" y="3182"/>
              <a:ext cx="66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4000">
                  <a:latin typeface="AcadNusx" pitchFamily="2" charset="0"/>
                </a:rPr>
                <a:t>რნმ</a:t>
              </a:r>
              <a:endParaRPr lang="fr-FR" sz="4000">
                <a:latin typeface="AcadNusx" pitchFamily="2" charset="0"/>
              </a:endParaRPr>
            </a:p>
          </p:txBody>
        </p:sp>
        <p:sp>
          <p:nvSpPr>
            <p:cNvPr id="23592" name="Text Box 38"/>
            <p:cNvSpPr txBox="1">
              <a:spLocks noChangeArrowheads="1"/>
            </p:cNvSpPr>
            <p:nvPr/>
          </p:nvSpPr>
          <p:spPr bwMode="auto">
            <a:xfrm>
              <a:off x="4043" y="3216"/>
              <a:ext cx="70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a-GE" sz="4000">
                  <a:latin typeface="AcadNusx" pitchFamily="2" charset="0"/>
                </a:rPr>
                <a:t>დნმ</a:t>
              </a:r>
              <a:endParaRPr lang="fr-FR" sz="4000">
                <a:latin typeface="AcadNusx" pitchFamily="2" charset="0"/>
              </a:endParaRPr>
            </a:p>
          </p:txBody>
        </p:sp>
        <p:sp>
          <p:nvSpPr>
            <p:cNvPr id="23593" name="Freeform 40"/>
            <p:cNvSpPr>
              <a:spLocks/>
            </p:cNvSpPr>
            <p:nvPr/>
          </p:nvSpPr>
          <p:spPr bwMode="auto">
            <a:xfrm>
              <a:off x="1140" y="2010"/>
              <a:ext cx="1008" cy="600"/>
            </a:xfrm>
            <a:custGeom>
              <a:avLst/>
              <a:gdLst>
                <a:gd name="T0" fmla="*/ 0 w 1008"/>
                <a:gd name="T1" fmla="*/ 6 h 600"/>
                <a:gd name="T2" fmla="*/ 192 w 1008"/>
                <a:gd name="T3" fmla="*/ 600 h 600"/>
                <a:gd name="T4" fmla="*/ 810 w 1008"/>
                <a:gd name="T5" fmla="*/ 600 h 600"/>
                <a:gd name="T6" fmla="*/ 1008 w 1008"/>
                <a:gd name="T7" fmla="*/ 0 h 600"/>
                <a:gd name="T8" fmla="*/ 786 w 1008"/>
                <a:gd name="T9" fmla="*/ 528 h 600"/>
                <a:gd name="T10" fmla="*/ 222 w 1008"/>
                <a:gd name="T11" fmla="*/ 528 h 600"/>
                <a:gd name="T12" fmla="*/ 0 w 1008"/>
                <a:gd name="T13" fmla="*/ 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600"/>
                <a:gd name="T23" fmla="*/ 1008 w 1008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600">
                  <a:moveTo>
                    <a:pt x="0" y="6"/>
                  </a:moveTo>
                  <a:lnTo>
                    <a:pt x="192" y="600"/>
                  </a:lnTo>
                  <a:lnTo>
                    <a:pt x="810" y="600"/>
                  </a:lnTo>
                  <a:lnTo>
                    <a:pt x="1008" y="0"/>
                  </a:lnTo>
                  <a:lnTo>
                    <a:pt x="786" y="528"/>
                  </a:lnTo>
                  <a:lnTo>
                    <a:pt x="222" y="5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41"/>
            <p:cNvSpPr>
              <a:spLocks/>
            </p:cNvSpPr>
            <p:nvPr/>
          </p:nvSpPr>
          <p:spPr bwMode="auto">
            <a:xfrm>
              <a:off x="3958" y="2014"/>
              <a:ext cx="1008" cy="600"/>
            </a:xfrm>
            <a:custGeom>
              <a:avLst/>
              <a:gdLst>
                <a:gd name="T0" fmla="*/ 0 w 1008"/>
                <a:gd name="T1" fmla="*/ 6 h 600"/>
                <a:gd name="T2" fmla="*/ 192 w 1008"/>
                <a:gd name="T3" fmla="*/ 600 h 600"/>
                <a:gd name="T4" fmla="*/ 810 w 1008"/>
                <a:gd name="T5" fmla="*/ 600 h 600"/>
                <a:gd name="T6" fmla="*/ 1008 w 1008"/>
                <a:gd name="T7" fmla="*/ 0 h 600"/>
                <a:gd name="T8" fmla="*/ 786 w 1008"/>
                <a:gd name="T9" fmla="*/ 528 h 600"/>
                <a:gd name="T10" fmla="*/ 222 w 1008"/>
                <a:gd name="T11" fmla="*/ 528 h 600"/>
                <a:gd name="T12" fmla="*/ 0 w 1008"/>
                <a:gd name="T13" fmla="*/ 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600"/>
                <a:gd name="T23" fmla="*/ 1008 w 1008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600">
                  <a:moveTo>
                    <a:pt x="0" y="6"/>
                  </a:moveTo>
                  <a:lnTo>
                    <a:pt x="192" y="600"/>
                  </a:lnTo>
                  <a:lnTo>
                    <a:pt x="810" y="600"/>
                  </a:lnTo>
                  <a:lnTo>
                    <a:pt x="1008" y="0"/>
                  </a:lnTo>
                  <a:lnTo>
                    <a:pt x="786" y="528"/>
                  </a:lnTo>
                  <a:lnTo>
                    <a:pt x="222" y="5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58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41538" y="0"/>
            <a:ext cx="61198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</a:t>
            </a: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0" y="757238"/>
            <a:ext cx="700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1800">
                <a:solidFill>
                  <a:srgbClr val="FF0000"/>
                </a:solidFill>
                <a:latin typeface="AcadNusx" pitchFamily="2" charset="0"/>
              </a:rPr>
              <a:t>ნუკლეოტიდი ფოსფორის ჯგუფის გარეშე</a:t>
            </a:r>
            <a:endParaRPr lang="fr-FR" sz="1800">
              <a:solidFill>
                <a:srgbClr val="FF0000"/>
              </a:solidFill>
              <a:latin typeface="AcadNusx" pitchFamily="2" charset="0"/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733550" y="1509713"/>
            <a:ext cx="1568450" cy="2198687"/>
            <a:chOff x="1092" y="1111"/>
            <a:chExt cx="988" cy="1385"/>
          </a:xfrm>
        </p:grpSpPr>
        <p:sp>
          <p:nvSpPr>
            <p:cNvPr id="24647" name="AutoShape 41"/>
            <p:cNvSpPr>
              <a:spLocks noChangeArrowheads="1"/>
            </p:cNvSpPr>
            <p:nvPr/>
          </p:nvSpPr>
          <p:spPr bwMode="auto">
            <a:xfrm rot="5400000">
              <a:off x="1174" y="1176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4648" name="Text Box 42"/>
            <p:cNvSpPr txBox="1">
              <a:spLocks noChangeArrowheads="1"/>
            </p:cNvSpPr>
            <p:nvPr/>
          </p:nvSpPr>
          <p:spPr bwMode="auto">
            <a:xfrm>
              <a:off x="1092" y="1143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4649" name="Text Box 43"/>
            <p:cNvSpPr txBox="1">
              <a:spLocks noChangeArrowheads="1"/>
            </p:cNvSpPr>
            <p:nvPr/>
          </p:nvSpPr>
          <p:spPr bwMode="auto">
            <a:xfrm>
              <a:off x="1500" y="1862"/>
              <a:ext cx="289" cy="63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  <a:p>
              <a:r>
                <a:rPr lang="fr-FR" sz="3000"/>
                <a:t>H</a:t>
              </a:r>
            </a:p>
          </p:txBody>
        </p:sp>
        <p:sp>
          <p:nvSpPr>
            <p:cNvPr id="24650" name="Line 44"/>
            <p:cNvSpPr>
              <a:spLocks noChangeShapeType="1"/>
            </p:cNvSpPr>
            <p:nvPr/>
          </p:nvSpPr>
          <p:spPr bwMode="auto">
            <a:xfrm rot="3600000" flipH="1" flipV="1">
              <a:off x="1819" y="1669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1" name="Line 45"/>
            <p:cNvSpPr>
              <a:spLocks noChangeShapeType="1"/>
            </p:cNvSpPr>
            <p:nvPr/>
          </p:nvSpPr>
          <p:spPr bwMode="auto">
            <a:xfrm rot="18000000" flipV="1">
              <a:off x="1819" y="1165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Line 46"/>
            <p:cNvSpPr>
              <a:spLocks noChangeShapeType="1"/>
            </p:cNvSpPr>
            <p:nvPr/>
          </p:nvSpPr>
          <p:spPr bwMode="auto">
            <a:xfrm>
              <a:off x="1330" y="1440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Text Box 47"/>
            <p:cNvSpPr txBox="1">
              <a:spLocks noChangeArrowheads="1"/>
            </p:cNvSpPr>
            <p:nvPr/>
          </p:nvSpPr>
          <p:spPr bwMode="auto">
            <a:xfrm>
              <a:off x="1548" y="17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24654" name="Text Box 48"/>
            <p:cNvSpPr txBox="1">
              <a:spLocks noChangeArrowheads="1"/>
            </p:cNvSpPr>
            <p:nvPr/>
          </p:nvSpPr>
          <p:spPr bwMode="auto">
            <a:xfrm>
              <a:off x="1320" y="157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2</a:t>
              </a:r>
            </a:p>
          </p:txBody>
        </p:sp>
        <p:sp>
          <p:nvSpPr>
            <p:cNvPr id="24655" name="Text Box 49"/>
            <p:cNvSpPr txBox="1">
              <a:spLocks noChangeArrowheads="1"/>
            </p:cNvSpPr>
            <p:nvPr/>
          </p:nvSpPr>
          <p:spPr bwMode="auto">
            <a:xfrm>
              <a:off x="1320" y="13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3</a:t>
              </a:r>
            </a:p>
          </p:txBody>
        </p:sp>
        <p:sp>
          <p:nvSpPr>
            <p:cNvPr id="24656" name="Text Box 50"/>
            <p:cNvSpPr txBox="1">
              <a:spLocks noChangeArrowheads="1"/>
            </p:cNvSpPr>
            <p:nvPr/>
          </p:nvSpPr>
          <p:spPr bwMode="auto">
            <a:xfrm>
              <a:off x="1548" y="12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24657" name="Text Box 51"/>
            <p:cNvSpPr txBox="1">
              <a:spLocks noChangeArrowheads="1"/>
            </p:cNvSpPr>
            <p:nvPr/>
          </p:nvSpPr>
          <p:spPr bwMode="auto">
            <a:xfrm>
              <a:off x="1854" y="13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5</a:t>
              </a:r>
            </a:p>
          </p:txBody>
        </p:sp>
        <p:sp>
          <p:nvSpPr>
            <p:cNvPr id="24658" name="Text Box 52"/>
            <p:cNvSpPr txBox="1">
              <a:spLocks noChangeArrowheads="1"/>
            </p:cNvSpPr>
            <p:nvPr/>
          </p:nvSpPr>
          <p:spPr bwMode="auto">
            <a:xfrm>
              <a:off x="1854" y="157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6</a:t>
              </a:r>
            </a:p>
          </p:txBody>
        </p:sp>
        <p:sp>
          <p:nvSpPr>
            <p:cNvPr id="24659" name="Line 53"/>
            <p:cNvSpPr>
              <a:spLocks noChangeShapeType="1"/>
            </p:cNvSpPr>
            <p:nvPr/>
          </p:nvSpPr>
          <p:spPr bwMode="auto">
            <a:xfrm>
              <a:off x="1646" y="2120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3179763" y="2755900"/>
            <a:ext cx="1422400" cy="865188"/>
            <a:chOff x="2003" y="1896"/>
            <a:chExt cx="896" cy="545"/>
          </a:xfrm>
        </p:grpSpPr>
        <p:sp>
          <p:nvSpPr>
            <p:cNvPr id="24645" name="AutoShape 78"/>
            <p:cNvSpPr>
              <a:spLocks noChangeAspect="1" noChangeArrowheads="1"/>
            </p:cNvSpPr>
            <p:nvPr/>
          </p:nvSpPr>
          <p:spPr bwMode="auto">
            <a:xfrm rot="-5312532">
              <a:off x="2000" y="2048"/>
              <a:ext cx="396" cy="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57 h 21600"/>
                <a:gd name="T20" fmla="*/ 18436 w 21600"/>
                <a:gd name="T21" fmla="*/ 1844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35" y="11796"/>
                  </a:moveTo>
                  <a:cubicBezTo>
                    <a:pt x="17882" y="11466"/>
                    <a:pt x="17906" y="11133"/>
                    <a:pt x="17906" y="10800"/>
                  </a:cubicBezTo>
                  <a:cubicBezTo>
                    <a:pt x="17906" y="7350"/>
                    <a:pt x="15428" y="4398"/>
                    <a:pt x="12030" y="3801"/>
                  </a:cubicBezTo>
                  <a:lnTo>
                    <a:pt x="12670" y="163"/>
                  </a:lnTo>
                  <a:cubicBezTo>
                    <a:pt x="17834" y="1071"/>
                    <a:pt x="21600" y="5556"/>
                    <a:pt x="21600" y="10800"/>
                  </a:cubicBezTo>
                  <a:cubicBezTo>
                    <a:pt x="21600" y="11306"/>
                    <a:pt x="21564" y="11813"/>
                    <a:pt x="21493" y="12315"/>
                  </a:cubicBezTo>
                  <a:lnTo>
                    <a:pt x="24166" y="12694"/>
                  </a:lnTo>
                  <a:lnTo>
                    <a:pt x="19026" y="16558"/>
                  </a:lnTo>
                  <a:lnTo>
                    <a:pt x="15162" y="11418"/>
                  </a:lnTo>
                  <a:lnTo>
                    <a:pt x="17835" y="117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Text Box 79"/>
            <p:cNvSpPr txBox="1">
              <a:spLocks noChangeAspect="1" noChangeArrowheads="1"/>
            </p:cNvSpPr>
            <p:nvPr/>
          </p:nvSpPr>
          <p:spPr bwMode="auto">
            <a:xfrm>
              <a:off x="2334" y="1896"/>
              <a:ext cx="56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</a:t>
              </a:r>
              <a:r>
                <a:rPr lang="fr-FR" sz="3000" baseline="-25000"/>
                <a:t>2</a:t>
              </a:r>
              <a:r>
                <a:rPr lang="fr-FR" sz="3000"/>
                <a:t>O</a:t>
              </a:r>
            </a:p>
          </p:txBody>
        </p:sp>
      </p:grpSp>
      <p:sp>
        <p:nvSpPr>
          <p:cNvPr id="302164" name="Oval 84"/>
          <p:cNvSpPr>
            <a:spLocks noChangeArrowheads="1"/>
          </p:cNvSpPr>
          <p:nvPr/>
        </p:nvSpPr>
        <p:spPr bwMode="auto">
          <a:xfrm rot="1471447">
            <a:off x="2174875" y="3286125"/>
            <a:ext cx="1828800" cy="749300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5" name="Text Box 85"/>
          <p:cNvSpPr txBox="1">
            <a:spLocks noChangeArrowheads="1"/>
          </p:cNvSpPr>
          <p:nvPr/>
        </p:nvSpPr>
        <p:spPr bwMode="auto">
          <a:xfrm>
            <a:off x="5583238" y="666750"/>
            <a:ext cx="2468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2400">
                <a:solidFill>
                  <a:srgbClr val="FF0000"/>
                </a:solidFill>
                <a:latin typeface="AcadNusx" pitchFamily="2" charset="0"/>
              </a:rPr>
              <a:t>ნუკლეოზიდი</a:t>
            </a:r>
            <a:endParaRPr lang="fr-FR" sz="24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302166" name="Line 86"/>
          <p:cNvSpPr>
            <a:spLocks noChangeShapeType="1"/>
          </p:cNvSpPr>
          <p:nvPr/>
        </p:nvSpPr>
        <p:spPr bwMode="auto">
          <a:xfrm>
            <a:off x="4826000" y="1001713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-25400" y="3359150"/>
            <a:ext cx="3857625" cy="2400300"/>
            <a:chOff x="-16" y="2276"/>
            <a:chExt cx="2430" cy="1512"/>
          </a:xfrm>
        </p:grpSpPr>
        <p:sp>
          <p:nvSpPr>
            <p:cNvPr id="24629" name="Text Box 5"/>
            <p:cNvSpPr txBox="1">
              <a:spLocks noChangeArrowheads="1"/>
            </p:cNvSpPr>
            <p:nvPr/>
          </p:nvSpPr>
          <p:spPr bwMode="auto">
            <a:xfrm>
              <a:off x="1520" y="275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1’</a:t>
              </a:r>
            </a:p>
          </p:txBody>
        </p:sp>
        <p:sp>
          <p:nvSpPr>
            <p:cNvPr id="24630" name="Text Box 6"/>
            <p:cNvSpPr txBox="1">
              <a:spLocks noChangeArrowheads="1"/>
            </p:cNvSpPr>
            <p:nvPr/>
          </p:nvSpPr>
          <p:spPr bwMode="auto">
            <a:xfrm>
              <a:off x="1448" y="3068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2’</a:t>
              </a:r>
            </a:p>
          </p:txBody>
        </p:sp>
        <p:sp>
          <p:nvSpPr>
            <p:cNvPr id="24631" name="Text Box 7"/>
            <p:cNvSpPr txBox="1">
              <a:spLocks noChangeArrowheads="1"/>
            </p:cNvSpPr>
            <p:nvPr/>
          </p:nvSpPr>
          <p:spPr bwMode="auto">
            <a:xfrm>
              <a:off x="1100" y="3068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3’</a:t>
              </a:r>
            </a:p>
          </p:txBody>
        </p:sp>
        <p:sp>
          <p:nvSpPr>
            <p:cNvPr id="24632" name="Text Box 8"/>
            <p:cNvSpPr txBox="1">
              <a:spLocks noChangeArrowheads="1"/>
            </p:cNvSpPr>
            <p:nvPr/>
          </p:nvSpPr>
          <p:spPr bwMode="auto">
            <a:xfrm>
              <a:off x="1016" y="275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4’</a:t>
              </a:r>
            </a:p>
          </p:txBody>
        </p:sp>
        <p:sp>
          <p:nvSpPr>
            <p:cNvPr id="24633" name="Text Box 9"/>
            <p:cNvSpPr txBox="1">
              <a:spLocks noChangeArrowheads="1"/>
            </p:cNvSpPr>
            <p:nvPr/>
          </p:nvSpPr>
          <p:spPr bwMode="auto">
            <a:xfrm>
              <a:off x="830" y="227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5’</a:t>
              </a:r>
            </a:p>
          </p:txBody>
        </p:sp>
        <p:sp>
          <p:nvSpPr>
            <p:cNvPr id="24634" name="AutoShape 10"/>
            <p:cNvSpPr>
              <a:spLocks noChangeAspect="1" noChangeArrowheads="1"/>
            </p:cNvSpPr>
            <p:nvPr/>
          </p:nvSpPr>
          <p:spPr bwMode="auto">
            <a:xfrm>
              <a:off x="976" y="2530"/>
              <a:ext cx="807" cy="767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4635" name="Text Box 11"/>
            <p:cNvSpPr txBox="1">
              <a:spLocks noChangeAspect="1" noChangeArrowheads="1"/>
            </p:cNvSpPr>
            <p:nvPr/>
          </p:nvSpPr>
          <p:spPr bwMode="auto">
            <a:xfrm>
              <a:off x="1244" y="2421"/>
              <a:ext cx="303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4636" name="Line 12"/>
            <p:cNvSpPr>
              <a:spLocks noChangeAspect="1" noChangeShapeType="1"/>
            </p:cNvSpPr>
            <p:nvPr/>
          </p:nvSpPr>
          <p:spPr bwMode="auto">
            <a:xfrm flipV="1">
              <a:off x="1783" y="2634"/>
              <a:ext cx="221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Line 13"/>
            <p:cNvSpPr>
              <a:spLocks noChangeAspect="1" noChangeShapeType="1"/>
            </p:cNvSpPr>
            <p:nvPr/>
          </p:nvSpPr>
          <p:spPr bwMode="auto">
            <a:xfrm flipH="1" flipV="1">
              <a:off x="736" y="2644"/>
              <a:ext cx="22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14"/>
            <p:cNvSpPr>
              <a:spLocks noChangeAspect="1" noChangeShapeType="1"/>
            </p:cNvSpPr>
            <p:nvPr/>
          </p:nvSpPr>
          <p:spPr bwMode="auto">
            <a:xfrm>
              <a:off x="1631" y="3297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Line 15"/>
            <p:cNvSpPr>
              <a:spLocks noChangeAspect="1" noChangeShapeType="1"/>
            </p:cNvSpPr>
            <p:nvPr/>
          </p:nvSpPr>
          <p:spPr bwMode="auto">
            <a:xfrm>
              <a:off x="1128" y="3297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Text Box 16"/>
            <p:cNvSpPr txBox="1">
              <a:spLocks noChangeAspect="1" noChangeArrowheads="1"/>
            </p:cNvSpPr>
            <p:nvPr/>
          </p:nvSpPr>
          <p:spPr bwMode="auto">
            <a:xfrm>
              <a:off x="-16" y="2350"/>
              <a:ext cx="9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HOH</a:t>
              </a:r>
              <a:r>
                <a:rPr lang="fr-FR" sz="3000" baseline="-25000"/>
                <a:t>2</a:t>
              </a:r>
              <a:r>
                <a:rPr lang="fr-FR" sz="3000"/>
                <a:t>C</a:t>
              </a:r>
            </a:p>
          </p:txBody>
        </p:sp>
        <p:sp>
          <p:nvSpPr>
            <p:cNvPr id="24641" name="Text Box 17"/>
            <p:cNvSpPr txBox="1">
              <a:spLocks noChangeAspect="1" noChangeArrowheads="1"/>
            </p:cNvSpPr>
            <p:nvPr/>
          </p:nvSpPr>
          <p:spPr bwMode="auto">
            <a:xfrm>
              <a:off x="987" y="3442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4642" name="Text Box 18"/>
            <p:cNvSpPr txBox="1">
              <a:spLocks noChangeAspect="1" noChangeArrowheads="1"/>
            </p:cNvSpPr>
            <p:nvPr/>
          </p:nvSpPr>
          <p:spPr bwMode="auto">
            <a:xfrm>
              <a:off x="1507" y="3442"/>
              <a:ext cx="8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 / H</a:t>
              </a:r>
            </a:p>
          </p:txBody>
        </p:sp>
        <p:sp>
          <p:nvSpPr>
            <p:cNvPr id="24643" name="Text Box 19"/>
            <p:cNvSpPr txBox="1">
              <a:spLocks noChangeAspect="1" noChangeArrowheads="1"/>
            </p:cNvSpPr>
            <p:nvPr/>
          </p:nvSpPr>
          <p:spPr bwMode="auto">
            <a:xfrm>
              <a:off x="1938" y="2350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4644" name="Freeform 87"/>
            <p:cNvSpPr>
              <a:spLocks/>
            </p:cNvSpPr>
            <p:nvPr/>
          </p:nvSpPr>
          <p:spPr bwMode="auto">
            <a:xfrm>
              <a:off x="988" y="2818"/>
              <a:ext cx="792" cy="496"/>
            </a:xfrm>
            <a:custGeom>
              <a:avLst/>
              <a:gdLst>
                <a:gd name="T0" fmla="*/ 0 w 1008"/>
                <a:gd name="T1" fmla="*/ 2 h 600"/>
                <a:gd name="T2" fmla="*/ 8 w 1008"/>
                <a:gd name="T3" fmla="*/ 50 h 600"/>
                <a:gd name="T4" fmla="*/ 35 w 1008"/>
                <a:gd name="T5" fmla="*/ 50 h 600"/>
                <a:gd name="T6" fmla="*/ 44 w 1008"/>
                <a:gd name="T7" fmla="*/ 0 h 600"/>
                <a:gd name="T8" fmla="*/ 35 w 1008"/>
                <a:gd name="T9" fmla="*/ 45 h 600"/>
                <a:gd name="T10" fmla="*/ 10 w 1008"/>
                <a:gd name="T11" fmla="*/ 45 h 600"/>
                <a:gd name="T12" fmla="*/ 0 w 1008"/>
                <a:gd name="T13" fmla="*/ 2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600"/>
                <a:gd name="T23" fmla="*/ 1008 w 1008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600">
                  <a:moveTo>
                    <a:pt x="0" y="6"/>
                  </a:moveTo>
                  <a:lnTo>
                    <a:pt x="192" y="600"/>
                  </a:lnTo>
                  <a:lnTo>
                    <a:pt x="810" y="600"/>
                  </a:lnTo>
                  <a:lnTo>
                    <a:pt x="1008" y="0"/>
                  </a:lnTo>
                  <a:lnTo>
                    <a:pt x="786" y="528"/>
                  </a:lnTo>
                  <a:lnTo>
                    <a:pt x="222" y="5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5289550" y="1325563"/>
            <a:ext cx="2749550" cy="2281237"/>
            <a:chOff x="3332" y="995"/>
            <a:chExt cx="1732" cy="1437"/>
          </a:xfrm>
        </p:grpSpPr>
        <p:sp>
          <p:nvSpPr>
            <p:cNvPr id="24609" name="AutoShape 57"/>
            <p:cNvSpPr>
              <a:spLocks noChangeArrowheads="1"/>
            </p:cNvSpPr>
            <p:nvPr/>
          </p:nvSpPr>
          <p:spPr bwMode="auto">
            <a:xfrm rot="5400000">
              <a:off x="3414" y="1172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4610" name="Text Box 58"/>
            <p:cNvSpPr txBox="1">
              <a:spLocks noChangeArrowheads="1"/>
            </p:cNvSpPr>
            <p:nvPr/>
          </p:nvSpPr>
          <p:spPr bwMode="auto">
            <a:xfrm>
              <a:off x="3332" y="113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24611" name="Text Box 59"/>
            <p:cNvSpPr txBox="1">
              <a:spLocks noChangeArrowheads="1"/>
            </p:cNvSpPr>
            <p:nvPr/>
          </p:nvSpPr>
          <p:spPr bwMode="auto">
            <a:xfrm>
              <a:off x="3740" y="185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24612" name="Line 60"/>
            <p:cNvSpPr>
              <a:spLocks noChangeShapeType="1"/>
            </p:cNvSpPr>
            <p:nvPr/>
          </p:nvSpPr>
          <p:spPr bwMode="auto">
            <a:xfrm>
              <a:off x="4218" y="1424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AutoShape 61"/>
            <p:cNvSpPr>
              <a:spLocks noChangeArrowheads="1"/>
            </p:cNvSpPr>
            <p:nvPr/>
          </p:nvSpPr>
          <p:spPr bwMode="auto">
            <a:xfrm rot="5401490">
              <a:off x="4272" y="1226"/>
              <a:ext cx="840" cy="74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Line 62"/>
            <p:cNvSpPr>
              <a:spLocks noChangeShapeType="1"/>
            </p:cNvSpPr>
            <p:nvPr/>
          </p:nvSpPr>
          <p:spPr bwMode="auto">
            <a:xfrm rot="18000000" flipV="1">
              <a:off x="3711" y="1665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63"/>
            <p:cNvSpPr>
              <a:spLocks noChangeShapeType="1"/>
            </p:cNvSpPr>
            <p:nvPr/>
          </p:nvSpPr>
          <p:spPr bwMode="auto">
            <a:xfrm rot="3600000" flipH="1" flipV="1">
              <a:off x="3711" y="116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64"/>
            <p:cNvSpPr>
              <a:spLocks noChangeShapeType="1"/>
            </p:cNvSpPr>
            <p:nvPr/>
          </p:nvSpPr>
          <p:spPr bwMode="auto">
            <a:xfrm>
              <a:off x="4758" y="1316"/>
              <a:ext cx="1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4617" name="Text Box 66"/>
            <p:cNvSpPr txBox="1">
              <a:spLocks noChangeArrowheads="1"/>
            </p:cNvSpPr>
            <p:nvPr/>
          </p:nvSpPr>
          <p:spPr bwMode="auto">
            <a:xfrm>
              <a:off x="4592" y="1798"/>
              <a:ext cx="289" cy="63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  <a:p>
              <a:r>
                <a:rPr lang="fr-FR" sz="3000"/>
                <a:t>H</a:t>
              </a:r>
            </a:p>
          </p:txBody>
        </p:sp>
        <p:sp>
          <p:nvSpPr>
            <p:cNvPr id="24618" name="Text Box 67"/>
            <p:cNvSpPr txBox="1">
              <a:spLocks noChangeArrowheads="1"/>
            </p:cNvSpPr>
            <p:nvPr/>
          </p:nvSpPr>
          <p:spPr bwMode="auto">
            <a:xfrm>
              <a:off x="3584" y="13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24619" name="Text Box 68"/>
            <p:cNvSpPr txBox="1">
              <a:spLocks noChangeArrowheads="1"/>
            </p:cNvSpPr>
            <p:nvPr/>
          </p:nvSpPr>
          <p:spPr bwMode="auto">
            <a:xfrm>
              <a:off x="3584" y="15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2</a:t>
              </a:r>
            </a:p>
          </p:txBody>
        </p:sp>
        <p:sp>
          <p:nvSpPr>
            <p:cNvPr id="24620" name="Text Box 69"/>
            <p:cNvSpPr txBox="1">
              <a:spLocks noChangeArrowheads="1"/>
            </p:cNvSpPr>
            <p:nvPr/>
          </p:nvSpPr>
          <p:spPr bwMode="auto">
            <a:xfrm>
              <a:off x="3800" y="16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3</a:t>
              </a:r>
            </a:p>
          </p:txBody>
        </p:sp>
        <p:sp>
          <p:nvSpPr>
            <p:cNvPr id="24621" name="Text Box 70"/>
            <p:cNvSpPr txBox="1">
              <a:spLocks noChangeArrowheads="1"/>
            </p:cNvSpPr>
            <p:nvPr/>
          </p:nvSpPr>
          <p:spPr bwMode="auto">
            <a:xfrm>
              <a:off x="4004" y="15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24622" name="Text Box 71"/>
            <p:cNvSpPr txBox="1">
              <a:spLocks noChangeArrowheads="1"/>
            </p:cNvSpPr>
            <p:nvPr/>
          </p:nvSpPr>
          <p:spPr bwMode="auto">
            <a:xfrm>
              <a:off x="4004" y="13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5</a:t>
              </a:r>
            </a:p>
          </p:txBody>
        </p:sp>
        <p:sp>
          <p:nvSpPr>
            <p:cNvPr id="24623" name="Text Box 72"/>
            <p:cNvSpPr txBox="1">
              <a:spLocks noChangeArrowheads="1"/>
            </p:cNvSpPr>
            <p:nvPr/>
          </p:nvSpPr>
          <p:spPr bwMode="auto">
            <a:xfrm>
              <a:off x="3800" y="121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6</a:t>
              </a:r>
            </a:p>
          </p:txBody>
        </p:sp>
        <p:sp>
          <p:nvSpPr>
            <p:cNvPr id="24624" name="Text Box 74"/>
            <p:cNvSpPr txBox="1">
              <a:spLocks noChangeArrowheads="1"/>
            </p:cNvSpPr>
            <p:nvPr/>
          </p:nvSpPr>
          <p:spPr bwMode="auto">
            <a:xfrm>
              <a:off x="4772" y="149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8</a:t>
              </a:r>
            </a:p>
          </p:txBody>
        </p:sp>
        <p:sp>
          <p:nvSpPr>
            <p:cNvPr id="24625" name="Text Box 75"/>
            <p:cNvSpPr txBox="1">
              <a:spLocks noChangeArrowheads="1"/>
            </p:cNvSpPr>
            <p:nvPr/>
          </p:nvSpPr>
          <p:spPr bwMode="auto">
            <a:xfrm>
              <a:off x="4520" y="16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9</a:t>
              </a:r>
            </a:p>
          </p:txBody>
        </p:sp>
        <p:sp>
          <p:nvSpPr>
            <p:cNvPr id="24626" name="Line 76"/>
            <p:cNvSpPr>
              <a:spLocks noChangeShapeType="1"/>
            </p:cNvSpPr>
            <p:nvPr/>
          </p:nvSpPr>
          <p:spPr bwMode="auto">
            <a:xfrm>
              <a:off x="4735" y="2066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4627" name="Text Box 65"/>
            <p:cNvSpPr txBox="1">
              <a:spLocks noChangeArrowheads="1"/>
            </p:cNvSpPr>
            <p:nvPr/>
          </p:nvSpPr>
          <p:spPr bwMode="auto">
            <a:xfrm>
              <a:off x="4628" y="995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24628" name="Text Box 73"/>
            <p:cNvSpPr txBox="1">
              <a:spLocks noChangeArrowheads="1"/>
            </p:cNvSpPr>
            <p:nvPr/>
          </p:nvSpPr>
          <p:spPr bwMode="auto">
            <a:xfrm>
              <a:off x="4520" y="12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7</a:t>
              </a:r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7707313" y="2681288"/>
            <a:ext cx="1436687" cy="855662"/>
            <a:chOff x="4855" y="1849"/>
            <a:chExt cx="905" cy="539"/>
          </a:xfrm>
        </p:grpSpPr>
        <p:sp>
          <p:nvSpPr>
            <p:cNvPr id="24607" name="Text Box 81"/>
            <p:cNvSpPr txBox="1">
              <a:spLocks noChangeAspect="1" noChangeArrowheads="1"/>
            </p:cNvSpPr>
            <p:nvPr/>
          </p:nvSpPr>
          <p:spPr bwMode="auto">
            <a:xfrm>
              <a:off x="5195" y="1849"/>
              <a:ext cx="56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</a:t>
              </a:r>
              <a:r>
                <a:rPr lang="fr-FR" sz="3000" baseline="-25000"/>
                <a:t>2</a:t>
              </a:r>
              <a:r>
                <a:rPr lang="fr-FR" sz="3000"/>
                <a:t>O</a:t>
              </a:r>
            </a:p>
          </p:txBody>
        </p:sp>
        <p:sp>
          <p:nvSpPr>
            <p:cNvPr id="24608" name="AutoShape 82"/>
            <p:cNvSpPr>
              <a:spLocks noChangeAspect="1" noChangeArrowheads="1"/>
            </p:cNvSpPr>
            <p:nvPr/>
          </p:nvSpPr>
          <p:spPr bwMode="auto">
            <a:xfrm rot="-5312532">
              <a:off x="4852" y="1995"/>
              <a:ext cx="396" cy="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57 h 21600"/>
                <a:gd name="T20" fmla="*/ 18436 w 21600"/>
                <a:gd name="T21" fmla="*/ 1844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35" y="11796"/>
                  </a:moveTo>
                  <a:cubicBezTo>
                    <a:pt x="17882" y="11466"/>
                    <a:pt x="17906" y="11133"/>
                    <a:pt x="17906" y="10800"/>
                  </a:cubicBezTo>
                  <a:cubicBezTo>
                    <a:pt x="17906" y="7350"/>
                    <a:pt x="15428" y="4398"/>
                    <a:pt x="12030" y="3801"/>
                  </a:cubicBezTo>
                  <a:lnTo>
                    <a:pt x="12670" y="163"/>
                  </a:lnTo>
                  <a:cubicBezTo>
                    <a:pt x="17834" y="1071"/>
                    <a:pt x="21600" y="5556"/>
                    <a:pt x="21600" y="10800"/>
                  </a:cubicBezTo>
                  <a:cubicBezTo>
                    <a:pt x="21600" y="11306"/>
                    <a:pt x="21564" y="11813"/>
                    <a:pt x="21493" y="12315"/>
                  </a:cubicBezTo>
                  <a:lnTo>
                    <a:pt x="24166" y="12694"/>
                  </a:lnTo>
                  <a:lnTo>
                    <a:pt x="19026" y="16558"/>
                  </a:lnTo>
                  <a:lnTo>
                    <a:pt x="15162" y="11418"/>
                  </a:lnTo>
                  <a:lnTo>
                    <a:pt x="17835" y="117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4252913" y="3340100"/>
            <a:ext cx="3857625" cy="2400300"/>
            <a:chOff x="2679" y="2264"/>
            <a:chExt cx="2430" cy="1512"/>
          </a:xfrm>
        </p:grpSpPr>
        <p:sp>
          <p:nvSpPr>
            <p:cNvPr id="24591" name="Text Box 21"/>
            <p:cNvSpPr txBox="1">
              <a:spLocks noChangeAspect="1" noChangeArrowheads="1"/>
            </p:cNvSpPr>
            <p:nvPr/>
          </p:nvSpPr>
          <p:spPr bwMode="auto">
            <a:xfrm>
              <a:off x="3682" y="3430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4592" name="Text Box 22"/>
            <p:cNvSpPr txBox="1">
              <a:spLocks noChangeAspect="1" noChangeArrowheads="1"/>
            </p:cNvSpPr>
            <p:nvPr/>
          </p:nvSpPr>
          <p:spPr bwMode="auto">
            <a:xfrm>
              <a:off x="4186" y="3430"/>
              <a:ext cx="8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 / H</a:t>
              </a:r>
            </a:p>
          </p:txBody>
        </p:sp>
        <p:sp>
          <p:nvSpPr>
            <p:cNvPr id="24593" name="Text Box 24"/>
            <p:cNvSpPr txBox="1">
              <a:spLocks noChangeArrowheads="1"/>
            </p:cNvSpPr>
            <p:nvPr/>
          </p:nvSpPr>
          <p:spPr bwMode="auto">
            <a:xfrm>
              <a:off x="4215" y="2744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1’</a:t>
              </a:r>
            </a:p>
          </p:txBody>
        </p:sp>
        <p:sp>
          <p:nvSpPr>
            <p:cNvPr id="24594" name="Text Box 25"/>
            <p:cNvSpPr txBox="1">
              <a:spLocks noChangeArrowheads="1"/>
            </p:cNvSpPr>
            <p:nvPr/>
          </p:nvSpPr>
          <p:spPr bwMode="auto">
            <a:xfrm>
              <a:off x="4143" y="305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2’</a:t>
              </a:r>
            </a:p>
          </p:txBody>
        </p:sp>
        <p:sp>
          <p:nvSpPr>
            <p:cNvPr id="24595" name="Text Box 26"/>
            <p:cNvSpPr txBox="1">
              <a:spLocks noChangeArrowheads="1"/>
            </p:cNvSpPr>
            <p:nvPr/>
          </p:nvSpPr>
          <p:spPr bwMode="auto">
            <a:xfrm>
              <a:off x="3795" y="305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3’</a:t>
              </a:r>
            </a:p>
          </p:txBody>
        </p:sp>
        <p:sp>
          <p:nvSpPr>
            <p:cNvPr id="24596" name="Text Box 27"/>
            <p:cNvSpPr txBox="1">
              <a:spLocks noChangeArrowheads="1"/>
            </p:cNvSpPr>
            <p:nvPr/>
          </p:nvSpPr>
          <p:spPr bwMode="auto">
            <a:xfrm>
              <a:off x="3711" y="2744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4’</a:t>
              </a:r>
            </a:p>
          </p:txBody>
        </p:sp>
        <p:sp>
          <p:nvSpPr>
            <p:cNvPr id="24597" name="Text Box 28"/>
            <p:cNvSpPr txBox="1">
              <a:spLocks noChangeArrowheads="1"/>
            </p:cNvSpPr>
            <p:nvPr/>
          </p:nvSpPr>
          <p:spPr bwMode="auto">
            <a:xfrm>
              <a:off x="3525" y="2264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33CC33"/>
                  </a:solidFill>
                </a:rPr>
                <a:t>5’</a:t>
              </a:r>
            </a:p>
          </p:txBody>
        </p:sp>
        <p:sp>
          <p:nvSpPr>
            <p:cNvPr id="24598" name="Line 29"/>
            <p:cNvSpPr>
              <a:spLocks noChangeAspect="1" noChangeShapeType="1"/>
            </p:cNvSpPr>
            <p:nvPr/>
          </p:nvSpPr>
          <p:spPr bwMode="auto">
            <a:xfrm flipV="1">
              <a:off x="4478" y="2622"/>
              <a:ext cx="221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30"/>
            <p:cNvSpPr>
              <a:spLocks noChangeAspect="1" noChangeShapeType="1"/>
            </p:cNvSpPr>
            <p:nvPr/>
          </p:nvSpPr>
          <p:spPr bwMode="auto">
            <a:xfrm flipH="1" flipV="1">
              <a:off x="3431" y="2632"/>
              <a:ext cx="22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31"/>
            <p:cNvSpPr>
              <a:spLocks noChangeAspect="1" noChangeShapeType="1"/>
            </p:cNvSpPr>
            <p:nvPr/>
          </p:nvSpPr>
          <p:spPr bwMode="auto">
            <a:xfrm>
              <a:off x="4318" y="3285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32"/>
            <p:cNvSpPr>
              <a:spLocks noChangeAspect="1" noChangeShapeType="1"/>
            </p:cNvSpPr>
            <p:nvPr/>
          </p:nvSpPr>
          <p:spPr bwMode="auto">
            <a:xfrm>
              <a:off x="3815" y="3285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Text Box 33"/>
            <p:cNvSpPr txBox="1">
              <a:spLocks noChangeAspect="1" noChangeArrowheads="1"/>
            </p:cNvSpPr>
            <p:nvPr/>
          </p:nvSpPr>
          <p:spPr bwMode="auto">
            <a:xfrm>
              <a:off x="2679" y="2338"/>
              <a:ext cx="9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HOH</a:t>
              </a:r>
              <a:r>
                <a:rPr lang="fr-FR" sz="3000" baseline="-25000"/>
                <a:t>2</a:t>
              </a:r>
              <a:r>
                <a:rPr lang="fr-FR" sz="3000"/>
                <a:t>C</a:t>
              </a:r>
            </a:p>
          </p:txBody>
        </p:sp>
        <p:sp>
          <p:nvSpPr>
            <p:cNvPr id="24603" name="Text Box 34"/>
            <p:cNvSpPr txBox="1">
              <a:spLocks noChangeAspect="1" noChangeArrowheads="1"/>
            </p:cNvSpPr>
            <p:nvPr/>
          </p:nvSpPr>
          <p:spPr bwMode="auto">
            <a:xfrm>
              <a:off x="4633" y="2338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4604" name="AutoShape 35"/>
            <p:cNvSpPr>
              <a:spLocks noChangeAspect="1" noChangeArrowheads="1"/>
            </p:cNvSpPr>
            <p:nvPr/>
          </p:nvSpPr>
          <p:spPr bwMode="auto">
            <a:xfrm>
              <a:off x="3660" y="2518"/>
              <a:ext cx="807" cy="767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4605" name="Text Box 36"/>
            <p:cNvSpPr txBox="1">
              <a:spLocks noChangeAspect="1" noChangeArrowheads="1"/>
            </p:cNvSpPr>
            <p:nvPr/>
          </p:nvSpPr>
          <p:spPr bwMode="auto">
            <a:xfrm>
              <a:off x="3915" y="2397"/>
              <a:ext cx="303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4606" name="Freeform 88"/>
            <p:cNvSpPr>
              <a:spLocks/>
            </p:cNvSpPr>
            <p:nvPr/>
          </p:nvSpPr>
          <p:spPr bwMode="auto">
            <a:xfrm>
              <a:off x="3676" y="2818"/>
              <a:ext cx="792" cy="496"/>
            </a:xfrm>
            <a:custGeom>
              <a:avLst/>
              <a:gdLst>
                <a:gd name="T0" fmla="*/ 0 w 1008"/>
                <a:gd name="T1" fmla="*/ 2 h 600"/>
                <a:gd name="T2" fmla="*/ 8 w 1008"/>
                <a:gd name="T3" fmla="*/ 50 h 600"/>
                <a:gd name="T4" fmla="*/ 35 w 1008"/>
                <a:gd name="T5" fmla="*/ 50 h 600"/>
                <a:gd name="T6" fmla="*/ 44 w 1008"/>
                <a:gd name="T7" fmla="*/ 0 h 600"/>
                <a:gd name="T8" fmla="*/ 35 w 1008"/>
                <a:gd name="T9" fmla="*/ 45 h 600"/>
                <a:gd name="T10" fmla="*/ 10 w 1008"/>
                <a:gd name="T11" fmla="*/ 45 h 600"/>
                <a:gd name="T12" fmla="*/ 0 w 1008"/>
                <a:gd name="T13" fmla="*/ 2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600"/>
                <a:gd name="T23" fmla="*/ 1008 w 1008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600">
                  <a:moveTo>
                    <a:pt x="0" y="6"/>
                  </a:moveTo>
                  <a:lnTo>
                    <a:pt x="192" y="600"/>
                  </a:lnTo>
                  <a:lnTo>
                    <a:pt x="810" y="600"/>
                  </a:lnTo>
                  <a:lnTo>
                    <a:pt x="1008" y="0"/>
                  </a:lnTo>
                  <a:lnTo>
                    <a:pt x="786" y="528"/>
                  </a:lnTo>
                  <a:lnTo>
                    <a:pt x="222" y="5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163" name="Oval 83"/>
          <p:cNvSpPr>
            <a:spLocks noChangeArrowheads="1"/>
          </p:cNvSpPr>
          <p:nvPr/>
        </p:nvSpPr>
        <p:spPr bwMode="auto">
          <a:xfrm rot="3441435">
            <a:off x="7008019" y="3309144"/>
            <a:ext cx="1303338" cy="755650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0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autoUpdateAnimBg="0"/>
      <p:bldP spid="302164" grpId="0" animBg="1"/>
      <p:bldP spid="302165" grpId="0" autoUpdateAnimBg="0"/>
      <p:bldP spid="302166" grpId="0" animBg="1"/>
      <p:bldP spid="3021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7"/>
          <p:cNvGrpSpPr>
            <a:grpSpLocks/>
          </p:cNvGrpSpPr>
          <p:nvPr/>
        </p:nvGrpSpPr>
        <p:grpSpPr bwMode="auto">
          <a:xfrm>
            <a:off x="3124200" y="1651000"/>
            <a:ext cx="5232400" cy="3009900"/>
            <a:chOff x="1968" y="1040"/>
            <a:chExt cx="3296" cy="1896"/>
          </a:xfrm>
        </p:grpSpPr>
        <p:sp>
          <p:nvSpPr>
            <p:cNvPr id="25609" name="Rectangle 16"/>
            <p:cNvSpPr>
              <a:spLocks noChangeArrowheads="1"/>
            </p:cNvSpPr>
            <p:nvPr/>
          </p:nvSpPr>
          <p:spPr bwMode="auto">
            <a:xfrm>
              <a:off x="1968" y="2544"/>
              <a:ext cx="3296" cy="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3"/>
            <p:cNvSpPr>
              <a:spLocks noChangeArrowheads="1"/>
            </p:cNvSpPr>
            <p:nvPr/>
          </p:nvSpPr>
          <p:spPr bwMode="auto">
            <a:xfrm>
              <a:off x="1968" y="1792"/>
              <a:ext cx="1296" cy="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4"/>
            <p:cNvSpPr>
              <a:spLocks noChangeArrowheads="1"/>
            </p:cNvSpPr>
            <p:nvPr/>
          </p:nvSpPr>
          <p:spPr bwMode="auto">
            <a:xfrm>
              <a:off x="1968" y="1040"/>
              <a:ext cx="2256" cy="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41325" y="1027113"/>
            <a:ext cx="5354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600">
                <a:solidFill>
                  <a:srgbClr val="FF0000"/>
                </a:solidFill>
              </a:rPr>
              <a:t> </a:t>
            </a:r>
            <a:r>
              <a:rPr lang="ka-GE" sz="3600">
                <a:solidFill>
                  <a:srgbClr val="FF0000"/>
                </a:solidFill>
              </a:rPr>
              <a:t>ნუკლეოტიდი</a:t>
            </a:r>
            <a:r>
              <a:rPr lang="fr-FR" sz="3600">
                <a:solidFill>
                  <a:srgbClr val="FF0000"/>
                </a:solidFill>
              </a:rPr>
              <a:t> </a:t>
            </a:r>
            <a:r>
              <a:rPr lang="ka-GE" sz="3600">
                <a:solidFill>
                  <a:srgbClr val="FF0000"/>
                </a:solidFill>
              </a:rPr>
              <a:t>შედგება</a:t>
            </a:r>
            <a:r>
              <a:rPr lang="fr-FR" sz="3600">
                <a:solidFill>
                  <a:srgbClr val="FF0000"/>
                </a:solidFill>
              </a:rPr>
              <a:t>:</a:t>
            </a:r>
            <a:endParaRPr lang="fr-FR" sz="3600">
              <a:solidFill>
                <a:srgbClr val="FFFF00"/>
              </a:solidFill>
            </a:endParaRPr>
          </a:p>
          <a:p>
            <a:endParaRPr lang="fr-FR" sz="3600">
              <a:solidFill>
                <a:srgbClr val="FFFF00"/>
              </a:solidFill>
            </a:endParaRPr>
          </a:p>
          <a:p>
            <a:endParaRPr lang="fr-FR" sz="3600">
              <a:solidFill>
                <a:srgbClr val="FFFF00"/>
              </a:solidFill>
            </a:endParaRPr>
          </a:p>
          <a:p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811463" y="1633538"/>
            <a:ext cx="4367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აზოტოვანი ფუძე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AcadNusx" pitchFamily="2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906713" y="2805113"/>
            <a:ext cx="2755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პენტოზა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: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825750" y="3976688"/>
            <a:ext cx="596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 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ფოსფორმჟავას ნაშთი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AcadNusx" pitchFamily="2" charset="0"/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2343150" y="0"/>
            <a:ext cx="553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>
              <a:defRPr/>
            </a:pPr>
            <a:endParaRPr lang="fr-FR" sz="3000" dirty="0"/>
          </a:p>
        </p:txBody>
      </p:sp>
      <p:pic>
        <p:nvPicPr>
          <p:cNvPr id="25608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2182813" y="1503363"/>
            <a:ext cx="4102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000">
                <a:solidFill>
                  <a:srgbClr val="FF0000"/>
                </a:solidFill>
                <a:latin typeface="AcadNusx" pitchFamily="2" charset="0"/>
              </a:rPr>
              <a:t>ფოსფორმჟავა </a:t>
            </a:r>
            <a:r>
              <a:rPr lang="fr-FR" sz="3000">
                <a:solidFill>
                  <a:srgbClr val="FF0000"/>
                </a:solidFill>
                <a:latin typeface="AcadNusx" pitchFamily="2" charset="0"/>
              </a:rPr>
              <a:t>:</a:t>
            </a:r>
            <a:r>
              <a:rPr lang="fr-FR" sz="3000">
                <a:solidFill>
                  <a:srgbClr val="FF0000"/>
                </a:solidFill>
              </a:rPr>
              <a:t> H</a:t>
            </a:r>
            <a:r>
              <a:rPr lang="fr-FR" sz="3000" baseline="-25000">
                <a:solidFill>
                  <a:srgbClr val="FF0000"/>
                </a:solidFill>
              </a:rPr>
              <a:t>3</a:t>
            </a:r>
            <a:r>
              <a:rPr lang="fr-FR" sz="3000">
                <a:solidFill>
                  <a:srgbClr val="FF0000"/>
                </a:solidFill>
              </a:rPr>
              <a:t>PO</a:t>
            </a:r>
            <a:r>
              <a:rPr lang="fr-FR" sz="3000" baseline="-25000">
                <a:solidFill>
                  <a:srgbClr val="FF0000"/>
                </a:solidFill>
              </a:rPr>
              <a:t>4</a:t>
            </a:r>
            <a:endParaRPr lang="fr-FR" sz="3000">
              <a:solidFill>
                <a:srgbClr val="FF0000"/>
              </a:solidFill>
            </a:endParaRPr>
          </a:p>
        </p:txBody>
      </p:sp>
      <p:sp>
        <p:nvSpPr>
          <p:cNvPr id="311299" name="AutoShape 3"/>
          <p:cNvSpPr>
            <a:spLocks noChangeArrowheads="1"/>
          </p:cNvSpPr>
          <p:nvPr/>
        </p:nvSpPr>
        <p:spPr bwMode="auto">
          <a:xfrm>
            <a:off x="1501775" y="1563688"/>
            <a:ext cx="579438" cy="530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1348" name="Picture 52" descr="2phos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574925"/>
            <a:ext cx="19542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153025" y="2309813"/>
            <a:ext cx="2528888" cy="1852612"/>
            <a:chOff x="3100" y="1018"/>
            <a:chExt cx="1593" cy="1167"/>
          </a:xfrm>
        </p:grpSpPr>
        <p:sp>
          <p:nvSpPr>
            <p:cNvPr id="26632" name="Text Box 20"/>
            <p:cNvSpPr txBox="1">
              <a:spLocks noChangeArrowheads="1"/>
            </p:cNvSpPr>
            <p:nvPr/>
          </p:nvSpPr>
          <p:spPr bwMode="auto">
            <a:xfrm>
              <a:off x="3777" y="1877"/>
              <a:ext cx="49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2600"/>
                <a:t>O-H</a:t>
              </a:r>
            </a:p>
          </p:txBody>
        </p:sp>
        <p:grpSp>
          <p:nvGrpSpPr>
            <p:cNvPr id="26633" name="Group 58"/>
            <p:cNvGrpSpPr>
              <a:grpSpLocks/>
            </p:cNvGrpSpPr>
            <p:nvPr/>
          </p:nvGrpSpPr>
          <p:grpSpPr bwMode="auto">
            <a:xfrm>
              <a:off x="3897" y="1324"/>
              <a:ext cx="48" cy="156"/>
              <a:chOff x="2706" y="1671"/>
              <a:chExt cx="48" cy="156"/>
            </a:xfrm>
          </p:grpSpPr>
          <p:sp>
            <p:nvSpPr>
              <p:cNvPr id="26641" name="Line 24"/>
              <p:cNvSpPr>
                <a:spLocks noChangeShapeType="1"/>
              </p:cNvSpPr>
              <p:nvPr/>
            </p:nvSpPr>
            <p:spPr bwMode="auto">
              <a:xfrm>
                <a:off x="2706" y="1671"/>
                <a:ext cx="0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Line 25"/>
              <p:cNvSpPr>
                <a:spLocks noChangeShapeType="1"/>
              </p:cNvSpPr>
              <p:nvPr/>
            </p:nvSpPr>
            <p:spPr bwMode="auto">
              <a:xfrm>
                <a:off x="2754" y="1671"/>
                <a:ext cx="0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4" name="Text Box 26"/>
            <p:cNvSpPr txBox="1">
              <a:spLocks noChangeArrowheads="1"/>
            </p:cNvSpPr>
            <p:nvPr/>
          </p:nvSpPr>
          <p:spPr bwMode="auto">
            <a:xfrm>
              <a:off x="3770" y="1018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6635" name="Text Box 27"/>
            <p:cNvSpPr txBox="1">
              <a:spLocks noChangeArrowheads="1"/>
            </p:cNvSpPr>
            <p:nvPr/>
          </p:nvSpPr>
          <p:spPr bwMode="auto">
            <a:xfrm>
              <a:off x="3100" y="1679"/>
              <a:ext cx="55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H-O</a:t>
              </a:r>
            </a:p>
          </p:txBody>
        </p:sp>
        <p:sp>
          <p:nvSpPr>
            <p:cNvPr id="26636" name="AutoShape 53"/>
            <p:cNvSpPr>
              <a:spLocks noChangeArrowheads="1"/>
            </p:cNvSpPr>
            <p:nvPr/>
          </p:nvSpPr>
          <p:spPr bwMode="auto">
            <a:xfrm rot="3600000">
              <a:off x="3659" y="1645"/>
              <a:ext cx="56" cy="2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AutoShape 54" descr="noir)"/>
            <p:cNvSpPr>
              <a:spLocks noChangeArrowheads="1"/>
            </p:cNvSpPr>
            <p:nvPr/>
          </p:nvSpPr>
          <p:spPr bwMode="auto">
            <a:xfrm flipH="1">
              <a:off x="3891" y="1725"/>
              <a:ext cx="56" cy="208"/>
            </a:xfrm>
            <a:prstGeom prst="triangle">
              <a:avLst>
                <a:gd name="adj" fmla="val 50000"/>
              </a:avLst>
            </a:prstGeom>
            <a:pattFill prst="ltHorz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AutoShape 55"/>
            <p:cNvSpPr>
              <a:spLocks noChangeArrowheads="1"/>
            </p:cNvSpPr>
            <p:nvPr/>
          </p:nvSpPr>
          <p:spPr bwMode="auto">
            <a:xfrm rot="18000000" flipH="1">
              <a:off x="4071" y="1641"/>
              <a:ext cx="56" cy="20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Text Box 56"/>
            <p:cNvSpPr txBox="1">
              <a:spLocks noChangeArrowheads="1"/>
            </p:cNvSpPr>
            <p:nvPr/>
          </p:nvSpPr>
          <p:spPr bwMode="auto">
            <a:xfrm>
              <a:off x="4137" y="1679"/>
              <a:ext cx="55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O-H</a:t>
              </a:r>
            </a:p>
          </p:txBody>
        </p:sp>
        <p:sp>
          <p:nvSpPr>
            <p:cNvPr id="26640" name="Text Box 57"/>
            <p:cNvSpPr txBox="1">
              <a:spLocks noChangeArrowheads="1"/>
            </p:cNvSpPr>
            <p:nvPr/>
          </p:nvSpPr>
          <p:spPr bwMode="auto">
            <a:xfrm>
              <a:off x="3784" y="1435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P</a:t>
              </a:r>
            </a:p>
          </p:txBody>
        </p:sp>
      </p:grpSp>
      <p:sp>
        <p:nvSpPr>
          <p:cNvPr id="21514" name="Text Box 64"/>
          <p:cNvSpPr txBox="1">
            <a:spLocks noChangeArrowheads="1"/>
          </p:cNvSpPr>
          <p:nvPr/>
        </p:nvSpPr>
        <p:spPr bwMode="auto">
          <a:xfrm>
            <a:off x="1446213" y="196850"/>
            <a:ext cx="657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>
              <a:defRPr/>
            </a:pPr>
            <a:endParaRPr lang="fr-FR" sz="3000" dirty="0"/>
          </a:p>
        </p:txBody>
      </p:sp>
      <p:pic>
        <p:nvPicPr>
          <p:cNvPr id="26631" name="Picture 32" descr="adn_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utoUpdateAnimBg="0"/>
      <p:bldP spid="3112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5738" y="641350"/>
            <a:ext cx="912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ფოსფორმჟავას და პენტოზას შორის კავშირი</a:t>
            </a:r>
            <a:endParaRPr lang="fr-FR" sz="28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303123" name="Oval 19"/>
          <p:cNvSpPr>
            <a:spLocks noChangeArrowheads="1"/>
          </p:cNvSpPr>
          <p:nvPr/>
        </p:nvSpPr>
        <p:spPr bwMode="auto">
          <a:xfrm>
            <a:off x="2924175" y="1666875"/>
            <a:ext cx="1333500" cy="749300"/>
          </a:xfrm>
          <a:prstGeom prst="ellipse">
            <a:avLst/>
          </a:prstGeom>
          <a:noFill/>
          <a:ln w="57150" cap="rnd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565275" y="1047750"/>
            <a:ext cx="2157413" cy="1858963"/>
            <a:chOff x="986" y="660"/>
            <a:chExt cx="1359" cy="1171"/>
          </a:xfrm>
        </p:grpSpPr>
        <p:sp>
          <p:nvSpPr>
            <p:cNvPr id="27705" name="Text Box 55"/>
            <p:cNvSpPr txBox="1">
              <a:spLocks noChangeArrowheads="1"/>
            </p:cNvSpPr>
            <p:nvPr/>
          </p:nvSpPr>
          <p:spPr bwMode="auto">
            <a:xfrm>
              <a:off x="986" y="1098"/>
              <a:ext cx="135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    P    OH</a:t>
              </a:r>
            </a:p>
          </p:txBody>
        </p:sp>
        <p:sp>
          <p:nvSpPr>
            <p:cNvPr id="27706" name="Line 56"/>
            <p:cNvSpPr>
              <a:spLocks noChangeShapeType="1"/>
            </p:cNvSpPr>
            <p:nvPr/>
          </p:nvSpPr>
          <p:spPr bwMode="auto">
            <a:xfrm>
              <a:off x="1296" y="1252"/>
              <a:ext cx="1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Line 57"/>
            <p:cNvSpPr>
              <a:spLocks noChangeShapeType="1"/>
            </p:cNvSpPr>
            <p:nvPr/>
          </p:nvSpPr>
          <p:spPr bwMode="auto">
            <a:xfrm>
              <a:off x="1668" y="1276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58"/>
            <p:cNvSpPr>
              <a:spLocks noChangeShapeType="1"/>
            </p:cNvSpPr>
            <p:nvPr/>
          </p:nvSpPr>
          <p:spPr bwMode="auto">
            <a:xfrm>
              <a:off x="1536" y="1396"/>
              <a:ext cx="0" cy="1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Text Box 59"/>
            <p:cNvSpPr txBox="1">
              <a:spLocks noChangeArrowheads="1"/>
            </p:cNvSpPr>
            <p:nvPr/>
          </p:nvSpPr>
          <p:spPr bwMode="auto">
            <a:xfrm>
              <a:off x="1391" y="660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7710" name="Text Box 60"/>
            <p:cNvSpPr txBox="1">
              <a:spLocks noChangeArrowheads="1"/>
            </p:cNvSpPr>
            <p:nvPr/>
          </p:nvSpPr>
          <p:spPr bwMode="auto">
            <a:xfrm>
              <a:off x="1385" y="1485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7711" name="Line 61"/>
            <p:cNvSpPr>
              <a:spLocks noChangeShapeType="1"/>
            </p:cNvSpPr>
            <p:nvPr/>
          </p:nvSpPr>
          <p:spPr bwMode="auto">
            <a:xfrm>
              <a:off x="1296" y="1288"/>
              <a:ext cx="1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Line 62"/>
            <p:cNvSpPr>
              <a:spLocks noChangeShapeType="1"/>
            </p:cNvSpPr>
            <p:nvPr/>
          </p:nvSpPr>
          <p:spPr bwMode="auto">
            <a:xfrm>
              <a:off x="1536" y="988"/>
              <a:ext cx="0" cy="1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Oval 64"/>
            <p:cNvSpPr>
              <a:spLocks noChangeArrowheads="1"/>
            </p:cNvSpPr>
            <p:nvPr/>
          </p:nvSpPr>
          <p:spPr bwMode="auto">
            <a:xfrm>
              <a:off x="1622" y="1444"/>
              <a:ext cx="204" cy="204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Text Box 65"/>
            <p:cNvSpPr txBox="1">
              <a:spLocks noChangeArrowheads="1"/>
            </p:cNvSpPr>
            <p:nvPr/>
          </p:nvSpPr>
          <p:spPr bwMode="auto">
            <a:xfrm>
              <a:off x="1619" y="1316"/>
              <a:ext cx="2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600" b="0"/>
                <a:t>-</a:t>
              </a: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502025" y="3086100"/>
            <a:ext cx="1225550" cy="1047750"/>
            <a:chOff x="2206" y="1944"/>
            <a:chExt cx="772" cy="660"/>
          </a:xfrm>
        </p:grpSpPr>
        <p:sp>
          <p:nvSpPr>
            <p:cNvPr id="27702" name="Text Box 23"/>
            <p:cNvSpPr txBox="1">
              <a:spLocks noChangeArrowheads="1"/>
            </p:cNvSpPr>
            <p:nvPr/>
          </p:nvSpPr>
          <p:spPr bwMode="auto">
            <a:xfrm>
              <a:off x="2206" y="2160"/>
              <a:ext cx="56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H</a:t>
              </a:r>
              <a:r>
                <a:rPr lang="fr-FR" sz="3000" baseline="-25000"/>
                <a:t>2</a:t>
              </a:r>
              <a:r>
                <a:rPr lang="fr-FR" sz="3000"/>
                <a:t>O</a:t>
              </a:r>
            </a:p>
          </p:txBody>
        </p:sp>
        <p:sp>
          <p:nvSpPr>
            <p:cNvPr id="27703" name="Line 67"/>
            <p:cNvSpPr>
              <a:spLocks noChangeShapeType="1"/>
            </p:cNvSpPr>
            <p:nvPr/>
          </p:nvSpPr>
          <p:spPr bwMode="auto">
            <a:xfrm>
              <a:off x="2978" y="1944"/>
              <a:ext cx="0" cy="660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Arc 68"/>
            <p:cNvSpPr>
              <a:spLocks/>
            </p:cNvSpPr>
            <p:nvPr/>
          </p:nvSpPr>
          <p:spPr bwMode="auto">
            <a:xfrm flipV="1">
              <a:off x="2715" y="2071"/>
              <a:ext cx="263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99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4" name="Text Box 69"/>
          <p:cNvSpPr txBox="1">
            <a:spLocks noChangeArrowheads="1"/>
          </p:cNvSpPr>
          <p:nvPr/>
        </p:nvSpPr>
        <p:spPr bwMode="auto">
          <a:xfrm>
            <a:off x="2427288" y="0"/>
            <a:ext cx="5641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>
              <a:defRPr/>
            </a:pPr>
            <a:endParaRPr lang="fr-FR" sz="3000" dirty="0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3829050" y="1644650"/>
            <a:ext cx="4111625" cy="2400300"/>
            <a:chOff x="2412" y="1036"/>
            <a:chExt cx="2590" cy="1512"/>
          </a:xfrm>
        </p:grpSpPr>
        <p:sp>
          <p:nvSpPr>
            <p:cNvPr id="27685" name="Text Box 16"/>
            <p:cNvSpPr txBox="1">
              <a:spLocks noChangeAspect="1" noChangeArrowheads="1"/>
            </p:cNvSpPr>
            <p:nvPr/>
          </p:nvSpPr>
          <p:spPr bwMode="auto">
            <a:xfrm>
              <a:off x="3575" y="2202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7686" name="Text Box 17"/>
            <p:cNvSpPr txBox="1">
              <a:spLocks noChangeAspect="1" noChangeArrowheads="1"/>
            </p:cNvSpPr>
            <p:nvPr/>
          </p:nvSpPr>
          <p:spPr bwMode="auto">
            <a:xfrm>
              <a:off x="4103" y="2202"/>
              <a:ext cx="8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 / H</a:t>
              </a:r>
            </a:p>
          </p:txBody>
        </p:sp>
        <p:grpSp>
          <p:nvGrpSpPr>
            <p:cNvPr id="27687" name="Group 79"/>
            <p:cNvGrpSpPr>
              <a:grpSpLocks/>
            </p:cNvGrpSpPr>
            <p:nvPr/>
          </p:nvGrpSpPr>
          <p:grpSpPr bwMode="auto">
            <a:xfrm>
              <a:off x="2412" y="1036"/>
              <a:ext cx="2590" cy="1213"/>
              <a:chOff x="2412" y="1036"/>
              <a:chExt cx="2590" cy="1213"/>
            </a:xfrm>
          </p:grpSpPr>
          <p:sp>
            <p:nvSpPr>
              <p:cNvPr id="27688" name="Text Box 4"/>
              <p:cNvSpPr txBox="1">
                <a:spLocks noChangeArrowheads="1"/>
              </p:cNvSpPr>
              <p:nvPr/>
            </p:nvSpPr>
            <p:spPr bwMode="auto">
              <a:xfrm>
                <a:off x="4108" y="1516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800">
                    <a:solidFill>
                      <a:srgbClr val="9900FF"/>
                    </a:solidFill>
                  </a:rPr>
                  <a:t>1’</a:t>
                </a:r>
              </a:p>
            </p:txBody>
          </p:sp>
          <p:sp>
            <p:nvSpPr>
              <p:cNvPr id="27689" name="Text Box 5"/>
              <p:cNvSpPr txBox="1">
                <a:spLocks noChangeArrowheads="1"/>
              </p:cNvSpPr>
              <p:nvPr/>
            </p:nvSpPr>
            <p:spPr bwMode="auto">
              <a:xfrm>
                <a:off x="4036" y="182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800">
                    <a:solidFill>
                      <a:srgbClr val="9900FF"/>
                    </a:solidFill>
                  </a:rPr>
                  <a:t>2’</a:t>
                </a:r>
              </a:p>
            </p:txBody>
          </p:sp>
          <p:sp>
            <p:nvSpPr>
              <p:cNvPr id="27690" name="Text Box 6"/>
              <p:cNvSpPr txBox="1">
                <a:spLocks noChangeArrowheads="1"/>
              </p:cNvSpPr>
              <p:nvPr/>
            </p:nvSpPr>
            <p:spPr bwMode="auto">
              <a:xfrm>
                <a:off x="3688" y="182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800">
                    <a:solidFill>
                      <a:srgbClr val="9900FF"/>
                    </a:solidFill>
                  </a:rPr>
                  <a:t>3’</a:t>
                </a:r>
              </a:p>
            </p:txBody>
          </p:sp>
          <p:sp>
            <p:nvSpPr>
              <p:cNvPr id="27691" name="Text Box 7"/>
              <p:cNvSpPr txBox="1">
                <a:spLocks noChangeArrowheads="1"/>
              </p:cNvSpPr>
              <p:nvPr/>
            </p:nvSpPr>
            <p:spPr bwMode="auto">
              <a:xfrm>
                <a:off x="3604" y="1516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800">
                    <a:solidFill>
                      <a:srgbClr val="9900FF"/>
                    </a:solidFill>
                  </a:rPr>
                  <a:t>4’</a:t>
                </a:r>
              </a:p>
            </p:txBody>
          </p:sp>
          <p:sp>
            <p:nvSpPr>
              <p:cNvPr id="27692" name="Text Box 8"/>
              <p:cNvSpPr txBox="1">
                <a:spLocks noChangeArrowheads="1"/>
              </p:cNvSpPr>
              <p:nvPr/>
            </p:nvSpPr>
            <p:spPr bwMode="auto">
              <a:xfrm>
                <a:off x="3258" y="1036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800">
                    <a:solidFill>
                      <a:srgbClr val="9900FF"/>
                    </a:solidFill>
                  </a:rPr>
                  <a:t>5’</a:t>
                </a:r>
              </a:p>
            </p:txBody>
          </p:sp>
          <p:sp>
            <p:nvSpPr>
              <p:cNvPr id="27693" name="AutoShape 9"/>
              <p:cNvSpPr>
                <a:spLocks noChangeAspect="1" noChangeArrowheads="1"/>
              </p:cNvSpPr>
              <p:nvPr/>
            </p:nvSpPr>
            <p:spPr bwMode="auto">
              <a:xfrm>
                <a:off x="3564" y="1290"/>
                <a:ext cx="807" cy="767"/>
              </a:xfrm>
              <a:prstGeom prst="pentagon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2769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3832" y="1181"/>
                <a:ext cx="303" cy="346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3000"/>
                  <a:t>O</a:t>
                </a:r>
              </a:p>
            </p:txBody>
          </p:sp>
          <p:sp>
            <p:nvSpPr>
              <p:cNvPr id="27695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4371" y="1394"/>
                <a:ext cx="221" cy="183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6" name="Line 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24" y="1404"/>
                <a:ext cx="221" cy="18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7" name="Line 13"/>
              <p:cNvSpPr>
                <a:spLocks noChangeAspect="1" noChangeShapeType="1"/>
              </p:cNvSpPr>
              <p:nvPr/>
            </p:nvSpPr>
            <p:spPr bwMode="auto">
              <a:xfrm>
                <a:off x="4227" y="205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8" name="Line 14"/>
              <p:cNvSpPr>
                <a:spLocks noChangeAspect="1" noChangeShapeType="1"/>
              </p:cNvSpPr>
              <p:nvPr/>
            </p:nvSpPr>
            <p:spPr bwMode="auto">
              <a:xfrm>
                <a:off x="3708" y="205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2412" y="1110"/>
                <a:ext cx="99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3000"/>
                  <a:t>HO-H</a:t>
                </a:r>
                <a:r>
                  <a:rPr lang="fr-FR" sz="3000" baseline="-25000"/>
                  <a:t>2</a:t>
                </a:r>
                <a:r>
                  <a:rPr lang="fr-FR" sz="3000"/>
                  <a:t>C</a:t>
                </a:r>
              </a:p>
            </p:txBody>
          </p:sp>
          <p:sp>
            <p:nvSpPr>
              <p:cNvPr id="2770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526" y="1184"/>
                <a:ext cx="4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3000"/>
                  <a:t>OH</a:t>
                </a:r>
              </a:p>
            </p:txBody>
          </p:sp>
          <p:sp>
            <p:nvSpPr>
              <p:cNvPr id="27701" name="Freeform 70"/>
              <p:cNvSpPr>
                <a:spLocks/>
              </p:cNvSpPr>
              <p:nvPr/>
            </p:nvSpPr>
            <p:spPr bwMode="auto">
              <a:xfrm>
                <a:off x="3580" y="1578"/>
                <a:ext cx="792" cy="496"/>
              </a:xfrm>
              <a:custGeom>
                <a:avLst/>
                <a:gdLst>
                  <a:gd name="T0" fmla="*/ 0 w 1008"/>
                  <a:gd name="T1" fmla="*/ 2 h 600"/>
                  <a:gd name="T2" fmla="*/ 8 w 1008"/>
                  <a:gd name="T3" fmla="*/ 50 h 600"/>
                  <a:gd name="T4" fmla="*/ 35 w 1008"/>
                  <a:gd name="T5" fmla="*/ 50 h 600"/>
                  <a:gd name="T6" fmla="*/ 44 w 1008"/>
                  <a:gd name="T7" fmla="*/ 0 h 600"/>
                  <a:gd name="T8" fmla="*/ 35 w 1008"/>
                  <a:gd name="T9" fmla="*/ 45 h 600"/>
                  <a:gd name="T10" fmla="*/ 10 w 1008"/>
                  <a:gd name="T11" fmla="*/ 45 h 600"/>
                  <a:gd name="T12" fmla="*/ 0 w 1008"/>
                  <a:gd name="T13" fmla="*/ 2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8"/>
                  <a:gd name="T22" fmla="*/ 0 h 600"/>
                  <a:gd name="T23" fmla="*/ 1008 w 1008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8" h="600">
                    <a:moveTo>
                      <a:pt x="0" y="6"/>
                    </a:moveTo>
                    <a:lnTo>
                      <a:pt x="192" y="600"/>
                    </a:lnTo>
                    <a:lnTo>
                      <a:pt x="810" y="600"/>
                    </a:lnTo>
                    <a:lnTo>
                      <a:pt x="1008" y="0"/>
                    </a:lnTo>
                    <a:lnTo>
                      <a:pt x="786" y="528"/>
                    </a:lnTo>
                    <a:lnTo>
                      <a:pt x="222" y="52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616075" y="3662363"/>
            <a:ext cx="5397500" cy="2914650"/>
            <a:chOff x="1018" y="2307"/>
            <a:chExt cx="3400" cy="1836"/>
          </a:xfrm>
        </p:grpSpPr>
        <p:sp>
          <p:nvSpPr>
            <p:cNvPr id="27658" name="Text Box 45"/>
            <p:cNvSpPr txBox="1">
              <a:spLocks noChangeArrowheads="1"/>
            </p:cNvSpPr>
            <p:nvPr/>
          </p:nvSpPr>
          <p:spPr bwMode="auto">
            <a:xfrm>
              <a:off x="1454" y="2307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7659" name="Text Box 26"/>
            <p:cNvSpPr txBox="1">
              <a:spLocks noChangeArrowheads="1"/>
            </p:cNvSpPr>
            <p:nvPr/>
          </p:nvSpPr>
          <p:spPr bwMode="auto">
            <a:xfrm>
              <a:off x="3524" y="3111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1’</a:t>
              </a:r>
            </a:p>
          </p:txBody>
        </p:sp>
        <p:sp>
          <p:nvSpPr>
            <p:cNvPr id="27660" name="Text Box 27"/>
            <p:cNvSpPr txBox="1">
              <a:spLocks noChangeArrowheads="1"/>
            </p:cNvSpPr>
            <p:nvPr/>
          </p:nvSpPr>
          <p:spPr bwMode="auto">
            <a:xfrm>
              <a:off x="3452" y="342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2’</a:t>
              </a:r>
            </a:p>
          </p:txBody>
        </p:sp>
        <p:sp>
          <p:nvSpPr>
            <p:cNvPr id="27661" name="Text Box 28"/>
            <p:cNvSpPr txBox="1">
              <a:spLocks noChangeArrowheads="1"/>
            </p:cNvSpPr>
            <p:nvPr/>
          </p:nvSpPr>
          <p:spPr bwMode="auto">
            <a:xfrm>
              <a:off x="3104" y="342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3’</a:t>
              </a:r>
            </a:p>
          </p:txBody>
        </p:sp>
        <p:sp>
          <p:nvSpPr>
            <p:cNvPr id="27662" name="Text Box 29"/>
            <p:cNvSpPr txBox="1">
              <a:spLocks noChangeArrowheads="1"/>
            </p:cNvSpPr>
            <p:nvPr/>
          </p:nvSpPr>
          <p:spPr bwMode="auto">
            <a:xfrm>
              <a:off x="3020" y="3111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4’</a:t>
              </a:r>
            </a:p>
          </p:txBody>
        </p:sp>
        <p:sp>
          <p:nvSpPr>
            <p:cNvPr id="27663" name="Text Box 30"/>
            <p:cNvSpPr txBox="1">
              <a:spLocks noChangeArrowheads="1"/>
            </p:cNvSpPr>
            <p:nvPr/>
          </p:nvSpPr>
          <p:spPr bwMode="auto">
            <a:xfrm>
              <a:off x="2294" y="2607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9900FF"/>
                  </a:solidFill>
                </a:rPr>
                <a:t>5’</a:t>
              </a:r>
            </a:p>
          </p:txBody>
        </p:sp>
        <p:sp>
          <p:nvSpPr>
            <p:cNvPr id="27664" name="AutoShape 31"/>
            <p:cNvSpPr>
              <a:spLocks noChangeAspect="1" noChangeArrowheads="1"/>
            </p:cNvSpPr>
            <p:nvPr/>
          </p:nvSpPr>
          <p:spPr bwMode="auto">
            <a:xfrm>
              <a:off x="2980" y="2885"/>
              <a:ext cx="807" cy="767"/>
            </a:xfrm>
            <a:prstGeom prst="pentagon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7665" name="Text Box 32"/>
            <p:cNvSpPr txBox="1">
              <a:spLocks noChangeAspect="1" noChangeArrowheads="1"/>
            </p:cNvSpPr>
            <p:nvPr/>
          </p:nvSpPr>
          <p:spPr bwMode="auto">
            <a:xfrm>
              <a:off x="3248" y="2776"/>
              <a:ext cx="303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7666" name="Line 33"/>
            <p:cNvSpPr>
              <a:spLocks noChangeAspect="1" noChangeShapeType="1"/>
            </p:cNvSpPr>
            <p:nvPr/>
          </p:nvSpPr>
          <p:spPr bwMode="auto">
            <a:xfrm flipV="1">
              <a:off x="3787" y="2989"/>
              <a:ext cx="221" cy="18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34"/>
            <p:cNvSpPr>
              <a:spLocks noChangeAspect="1" noChangeShapeType="1"/>
            </p:cNvSpPr>
            <p:nvPr/>
          </p:nvSpPr>
          <p:spPr bwMode="auto">
            <a:xfrm flipH="1" flipV="1">
              <a:off x="2756" y="2999"/>
              <a:ext cx="221" cy="18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35"/>
            <p:cNvSpPr>
              <a:spLocks noChangeAspect="1" noChangeShapeType="1"/>
            </p:cNvSpPr>
            <p:nvPr/>
          </p:nvSpPr>
          <p:spPr bwMode="auto">
            <a:xfrm>
              <a:off x="3643" y="3652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36"/>
            <p:cNvSpPr>
              <a:spLocks noChangeAspect="1" noChangeShapeType="1"/>
            </p:cNvSpPr>
            <p:nvPr/>
          </p:nvSpPr>
          <p:spPr bwMode="auto">
            <a:xfrm>
              <a:off x="3124" y="3652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Text Box 37"/>
            <p:cNvSpPr txBox="1">
              <a:spLocks noChangeAspect="1" noChangeArrowheads="1"/>
            </p:cNvSpPr>
            <p:nvPr/>
          </p:nvSpPr>
          <p:spPr bwMode="auto">
            <a:xfrm>
              <a:off x="2204" y="2705"/>
              <a:ext cx="55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CH</a:t>
              </a:r>
              <a:r>
                <a:rPr lang="fr-FR" sz="3000" baseline="-25000"/>
                <a:t>2</a:t>
              </a:r>
            </a:p>
          </p:txBody>
        </p:sp>
        <p:sp>
          <p:nvSpPr>
            <p:cNvPr id="27671" name="Text Box 38"/>
            <p:cNvSpPr txBox="1">
              <a:spLocks noChangeAspect="1" noChangeArrowheads="1"/>
            </p:cNvSpPr>
            <p:nvPr/>
          </p:nvSpPr>
          <p:spPr bwMode="auto">
            <a:xfrm>
              <a:off x="2991" y="3797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7672" name="Text Box 39"/>
            <p:cNvSpPr txBox="1">
              <a:spLocks noChangeAspect="1" noChangeArrowheads="1"/>
            </p:cNvSpPr>
            <p:nvPr/>
          </p:nvSpPr>
          <p:spPr bwMode="auto">
            <a:xfrm>
              <a:off x="3519" y="3797"/>
              <a:ext cx="8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 / H</a:t>
              </a:r>
            </a:p>
          </p:txBody>
        </p:sp>
        <p:sp>
          <p:nvSpPr>
            <p:cNvPr id="27673" name="Text Box 40"/>
            <p:cNvSpPr txBox="1">
              <a:spLocks noChangeAspect="1" noChangeArrowheads="1"/>
            </p:cNvSpPr>
            <p:nvPr/>
          </p:nvSpPr>
          <p:spPr bwMode="auto">
            <a:xfrm>
              <a:off x="3942" y="2779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OH</a:t>
              </a:r>
            </a:p>
          </p:txBody>
        </p:sp>
        <p:sp>
          <p:nvSpPr>
            <p:cNvPr id="27674" name="Text Box 41"/>
            <p:cNvSpPr txBox="1">
              <a:spLocks noChangeArrowheads="1"/>
            </p:cNvSpPr>
            <p:nvPr/>
          </p:nvSpPr>
          <p:spPr bwMode="auto">
            <a:xfrm>
              <a:off x="1018" y="2705"/>
              <a:ext cx="111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    P   O</a:t>
              </a:r>
            </a:p>
          </p:txBody>
        </p:sp>
        <p:sp>
          <p:nvSpPr>
            <p:cNvPr id="27675" name="Line 42"/>
            <p:cNvSpPr>
              <a:spLocks noChangeShapeType="1"/>
            </p:cNvSpPr>
            <p:nvPr/>
          </p:nvSpPr>
          <p:spPr bwMode="auto">
            <a:xfrm>
              <a:off x="1328" y="2859"/>
              <a:ext cx="1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43"/>
            <p:cNvSpPr>
              <a:spLocks noChangeShapeType="1"/>
            </p:cNvSpPr>
            <p:nvPr/>
          </p:nvSpPr>
          <p:spPr bwMode="auto">
            <a:xfrm>
              <a:off x="1700" y="2883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44"/>
            <p:cNvSpPr>
              <a:spLocks noChangeShapeType="1"/>
            </p:cNvSpPr>
            <p:nvPr/>
          </p:nvSpPr>
          <p:spPr bwMode="auto">
            <a:xfrm>
              <a:off x="1596" y="3003"/>
              <a:ext cx="0" cy="1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46"/>
            <p:cNvSpPr txBox="1">
              <a:spLocks noChangeArrowheads="1"/>
            </p:cNvSpPr>
            <p:nvPr/>
          </p:nvSpPr>
          <p:spPr bwMode="auto">
            <a:xfrm>
              <a:off x="1449" y="3117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O</a:t>
              </a:r>
            </a:p>
          </p:txBody>
        </p:sp>
        <p:sp>
          <p:nvSpPr>
            <p:cNvPr id="27679" name="Line 47"/>
            <p:cNvSpPr>
              <a:spLocks noChangeShapeType="1"/>
            </p:cNvSpPr>
            <p:nvPr/>
          </p:nvSpPr>
          <p:spPr bwMode="auto">
            <a:xfrm>
              <a:off x="1328" y="2895"/>
              <a:ext cx="1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48"/>
            <p:cNvSpPr>
              <a:spLocks noChangeShapeType="1"/>
            </p:cNvSpPr>
            <p:nvPr/>
          </p:nvSpPr>
          <p:spPr bwMode="auto">
            <a:xfrm>
              <a:off x="1596" y="2595"/>
              <a:ext cx="0" cy="1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49"/>
            <p:cNvSpPr>
              <a:spLocks noChangeShapeType="1"/>
            </p:cNvSpPr>
            <p:nvPr/>
          </p:nvSpPr>
          <p:spPr bwMode="auto">
            <a:xfrm>
              <a:off x="2108" y="2883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51"/>
            <p:cNvSpPr>
              <a:spLocks noChangeArrowheads="1"/>
            </p:cNvSpPr>
            <p:nvPr/>
          </p:nvSpPr>
          <p:spPr bwMode="auto">
            <a:xfrm>
              <a:off x="1718" y="3110"/>
              <a:ext cx="204" cy="20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Text Box 52"/>
            <p:cNvSpPr txBox="1">
              <a:spLocks noChangeArrowheads="1"/>
            </p:cNvSpPr>
            <p:nvPr/>
          </p:nvSpPr>
          <p:spPr bwMode="auto">
            <a:xfrm>
              <a:off x="1711" y="2972"/>
              <a:ext cx="2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600" b="0"/>
                <a:t>-</a:t>
              </a:r>
            </a:p>
          </p:txBody>
        </p:sp>
        <p:sp>
          <p:nvSpPr>
            <p:cNvPr id="27684" name="Freeform 71"/>
            <p:cNvSpPr>
              <a:spLocks/>
            </p:cNvSpPr>
            <p:nvPr/>
          </p:nvSpPr>
          <p:spPr bwMode="auto">
            <a:xfrm>
              <a:off x="2988" y="3186"/>
              <a:ext cx="792" cy="496"/>
            </a:xfrm>
            <a:custGeom>
              <a:avLst/>
              <a:gdLst>
                <a:gd name="T0" fmla="*/ 0 w 1008"/>
                <a:gd name="T1" fmla="*/ 2 h 600"/>
                <a:gd name="T2" fmla="*/ 8 w 1008"/>
                <a:gd name="T3" fmla="*/ 50 h 600"/>
                <a:gd name="T4" fmla="*/ 35 w 1008"/>
                <a:gd name="T5" fmla="*/ 50 h 600"/>
                <a:gd name="T6" fmla="*/ 44 w 1008"/>
                <a:gd name="T7" fmla="*/ 0 h 600"/>
                <a:gd name="T8" fmla="*/ 35 w 1008"/>
                <a:gd name="T9" fmla="*/ 45 h 600"/>
                <a:gd name="T10" fmla="*/ 10 w 1008"/>
                <a:gd name="T11" fmla="*/ 45 h 600"/>
                <a:gd name="T12" fmla="*/ 0 w 1008"/>
                <a:gd name="T13" fmla="*/ 2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600"/>
                <a:gd name="T23" fmla="*/ 1008 w 1008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600">
                  <a:moveTo>
                    <a:pt x="0" y="6"/>
                  </a:moveTo>
                  <a:lnTo>
                    <a:pt x="192" y="600"/>
                  </a:lnTo>
                  <a:lnTo>
                    <a:pt x="810" y="600"/>
                  </a:lnTo>
                  <a:lnTo>
                    <a:pt x="1008" y="0"/>
                  </a:lnTo>
                  <a:lnTo>
                    <a:pt x="786" y="528"/>
                  </a:lnTo>
                  <a:lnTo>
                    <a:pt x="222" y="5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57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85775" y="1058863"/>
            <a:ext cx="713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2800">
                <a:solidFill>
                  <a:srgbClr val="9900FF"/>
                </a:solidFill>
                <a:latin typeface="AcadNusx" pitchFamily="2" charset="0"/>
              </a:rPr>
              <a:t>პირიმიდინის შემცველი ნუკლეოტიდები</a:t>
            </a:r>
            <a:endParaRPr lang="fr-FR" sz="2800">
              <a:solidFill>
                <a:srgbClr val="9900FF"/>
              </a:solidFill>
              <a:latin typeface="AcadNusx" pitchFamily="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3363" y="4616450"/>
            <a:ext cx="446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>
                <a:latin typeface="AcadNusx" pitchFamily="2" charset="0"/>
              </a:rPr>
              <a:t>დეზოქსიციტოზინ</a:t>
            </a:r>
            <a:r>
              <a:rPr lang="fr-FR">
                <a:latin typeface="AcadNusx" pitchFamily="2" charset="0"/>
              </a:rPr>
              <a:t>-5’-</a:t>
            </a:r>
            <a:r>
              <a:rPr lang="ka-GE">
                <a:latin typeface="AcadNusx" pitchFamily="2" charset="0"/>
              </a:rPr>
              <a:t>მონოფოსფატი</a:t>
            </a:r>
            <a:endParaRPr lang="fr-FR">
              <a:latin typeface="AcadNusx" pitchFamily="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725988" y="4616450"/>
            <a:ext cx="4449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>
                <a:latin typeface="AcadNusx" pitchFamily="2" charset="0"/>
              </a:rPr>
              <a:t>დეზოქსითიმიდინ</a:t>
            </a:r>
            <a:r>
              <a:rPr lang="fr-FR">
                <a:latin typeface="AcadNusx" pitchFamily="2" charset="0"/>
              </a:rPr>
              <a:t>-5’-</a:t>
            </a:r>
            <a:r>
              <a:rPr lang="ka-GE">
                <a:latin typeface="AcadNusx" pitchFamily="2" charset="0"/>
              </a:rPr>
              <a:t>მონოფოსფატი</a:t>
            </a:r>
            <a:endParaRPr lang="fr-FR">
              <a:latin typeface="AcadNusx" pitchFamily="2" charset="0"/>
            </a:endParaRPr>
          </a:p>
        </p:txBody>
      </p:sp>
      <p:sp>
        <p:nvSpPr>
          <p:cNvPr id="28677" name="Text Box 5"/>
          <p:cNvSpPr txBox="1">
            <a:spLocks noChangeAspect="1" noChangeArrowheads="1"/>
          </p:cNvSpPr>
          <p:nvPr/>
        </p:nvSpPr>
        <p:spPr bwMode="auto">
          <a:xfrm>
            <a:off x="6672263" y="374650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8678" name="Text Box 6"/>
          <p:cNvSpPr txBox="1">
            <a:spLocks noChangeAspect="1" noChangeArrowheads="1"/>
          </p:cNvSpPr>
          <p:nvPr/>
        </p:nvSpPr>
        <p:spPr bwMode="auto">
          <a:xfrm>
            <a:off x="6615113" y="3965575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8679" name="Text Box 7"/>
          <p:cNvSpPr txBox="1">
            <a:spLocks noChangeAspect="1" noChangeArrowheads="1"/>
          </p:cNvSpPr>
          <p:nvPr/>
        </p:nvSpPr>
        <p:spPr bwMode="auto">
          <a:xfrm>
            <a:off x="6338888" y="3965575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28680" name="Text Box 8"/>
          <p:cNvSpPr txBox="1">
            <a:spLocks noChangeAspect="1" noChangeArrowheads="1"/>
          </p:cNvSpPr>
          <p:nvPr/>
        </p:nvSpPr>
        <p:spPr bwMode="auto">
          <a:xfrm>
            <a:off x="6272213" y="374650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28681" name="Text Box 9"/>
          <p:cNvSpPr txBox="1">
            <a:spLocks noChangeAspect="1" noChangeArrowheads="1"/>
          </p:cNvSpPr>
          <p:nvPr/>
        </p:nvSpPr>
        <p:spPr bwMode="auto">
          <a:xfrm>
            <a:off x="5808663" y="32305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5’</a:t>
            </a:r>
          </a:p>
        </p:txBody>
      </p:sp>
      <p:sp>
        <p:nvSpPr>
          <p:cNvPr id="28682" name="AutoShape 10"/>
          <p:cNvSpPr>
            <a:spLocks noChangeAspect="1" noChangeArrowheads="1"/>
          </p:cNvSpPr>
          <p:nvPr/>
        </p:nvSpPr>
        <p:spPr bwMode="auto">
          <a:xfrm>
            <a:off x="6278563" y="3590925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2"/>
          <p:cNvSpPr>
            <a:spLocks noChangeAspect="1" noChangeShapeType="1"/>
          </p:cNvSpPr>
          <p:nvPr/>
        </p:nvSpPr>
        <p:spPr bwMode="auto">
          <a:xfrm flipH="1" flipV="1">
            <a:off x="6088063" y="3681413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3"/>
          <p:cNvSpPr>
            <a:spLocks noChangeAspect="1" noChangeShapeType="1"/>
          </p:cNvSpPr>
          <p:nvPr/>
        </p:nvSpPr>
        <p:spPr bwMode="auto">
          <a:xfrm>
            <a:off x="6805613" y="4200525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Aspect="1" noChangeShapeType="1"/>
          </p:cNvSpPr>
          <p:nvPr/>
        </p:nvSpPr>
        <p:spPr bwMode="auto">
          <a:xfrm>
            <a:off x="6392863" y="4200525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5"/>
          <p:cNvSpPr txBox="1">
            <a:spLocks noChangeAspect="1" noChangeArrowheads="1"/>
          </p:cNvSpPr>
          <p:nvPr/>
        </p:nvSpPr>
        <p:spPr bwMode="auto">
          <a:xfrm>
            <a:off x="5757863" y="3340100"/>
            <a:ext cx="598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28687" name="Text Box 16"/>
          <p:cNvSpPr txBox="1">
            <a:spLocks noChangeAspect="1" noChangeArrowheads="1"/>
          </p:cNvSpPr>
          <p:nvPr/>
        </p:nvSpPr>
        <p:spPr bwMode="auto">
          <a:xfrm>
            <a:off x="6035675" y="4284663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HO</a:t>
            </a:r>
          </a:p>
        </p:txBody>
      </p:sp>
      <p:sp>
        <p:nvSpPr>
          <p:cNvPr id="28688" name="Text Box 17"/>
          <p:cNvSpPr txBox="1">
            <a:spLocks noChangeAspect="1" noChangeArrowheads="1"/>
          </p:cNvSpPr>
          <p:nvPr/>
        </p:nvSpPr>
        <p:spPr bwMode="auto">
          <a:xfrm>
            <a:off x="6640513" y="4284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28689" name="Text Box 18"/>
          <p:cNvSpPr txBox="1">
            <a:spLocks noChangeAspect="1" noChangeArrowheads="1"/>
          </p:cNvSpPr>
          <p:nvPr/>
        </p:nvSpPr>
        <p:spPr bwMode="auto">
          <a:xfrm>
            <a:off x="4613275" y="334962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28690" name="Line 19"/>
          <p:cNvSpPr>
            <a:spLocks noChangeAspect="1" noChangeShapeType="1"/>
          </p:cNvSpPr>
          <p:nvPr/>
        </p:nvSpPr>
        <p:spPr bwMode="auto">
          <a:xfrm>
            <a:off x="4945063" y="3494088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0"/>
          <p:cNvSpPr>
            <a:spLocks noChangeAspect="1" noChangeShapeType="1"/>
          </p:cNvSpPr>
          <p:nvPr/>
        </p:nvSpPr>
        <p:spPr bwMode="auto">
          <a:xfrm>
            <a:off x="5299075" y="3532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1"/>
          <p:cNvSpPr>
            <a:spLocks noChangeAspect="1" noChangeShapeType="1"/>
          </p:cNvSpPr>
          <p:nvPr/>
        </p:nvSpPr>
        <p:spPr bwMode="auto">
          <a:xfrm>
            <a:off x="5127625" y="3646488"/>
            <a:ext cx="0" cy="125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Text Box 22"/>
          <p:cNvSpPr txBox="1">
            <a:spLocks noChangeAspect="1" noChangeArrowheads="1"/>
          </p:cNvSpPr>
          <p:nvPr/>
        </p:nvSpPr>
        <p:spPr bwMode="auto">
          <a:xfrm>
            <a:off x="4960938" y="299243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OH</a:t>
            </a:r>
          </a:p>
        </p:txBody>
      </p:sp>
      <p:sp>
        <p:nvSpPr>
          <p:cNvPr id="28694" name="Text Box 23"/>
          <p:cNvSpPr txBox="1">
            <a:spLocks noChangeAspect="1" noChangeArrowheads="1"/>
          </p:cNvSpPr>
          <p:nvPr/>
        </p:nvSpPr>
        <p:spPr bwMode="auto">
          <a:xfrm>
            <a:off x="4948238" y="369728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8695" name="Line 24"/>
          <p:cNvSpPr>
            <a:spLocks noChangeAspect="1" noChangeShapeType="1"/>
          </p:cNvSpPr>
          <p:nvPr/>
        </p:nvSpPr>
        <p:spPr bwMode="auto">
          <a:xfrm>
            <a:off x="4945063" y="3551238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5"/>
          <p:cNvSpPr>
            <a:spLocks noChangeAspect="1" noChangeShapeType="1"/>
          </p:cNvSpPr>
          <p:nvPr/>
        </p:nvSpPr>
        <p:spPr bwMode="auto">
          <a:xfrm>
            <a:off x="5127625" y="3303588"/>
            <a:ext cx="0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6"/>
          <p:cNvSpPr>
            <a:spLocks noChangeAspect="1" noChangeShapeType="1"/>
          </p:cNvSpPr>
          <p:nvPr/>
        </p:nvSpPr>
        <p:spPr bwMode="auto">
          <a:xfrm>
            <a:off x="5670550" y="3532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AutoShape 27"/>
          <p:cNvSpPr>
            <a:spLocks noChangeAspect="1" noChangeArrowheads="1"/>
          </p:cNvSpPr>
          <p:nvPr/>
        </p:nvSpPr>
        <p:spPr bwMode="auto">
          <a:xfrm rot="16200000" flipH="1">
            <a:off x="6533356" y="2723357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30"/>
          <p:cNvSpPr>
            <a:spLocks noChangeAspect="1" noChangeShapeType="1"/>
          </p:cNvSpPr>
          <p:nvPr/>
        </p:nvSpPr>
        <p:spPr bwMode="auto">
          <a:xfrm flipH="1">
            <a:off x="6656388" y="2922588"/>
            <a:ext cx="0" cy="271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Text Box 31"/>
          <p:cNvSpPr txBox="1">
            <a:spLocks noChangeAspect="1" noChangeArrowheads="1"/>
          </p:cNvSpPr>
          <p:nvPr/>
        </p:nvSpPr>
        <p:spPr bwMode="auto">
          <a:xfrm flipH="1">
            <a:off x="6972300" y="284797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1</a:t>
            </a:r>
          </a:p>
        </p:txBody>
      </p:sp>
      <p:sp>
        <p:nvSpPr>
          <p:cNvPr id="28701" name="Text Box 32"/>
          <p:cNvSpPr txBox="1">
            <a:spLocks noChangeAspect="1" noChangeArrowheads="1"/>
          </p:cNvSpPr>
          <p:nvPr/>
        </p:nvSpPr>
        <p:spPr bwMode="auto">
          <a:xfrm flipH="1">
            <a:off x="6972300" y="30099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2</a:t>
            </a:r>
          </a:p>
        </p:txBody>
      </p:sp>
      <p:sp>
        <p:nvSpPr>
          <p:cNvPr id="28702" name="Text Box 33"/>
          <p:cNvSpPr txBox="1">
            <a:spLocks noChangeAspect="1" noChangeArrowheads="1"/>
          </p:cNvSpPr>
          <p:nvPr/>
        </p:nvSpPr>
        <p:spPr bwMode="auto">
          <a:xfrm flipH="1">
            <a:off x="6764338" y="30861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3</a:t>
            </a:r>
          </a:p>
        </p:txBody>
      </p:sp>
      <p:sp>
        <p:nvSpPr>
          <p:cNvPr id="28703" name="Text Box 34"/>
          <p:cNvSpPr txBox="1">
            <a:spLocks noChangeAspect="1" noChangeArrowheads="1"/>
          </p:cNvSpPr>
          <p:nvPr/>
        </p:nvSpPr>
        <p:spPr bwMode="auto">
          <a:xfrm flipH="1">
            <a:off x="6602413" y="30099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4</a:t>
            </a:r>
          </a:p>
        </p:txBody>
      </p:sp>
      <p:sp>
        <p:nvSpPr>
          <p:cNvPr id="28704" name="Text Box 35"/>
          <p:cNvSpPr txBox="1">
            <a:spLocks noChangeAspect="1" noChangeArrowheads="1"/>
          </p:cNvSpPr>
          <p:nvPr/>
        </p:nvSpPr>
        <p:spPr bwMode="auto">
          <a:xfrm flipH="1">
            <a:off x="6602413" y="284797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5</a:t>
            </a:r>
          </a:p>
        </p:txBody>
      </p:sp>
      <p:sp>
        <p:nvSpPr>
          <p:cNvPr id="28705" name="Text Box 36"/>
          <p:cNvSpPr txBox="1">
            <a:spLocks noChangeAspect="1" noChangeArrowheads="1"/>
          </p:cNvSpPr>
          <p:nvPr/>
        </p:nvSpPr>
        <p:spPr bwMode="auto">
          <a:xfrm flipH="1">
            <a:off x="6764338" y="271462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6</a:t>
            </a:r>
          </a:p>
        </p:txBody>
      </p:sp>
      <p:sp>
        <p:nvSpPr>
          <p:cNvPr id="28706" name="Line 37"/>
          <p:cNvSpPr>
            <a:spLocks noChangeAspect="1" noChangeShapeType="1"/>
          </p:cNvSpPr>
          <p:nvPr/>
        </p:nvSpPr>
        <p:spPr bwMode="auto">
          <a:xfrm rot="7800000" flipV="1">
            <a:off x="6833394" y="3645694"/>
            <a:ext cx="176212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8"/>
          <p:cNvSpPr>
            <a:spLocks noChangeAspect="1" noChangeShapeType="1"/>
          </p:cNvSpPr>
          <p:nvPr/>
        </p:nvSpPr>
        <p:spPr bwMode="auto">
          <a:xfrm rot="7800000" flipV="1">
            <a:off x="6809582" y="2502694"/>
            <a:ext cx="176212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Text Box 39"/>
          <p:cNvSpPr txBox="1">
            <a:spLocks noChangeAspect="1" noChangeArrowheads="1"/>
          </p:cNvSpPr>
          <p:nvPr/>
        </p:nvSpPr>
        <p:spPr bwMode="auto">
          <a:xfrm flipH="1">
            <a:off x="5776913" y="2471738"/>
            <a:ext cx="74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  <a:r>
              <a:rPr lang="fr-FR" sz="1800" baseline="-25000"/>
              <a:t>3</a:t>
            </a:r>
            <a:r>
              <a:rPr lang="fr-FR" sz="1800"/>
              <a:t>C</a:t>
            </a:r>
          </a:p>
        </p:txBody>
      </p:sp>
      <p:sp>
        <p:nvSpPr>
          <p:cNvPr id="28709" name="Line 40"/>
          <p:cNvSpPr>
            <a:spLocks noChangeAspect="1" noChangeShapeType="1"/>
          </p:cNvSpPr>
          <p:nvPr/>
        </p:nvSpPr>
        <p:spPr bwMode="auto">
          <a:xfrm rot="7800000" flipV="1">
            <a:off x="6852444" y="2502694"/>
            <a:ext cx="176212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8710" name="Text Box 41"/>
          <p:cNvSpPr txBox="1">
            <a:spLocks noChangeAspect="1" noChangeArrowheads="1"/>
          </p:cNvSpPr>
          <p:nvPr/>
        </p:nvSpPr>
        <p:spPr bwMode="auto">
          <a:xfrm flipH="1">
            <a:off x="6738938" y="2136775"/>
            <a:ext cx="355600" cy="3667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8711" name="Line 42"/>
          <p:cNvSpPr>
            <a:spLocks noChangeAspect="1" noChangeShapeType="1"/>
          </p:cNvSpPr>
          <p:nvPr/>
        </p:nvSpPr>
        <p:spPr bwMode="auto">
          <a:xfrm rot="18000000" flipV="1">
            <a:off x="6464301" y="2657475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Text Box 43"/>
          <p:cNvSpPr txBox="1">
            <a:spLocks noChangeAspect="1" noChangeArrowheads="1"/>
          </p:cNvSpPr>
          <p:nvPr/>
        </p:nvSpPr>
        <p:spPr bwMode="auto">
          <a:xfrm>
            <a:off x="2506663" y="374650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8713" name="Text Box 44"/>
          <p:cNvSpPr txBox="1">
            <a:spLocks noChangeAspect="1" noChangeArrowheads="1"/>
          </p:cNvSpPr>
          <p:nvPr/>
        </p:nvSpPr>
        <p:spPr bwMode="auto">
          <a:xfrm>
            <a:off x="2449513" y="3965575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8714" name="Text Box 45"/>
          <p:cNvSpPr txBox="1">
            <a:spLocks noChangeAspect="1" noChangeArrowheads="1"/>
          </p:cNvSpPr>
          <p:nvPr/>
        </p:nvSpPr>
        <p:spPr bwMode="auto">
          <a:xfrm>
            <a:off x="2173288" y="3965575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28715" name="Text Box 46"/>
          <p:cNvSpPr txBox="1">
            <a:spLocks noChangeAspect="1" noChangeArrowheads="1"/>
          </p:cNvSpPr>
          <p:nvPr/>
        </p:nvSpPr>
        <p:spPr bwMode="auto">
          <a:xfrm>
            <a:off x="2106613" y="374650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28716" name="Text Box 47"/>
          <p:cNvSpPr txBox="1">
            <a:spLocks noChangeAspect="1" noChangeArrowheads="1"/>
          </p:cNvSpPr>
          <p:nvPr/>
        </p:nvSpPr>
        <p:spPr bwMode="auto">
          <a:xfrm>
            <a:off x="1643063" y="32305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5’</a:t>
            </a:r>
          </a:p>
        </p:txBody>
      </p:sp>
      <p:sp>
        <p:nvSpPr>
          <p:cNvPr id="28717" name="AutoShape 48"/>
          <p:cNvSpPr>
            <a:spLocks noChangeAspect="1" noChangeArrowheads="1"/>
          </p:cNvSpPr>
          <p:nvPr/>
        </p:nvSpPr>
        <p:spPr bwMode="auto">
          <a:xfrm>
            <a:off x="2112963" y="3590925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50"/>
          <p:cNvSpPr>
            <a:spLocks noChangeAspect="1" noChangeShapeType="1"/>
          </p:cNvSpPr>
          <p:nvPr/>
        </p:nvSpPr>
        <p:spPr bwMode="auto">
          <a:xfrm flipH="1" flipV="1">
            <a:off x="1954213" y="3671888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51"/>
          <p:cNvSpPr>
            <a:spLocks noChangeAspect="1" noChangeShapeType="1"/>
          </p:cNvSpPr>
          <p:nvPr/>
        </p:nvSpPr>
        <p:spPr bwMode="auto">
          <a:xfrm>
            <a:off x="2640013" y="4200525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52"/>
          <p:cNvSpPr>
            <a:spLocks noChangeAspect="1" noChangeShapeType="1"/>
          </p:cNvSpPr>
          <p:nvPr/>
        </p:nvSpPr>
        <p:spPr bwMode="auto">
          <a:xfrm>
            <a:off x="2227263" y="4200525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Text Box 53"/>
          <p:cNvSpPr txBox="1">
            <a:spLocks noChangeAspect="1" noChangeArrowheads="1"/>
          </p:cNvSpPr>
          <p:nvPr/>
        </p:nvSpPr>
        <p:spPr bwMode="auto">
          <a:xfrm>
            <a:off x="1592263" y="3340100"/>
            <a:ext cx="598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28722" name="Text Box 54"/>
          <p:cNvSpPr txBox="1">
            <a:spLocks noChangeAspect="1" noChangeArrowheads="1"/>
          </p:cNvSpPr>
          <p:nvPr/>
        </p:nvSpPr>
        <p:spPr bwMode="auto">
          <a:xfrm>
            <a:off x="1870075" y="4284663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HO</a:t>
            </a:r>
          </a:p>
        </p:txBody>
      </p:sp>
      <p:sp>
        <p:nvSpPr>
          <p:cNvPr id="28723" name="Text Box 55"/>
          <p:cNvSpPr txBox="1">
            <a:spLocks noChangeAspect="1" noChangeArrowheads="1"/>
          </p:cNvSpPr>
          <p:nvPr/>
        </p:nvSpPr>
        <p:spPr bwMode="auto">
          <a:xfrm>
            <a:off x="2474913" y="4284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28724" name="Text Box 56"/>
          <p:cNvSpPr txBox="1">
            <a:spLocks noChangeAspect="1" noChangeArrowheads="1"/>
          </p:cNvSpPr>
          <p:nvPr/>
        </p:nvSpPr>
        <p:spPr bwMode="auto">
          <a:xfrm>
            <a:off x="447675" y="334962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28725" name="Line 57"/>
          <p:cNvSpPr>
            <a:spLocks noChangeAspect="1" noChangeShapeType="1"/>
          </p:cNvSpPr>
          <p:nvPr/>
        </p:nvSpPr>
        <p:spPr bwMode="auto">
          <a:xfrm>
            <a:off x="779463" y="3494088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6" name="Line 58"/>
          <p:cNvSpPr>
            <a:spLocks noChangeAspect="1" noChangeShapeType="1"/>
          </p:cNvSpPr>
          <p:nvPr/>
        </p:nvSpPr>
        <p:spPr bwMode="auto">
          <a:xfrm>
            <a:off x="1133475" y="3532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Line 59"/>
          <p:cNvSpPr>
            <a:spLocks noChangeAspect="1" noChangeShapeType="1"/>
          </p:cNvSpPr>
          <p:nvPr/>
        </p:nvSpPr>
        <p:spPr bwMode="auto">
          <a:xfrm>
            <a:off x="962025" y="3646488"/>
            <a:ext cx="0" cy="125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Text Box 60"/>
          <p:cNvSpPr txBox="1">
            <a:spLocks noChangeAspect="1" noChangeArrowheads="1"/>
          </p:cNvSpPr>
          <p:nvPr/>
        </p:nvSpPr>
        <p:spPr bwMode="auto">
          <a:xfrm>
            <a:off x="795338" y="299243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OH</a:t>
            </a:r>
          </a:p>
        </p:txBody>
      </p:sp>
      <p:sp>
        <p:nvSpPr>
          <p:cNvPr id="28729" name="Text Box 61"/>
          <p:cNvSpPr txBox="1">
            <a:spLocks noChangeAspect="1" noChangeArrowheads="1"/>
          </p:cNvSpPr>
          <p:nvPr/>
        </p:nvSpPr>
        <p:spPr bwMode="auto">
          <a:xfrm>
            <a:off x="782638" y="369728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8730" name="Line 62"/>
          <p:cNvSpPr>
            <a:spLocks noChangeAspect="1" noChangeShapeType="1"/>
          </p:cNvSpPr>
          <p:nvPr/>
        </p:nvSpPr>
        <p:spPr bwMode="auto">
          <a:xfrm>
            <a:off x="779463" y="3551238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1" name="Line 63"/>
          <p:cNvSpPr>
            <a:spLocks noChangeAspect="1" noChangeShapeType="1"/>
          </p:cNvSpPr>
          <p:nvPr/>
        </p:nvSpPr>
        <p:spPr bwMode="auto">
          <a:xfrm>
            <a:off x="962025" y="3303588"/>
            <a:ext cx="0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2" name="Line 64"/>
          <p:cNvSpPr>
            <a:spLocks noChangeAspect="1" noChangeShapeType="1"/>
          </p:cNvSpPr>
          <p:nvPr/>
        </p:nvSpPr>
        <p:spPr bwMode="auto">
          <a:xfrm>
            <a:off x="1504950" y="3532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3" name="Line 66"/>
          <p:cNvSpPr>
            <a:spLocks noChangeAspect="1" noChangeShapeType="1"/>
          </p:cNvSpPr>
          <p:nvPr/>
        </p:nvSpPr>
        <p:spPr bwMode="auto">
          <a:xfrm rot="-7800000" flipH="1" flipV="1">
            <a:off x="2674144" y="3636169"/>
            <a:ext cx="176212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AutoShape 67"/>
          <p:cNvSpPr>
            <a:spLocks noChangeAspect="1" noChangeArrowheads="1"/>
          </p:cNvSpPr>
          <p:nvPr/>
        </p:nvSpPr>
        <p:spPr bwMode="auto">
          <a:xfrm rot="16200000" flipH="1">
            <a:off x="2389981" y="2761457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Line 70"/>
          <p:cNvSpPr>
            <a:spLocks noChangeAspect="1" noChangeShapeType="1"/>
          </p:cNvSpPr>
          <p:nvPr/>
        </p:nvSpPr>
        <p:spPr bwMode="auto">
          <a:xfrm flipH="1">
            <a:off x="2513013" y="2960688"/>
            <a:ext cx="0" cy="271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Line 71"/>
          <p:cNvSpPr>
            <a:spLocks noChangeAspect="1" noChangeShapeType="1"/>
          </p:cNvSpPr>
          <p:nvPr/>
        </p:nvSpPr>
        <p:spPr bwMode="auto">
          <a:xfrm rot="18000000" flipV="1">
            <a:off x="2925763" y="2752725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Text Box 72"/>
          <p:cNvSpPr txBox="1">
            <a:spLocks noChangeAspect="1" noChangeArrowheads="1"/>
          </p:cNvSpPr>
          <p:nvPr/>
        </p:nvSpPr>
        <p:spPr bwMode="auto">
          <a:xfrm flipH="1">
            <a:off x="2828925" y="288607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3</a:t>
            </a:r>
          </a:p>
        </p:txBody>
      </p:sp>
      <p:sp>
        <p:nvSpPr>
          <p:cNvPr id="28738" name="Text Box 73"/>
          <p:cNvSpPr txBox="1">
            <a:spLocks noChangeAspect="1" noChangeArrowheads="1"/>
          </p:cNvSpPr>
          <p:nvPr/>
        </p:nvSpPr>
        <p:spPr bwMode="auto">
          <a:xfrm flipH="1">
            <a:off x="2828925" y="30480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2</a:t>
            </a:r>
          </a:p>
        </p:txBody>
      </p:sp>
      <p:sp>
        <p:nvSpPr>
          <p:cNvPr id="28739" name="Text Box 74"/>
          <p:cNvSpPr txBox="1">
            <a:spLocks noChangeAspect="1" noChangeArrowheads="1"/>
          </p:cNvSpPr>
          <p:nvPr/>
        </p:nvSpPr>
        <p:spPr bwMode="auto">
          <a:xfrm flipH="1">
            <a:off x="2620963" y="31242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1</a:t>
            </a:r>
          </a:p>
        </p:txBody>
      </p:sp>
      <p:sp>
        <p:nvSpPr>
          <p:cNvPr id="28740" name="Text Box 75"/>
          <p:cNvSpPr txBox="1">
            <a:spLocks noChangeAspect="1" noChangeArrowheads="1"/>
          </p:cNvSpPr>
          <p:nvPr/>
        </p:nvSpPr>
        <p:spPr bwMode="auto">
          <a:xfrm flipH="1">
            <a:off x="2459038" y="30480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6</a:t>
            </a:r>
          </a:p>
        </p:txBody>
      </p:sp>
      <p:sp>
        <p:nvSpPr>
          <p:cNvPr id="28741" name="Text Box 76"/>
          <p:cNvSpPr txBox="1">
            <a:spLocks noChangeAspect="1" noChangeArrowheads="1"/>
          </p:cNvSpPr>
          <p:nvPr/>
        </p:nvSpPr>
        <p:spPr bwMode="auto">
          <a:xfrm flipH="1">
            <a:off x="2459038" y="288607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5</a:t>
            </a:r>
          </a:p>
        </p:txBody>
      </p:sp>
      <p:sp>
        <p:nvSpPr>
          <p:cNvPr id="28742" name="Text Box 77"/>
          <p:cNvSpPr txBox="1">
            <a:spLocks noChangeAspect="1" noChangeArrowheads="1"/>
          </p:cNvSpPr>
          <p:nvPr/>
        </p:nvSpPr>
        <p:spPr bwMode="auto">
          <a:xfrm flipH="1">
            <a:off x="2620963" y="275272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4</a:t>
            </a:r>
          </a:p>
        </p:txBody>
      </p:sp>
      <p:sp useBgFill="1">
        <p:nvSpPr>
          <p:cNvPr id="28743" name="Text Box 78"/>
          <p:cNvSpPr txBox="1">
            <a:spLocks noChangeAspect="1" noChangeArrowheads="1"/>
          </p:cNvSpPr>
          <p:nvPr/>
        </p:nvSpPr>
        <p:spPr bwMode="auto">
          <a:xfrm flipH="1">
            <a:off x="2522538" y="2179638"/>
            <a:ext cx="749300" cy="3667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NH</a:t>
            </a:r>
            <a:r>
              <a:rPr lang="fr-FR" sz="1800" baseline="-25000"/>
              <a:t>2</a:t>
            </a:r>
            <a:endParaRPr lang="fr-FR" sz="1800"/>
          </a:p>
        </p:txBody>
      </p:sp>
      <p:sp>
        <p:nvSpPr>
          <p:cNvPr id="28744" name="Line 79"/>
          <p:cNvSpPr>
            <a:spLocks noChangeAspect="1" noChangeShapeType="1"/>
          </p:cNvSpPr>
          <p:nvPr/>
        </p:nvSpPr>
        <p:spPr bwMode="auto">
          <a:xfrm rot="7800000" flipV="1">
            <a:off x="2690019" y="2540794"/>
            <a:ext cx="176212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5" name="Line 80"/>
          <p:cNvSpPr>
            <a:spLocks noChangeAspect="1" noChangeShapeType="1"/>
          </p:cNvSpPr>
          <p:nvPr/>
        </p:nvSpPr>
        <p:spPr bwMode="auto">
          <a:xfrm rot="18000000" flipV="1">
            <a:off x="3216275" y="3195638"/>
            <a:ext cx="0" cy="234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6" name="Line 81"/>
          <p:cNvSpPr>
            <a:spLocks noChangeAspect="1" noChangeShapeType="1"/>
          </p:cNvSpPr>
          <p:nvPr/>
        </p:nvSpPr>
        <p:spPr bwMode="auto">
          <a:xfrm rot="18000000" flipV="1">
            <a:off x="3182938" y="3233738"/>
            <a:ext cx="0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Text Box 82"/>
          <p:cNvSpPr txBox="1">
            <a:spLocks noChangeAspect="1" noChangeArrowheads="1"/>
          </p:cNvSpPr>
          <p:nvPr/>
        </p:nvSpPr>
        <p:spPr bwMode="auto">
          <a:xfrm flipH="1">
            <a:off x="3214688" y="324643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8748" name="Line 83"/>
          <p:cNvSpPr>
            <a:spLocks noChangeAspect="1" noChangeShapeType="1"/>
          </p:cNvSpPr>
          <p:nvPr/>
        </p:nvSpPr>
        <p:spPr bwMode="auto">
          <a:xfrm rot="18000000" flipV="1">
            <a:off x="7366001" y="3143250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9" name="Line 84"/>
          <p:cNvSpPr>
            <a:spLocks noChangeAspect="1" noChangeShapeType="1"/>
          </p:cNvSpPr>
          <p:nvPr/>
        </p:nvSpPr>
        <p:spPr bwMode="auto">
          <a:xfrm rot="18000000" flipV="1">
            <a:off x="7334251" y="3200400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0" name="Text Box 85"/>
          <p:cNvSpPr txBox="1">
            <a:spLocks noChangeAspect="1" noChangeArrowheads="1"/>
          </p:cNvSpPr>
          <p:nvPr/>
        </p:nvSpPr>
        <p:spPr bwMode="auto">
          <a:xfrm flipH="1">
            <a:off x="7396163" y="32416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 useBgFill="1">
        <p:nvSpPr>
          <p:cNvPr id="28751" name="Text Box 87"/>
          <p:cNvSpPr txBox="1">
            <a:spLocks noChangeAspect="1" noChangeArrowheads="1"/>
          </p:cNvSpPr>
          <p:nvPr/>
        </p:nvSpPr>
        <p:spPr bwMode="auto">
          <a:xfrm flipH="1">
            <a:off x="7408863" y="2384425"/>
            <a:ext cx="254000" cy="3667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28752" name="Oval 89"/>
          <p:cNvSpPr>
            <a:spLocks noChangeAspect="1" noChangeArrowheads="1"/>
          </p:cNvSpPr>
          <p:nvPr/>
        </p:nvSpPr>
        <p:spPr bwMode="auto">
          <a:xfrm>
            <a:off x="1109663" y="3670300"/>
            <a:ext cx="163512" cy="1635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3" name="Text Box 90"/>
          <p:cNvSpPr txBox="1">
            <a:spLocks noChangeAspect="1" noChangeArrowheads="1"/>
          </p:cNvSpPr>
          <p:nvPr/>
        </p:nvSpPr>
        <p:spPr bwMode="auto">
          <a:xfrm>
            <a:off x="1062038" y="35464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 b="0"/>
              <a:t>-</a:t>
            </a:r>
          </a:p>
        </p:txBody>
      </p:sp>
      <p:sp>
        <p:nvSpPr>
          <p:cNvPr id="28754" name="Oval 92"/>
          <p:cNvSpPr>
            <a:spLocks noChangeAspect="1" noChangeArrowheads="1"/>
          </p:cNvSpPr>
          <p:nvPr/>
        </p:nvSpPr>
        <p:spPr bwMode="auto">
          <a:xfrm>
            <a:off x="5229225" y="3698875"/>
            <a:ext cx="163513" cy="1635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5" name="Text Box 93"/>
          <p:cNvSpPr txBox="1">
            <a:spLocks noChangeAspect="1" noChangeArrowheads="1"/>
          </p:cNvSpPr>
          <p:nvPr/>
        </p:nvSpPr>
        <p:spPr bwMode="auto">
          <a:xfrm>
            <a:off x="5181600" y="356552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 b="0"/>
              <a:t>-</a:t>
            </a:r>
          </a:p>
        </p:txBody>
      </p:sp>
      <p:sp>
        <p:nvSpPr>
          <p:cNvPr id="23636" name="Text Box 94"/>
          <p:cNvSpPr txBox="1">
            <a:spLocks noChangeArrowheads="1"/>
          </p:cNvSpPr>
          <p:nvPr/>
        </p:nvSpPr>
        <p:spPr bwMode="auto">
          <a:xfrm>
            <a:off x="1322388" y="0"/>
            <a:ext cx="674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a-GE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 დნმ, რნმ</a:t>
            </a:r>
            <a:endParaRPr lang="fr-FR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 useBgFill="1">
        <p:nvSpPr>
          <p:cNvPr id="28757" name="Rectangle 95"/>
          <p:cNvSpPr>
            <a:spLocks noChangeArrowheads="1"/>
          </p:cNvSpPr>
          <p:nvPr/>
        </p:nvSpPr>
        <p:spPr bwMode="auto">
          <a:xfrm>
            <a:off x="3028950" y="2760663"/>
            <a:ext cx="219075" cy="219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8" name="Text Box 68"/>
          <p:cNvSpPr txBox="1">
            <a:spLocks noChangeAspect="1" noChangeArrowheads="1"/>
          </p:cNvSpPr>
          <p:nvPr/>
        </p:nvSpPr>
        <p:spPr bwMode="auto">
          <a:xfrm flipH="1">
            <a:off x="2941638" y="2684463"/>
            <a:ext cx="331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8759" name="Rectangle 96"/>
          <p:cNvSpPr>
            <a:spLocks noChangeArrowheads="1"/>
          </p:cNvSpPr>
          <p:nvPr/>
        </p:nvSpPr>
        <p:spPr bwMode="auto">
          <a:xfrm>
            <a:off x="2657475" y="3359150"/>
            <a:ext cx="219075" cy="219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0" name="Text Box 69"/>
          <p:cNvSpPr txBox="1">
            <a:spLocks noChangeAspect="1" noChangeArrowheads="1"/>
          </p:cNvSpPr>
          <p:nvPr/>
        </p:nvSpPr>
        <p:spPr bwMode="auto">
          <a:xfrm flipH="1">
            <a:off x="2598738" y="3249613"/>
            <a:ext cx="32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8761" name="Rectangle 97"/>
          <p:cNvSpPr>
            <a:spLocks noChangeArrowheads="1"/>
          </p:cNvSpPr>
          <p:nvPr/>
        </p:nvSpPr>
        <p:spPr bwMode="auto">
          <a:xfrm>
            <a:off x="2320925" y="3479800"/>
            <a:ext cx="219075" cy="219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Text Box 98"/>
          <p:cNvSpPr txBox="1">
            <a:spLocks noChangeAspect="1" noChangeArrowheads="1"/>
          </p:cNvSpPr>
          <p:nvPr/>
        </p:nvSpPr>
        <p:spPr bwMode="auto">
          <a:xfrm flipH="1">
            <a:off x="2262188" y="3414713"/>
            <a:ext cx="32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8763" name="Line 86"/>
          <p:cNvSpPr>
            <a:spLocks noChangeShapeType="1"/>
          </p:cNvSpPr>
          <p:nvPr/>
        </p:nvSpPr>
        <p:spPr bwMode="auto">
          <a:xfrm flipV="1">
            <a:off x="7334250" y="2627313"/>
            <a:ext cx="152400" cy="9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8764" name="Rectangle 99"/>
          <p:cNvSpPr>
            <a:spLocks noChangeArrowheads="1"/>
          </p:cNvSpPr>
          <p:nvPr/>
        </p:nvSpPr>
        <p:spPr bwMode="auto">
          <a:xfrm>
            <a:off x="7131050" y="2741613"/>
            <a:ext cx="219075" cy="219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5" name="Text Box 100"/>
          <p:cNvSpPr txBox="1">
            <a:spLocks noChangeAspect="1" noChangeArrowheads="1"/>
          </p:cNvSpPr>
          <p:nvPr/>
        </p:nvSpPr>
        <p:spPr bwMode="auto">
          <a:xfrm flipH="1">
            <a:off x="7072313" y="2632075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8766" name="Rectangle 102"/>
          <p:cNvSpPr>
            <a:spLocks noChangeArrowheads="1"/>
          </p:cNvSpPr>
          <p:nvPr/>
        </p:nvSpPr>
        <p:spPr bwMode="auto">
          <a:xfrm>
            <a:off x="6810375" y="3325813"/>
            <a:ext cx="219075" cy="219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7" name="Text Box 103"/>
          <p:cNvSpPr txBox="1">
            <a:spLocks noChangeAspect="1" noChangeArrowheads="1"/>
          </p:cNvSpPr>
          <p:nvPr/>
        </p:nvSpPr>
        <p:spPr bwMode="auto">
          <a:xfrm flipH="1">
            <a:off x="6751638" y="3216275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8768" name="Rectangle 104"/>
          <p:cNvSpPr>
            <a:spLocks noChangeArrowheads="1"/>
          </p:cNvSpPr>
          <p:nvPr/>
        </p:nvSpPr>
        <p:spPr bwMode="auto">
          <a:xfrm>
            <a:off x="6492875" y="3522663"/>
            <a:ext cx="219075" cy="219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9" name="Text Box 105"/>
          <p:cNvSpPr txBox="1">
            <a:spLocks noChangeAspect="1" noChangeArrowheads="1"/>
          </p:cNvSpPr>
          <p:nvPr/>
        </p:nvSpPr>
        <p:spPr bwMode="auto">
          <a:xfrm flipH="1">
            <a:off x="6434138" y="3413125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8770" name="Freeform 111"/>
          <p:cNvSpPr>
            <a:spLocks/>
          </p:cNvSpPr>
          <p:nvPr/>
        </p:nvSpPr>
        <p:spPr bwMode="auto">
          <a:xfrm>
            <a:off x="2116138" y="3816350"/>
            <a:ext cx="642937" cy="406400"/>
          </a:xfrm>
          <a:custGeom>
            <a:avLst/>
            <a:gdLst>
              <a:gd name="T0" fmla="*/ 0 w 1008"/>
              <a:gd name="T1" fmla="*/ 2147483647 h 600"/>
              <a:gd name="T2" fmla="*/ 2147483647 w 1008"/>
              <a:gd name="T3" fmla="*/ 2147483647 h 600"/>
              <a:gd name="T4" fmla="*/ 2147483647 w 1008"/>
              <a:gd name="T5" fmla="*/ 2147483647 h 600"/>
              <a:gd name="T6" fmla="*/ 2147483647 w 1008"/>
              <a:gd name="T7" fmla="*/ 0 h 600"/>
              <a:gd name="T8" fmla="*/ 2147483647 w 1008"/>
              <a:gd name="T9" fmla="*/ 2147483647 h 600"/>
              <a:gd name="T10" fmla="*/ 2147483647 w 1008"/>
              <a:gd name="T11" fmla="*/ 2147483647 h 600"/>
              <a:gd name="T12" fmla="*/ 0 w 1008"/>
              <a:gd name="T13" fmla="*/ 2147483647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600"/>
              <a:gd name="T23" fmla="*/ 1008 w 1008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600">
                <a:moveTo>
                  <a:pt x="0" y="6"/>
                </a:moveTo>
                <a:lnTo>
                  <a:pt x="192" y="600"/>
                </a:lnTo>
                <a:lnTo>
                  <a:pt x="810" y="600"/>
                </a:lnTo>
                <a:lnTo>
                  <a:pt x="1008" y="0"/>
                </a:lnTo>
                <a:lnTo>
                  <a:pt x="786" y="528"/>
                </a:lnTo>
                <a:lnTo>
                  <a:pt x="222" y="528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1" name="Freeform 113"/>
          <p:cNvSpPr>
            <a:spLocks/>
          </p:cNvSpPr>
          <p:nvPr/>
        </p:nvSpPr>
        <p:spPr bwMode="auto">
          <a:xfrm>
            <a:off x="6294438" y="3832225"/>
            <a:ext cx="642937" cy="406400"/>
          </a:xfrm>
          <a:custGeom>
            <a:avLst/>
            <a:gdLst>
              <a:gd name="T0" fmla="*/ 0 w 1008"/>
              <a:gd name="T1" fmla="*/ 2147483647 h 600"/>
              <a:gd name="T2" fmla="*/ 2147483647 w 1008"/>
              <a:gd name="T3" fmla="*/ 2147483647 h 600"/>
              <a:gd name="T4" fmla="*/ 2147483647 w 1008"/>
              <a:gd name="T5" fmla="*/ 2147483647 h 600"/>
              <a:gd name="T6" fmla="*/ 2147483647 w 1008"/>
              <a:gd name="T7" fmla="*/ 0 h 600"/>
              <a:gd name="T8" fmla="*/ 2147483647 w 1008"/>
              <a:gd name="T9" fmla="*/ 2147483647 h 600"/>
              <a:gd name="T10" fmla="*/ 2147483647 w 1008"/>
              <a:gd name="T11" fmla="*/ 2147483647 h 600"/>
              <a:gd name="T12" fmla="*/ 0 w 1008"/>
              <a:gd name="T13" fmla="*/ 2147483647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600"/>
              <a:gd name="T23" fmla="*/ 1008 w 1008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600">
                <a:moveTo>
                  <a:pt x="0" y="6"/>
                </a:moveTo>
                <a:lnTo>
                  <a:pt x="192" y="600"/>
                </a:lnTo>
                <a:lnTo>
                  <a:pt x="810" y="600"/>
                </a:lnTo>
                <a:lnTo>
                  <a:pt x="1008" y="0"/>
                </a:lnTo>
                <a:lnTo>
                  <a:pt x="786" y="528"/>
                </a:lnTo>
                <a:lnTo>
                  <a:pt x="222" y="528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772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spect="1" noChangeArrowheads="1"/>
          </p:cNvSpPr>
          <p:nvPr/>
        </p:nvSpPr>
        <p:spPr bwMode="auto">
          <a:xfrm>
            <a:off x="2506663" y="36210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9699" name="Text Box 3"/>
          <p:cNvSpPr txBox="1">
            <a:spLocks noChangeAspect="1" noChangeArrowheads="1"/>
          </p:cNvSpPr>
          <p:nvPr/>
        </p:nvSpPr>
        <p:spPr bwMode="auto">
          <a:xfrm>
            <a:off x="2449513" y="38401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9700" name="Text Box 4"/>
          <p:cNvSpPr txBox="1">
            <a:spLocks noChangeAspect="1" noChangeArrowheads="1"/>
          </p:cNvSpPr>
          <p:nvPr/>
        </p:nvSpPr>
        <p:spPr bwMode="auto">
          <a:xfrm>
            <a:off x="2173288" y="38401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29701" name="Text Box 5"/>
          <p:cNvSpPr txBox="1">
            <a:spLocks noChangeAspect="1" noChangeArrowheads="1"/>
          </p:cNvSpPr>
          <p:nvPr/>
        </p:nvSpPr>
        <p:spPr bwMode="auto">
          <a:xfrm>
            <a:off x="2106613" y="36210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29702" name="Text Box 6"/>
          <p:cNvSpPr txBox="1">
            <a:spLocks noChangeAspect="1" noChangeArrowheads="1"/>
          </p:cNvSpPr>
          <p:nvPr/>
        </p:nvSpPr>
        <p:spPr bwMode="auto">
          <a:xfrm>
            <a:off x="1643063" y="310515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5’</a:t>
            </a:r>
          </a:p>
        </p:txBody>
      </p:sp>
      <p:sp>
        <p:nvSpPr>
          <p:cNvPr id="29703" name="AutoShape 7"/>
          <p:cNvSpPr>
            <a:spLocks noChangeAspect="1" noChangeArrowheads="1"/>
          </p:cNvSpPr>
          <p:nvPr/>
        </p:nvSpPr>
        <p:spPr bwMode="auto">
          <a:xfrm>
            <a:off x="2112963" y="3465513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9"/>
          <p:cNvSpPr>
            <a:spLocks noChangeAspect="1" noChangeShapeType="1"/>
          </p:cNvSpPr>
          <p:nvPr/>
        </p:nvSpPr>
        <p:spPr bwMode="auto">
          <a:xfrm flipH="1" flipV="1">
            <a:off x="1922463" y="3556000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0"/>
          <p:cNvSpPr>
            <a:spLocks noChangeAspect="1" noChangeShapeType="1"/>
          </p:cNvSpPr>
          <p:nvPr/>
        </p:nvSpPr>
        <p:spPr bwMode="auto">
          <a:xfrm>
            <a:off x="2640013" y="4075113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1"/>
          <p:cNvSpPr>
            <a:spLocks noChangeAspect="1" noChangeShapeType="1"/>
          </p:cNvSpPr>
          <p:nvPr/>
        </p:nvSpPr>
        <p:spPr bwMode="auto">
          <a:xfrm>
            <a:off x="2227263" y="4075113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spect="1" noChangeArrowheads="1"/>
          </p:cNvSpPr>
          <p:nvPr/>
        </p:nvSpPr>
        <p:spPr bwMode="auto">
          <a:xfrm>
            <a:off x="1592263" y="32146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29708" name="Text Box 13"/>
          <p:cNvSpPr txBox="1">
            <a:spLocks noChangeAspect="1" noChangeArrowheads="1"/>
          </p:cNvSpPr>
          <p:nvPr/>
        </p:nvSpPr>
        <p:spPr bwMode="auto">
          <a:xfrm>
            <a:off x="1870075" y="415925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HO</a:t>
            </a:r>
          </a:p>
        </p:txBody>
      </p:sp>
      <p:sp>
        <p:nvSpPr>
          <p:cNvPr id="29709" name="Text Box 14"/>
          <p:cNvSpPr txBox="1">
            <a:spLocks noChangeAspect="1" noChangeArrowheads="1"/>
          </p:cNvSpPr>
          <p:nvPr/>
        </p:nvSpPr>
        <p:spPr bwMode="auto">
          <a:xfrm>
            <a:off x="2474913" y="41592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29710" name="Text Box 15"/>
          <p:cNvSpPr txBox="1">
            <a:spLocks noChangeAspect="1" noChangeArrowheads="1"/>
          </p:cNvSpPr>
          <p:nvPr/>
        </p:nvSpPr>
        <p:spPr bwMode="auto">
          <a:xfrm>
            <a:off x="447675" y="322421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29711" name="Line 16"/>
          <p:cNvSpPr>
            <a:spLocks noChangeAspect="1" noChangeShapeType="1"/>
          </p:cNvSpPr>
          <p:nvPr/>
        </p:nvSpPr>
        <p:spPr bwMode="auto">
          <a:xfrm>
            <a:off x="779463" y="3368675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7"/>
          <p:cNvSpPr>
            <a:spLocks noChangeAspect="1" noChangeShapeType="1"/>
          </p:cNvSpPr>
          <p:nvPr/>
        </p:nvSpPr>
        <p:spPr bwMode="auto">
          <a:xfrm>
            <a:off x="1133475" y="340677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8"/>
          <p:cNvSpPr>
            <a:spLocks noChangeAspect="1" noChangeShapeType="1"/>
          </p:cNvSpPr>
          <p:nvPr/>
        </p:nvSpPr>
        <p:spPr bwMode="auto">
          <a:xfrm>
            <a:off x="962025" y="3521075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19"/>
          <p:cNvSpPr txBox="1">
            <a:spLocks noChangeAspect="1" noChangeArrowheads="1"/>
          </p:cNvSpPr>
          <p:nvPr/>
        </p:nvSpPr>
        <p:spPr bwMode="auto">
          <a:xfrm>
            <a:off x="795338" y="286702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OH</a:t>
            </a:r>
          </a:p>
        </p:txBody>
      </p:sp>
      <p:sp>
        <p:nvSpPr>
          <p:cNvPr id="29715" name="Text Box 20"/>
          <p:cNvSpPr txBox="1">
            <a:spLocks noChangeAspect="1" noChangeArrowheads="1"/>
          </p:cNvSpPr>
          <p:nvPr/>
        </p:nvSpPr>
        <p:spPr bwMode="auto">
          <a:xfrm>
            <a:off x="777875" y="35718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9716" name="Line 21"/>
          <p:cNvSpPr>
            <a:spLocks noChangeAspect="1" noChangeShapeType="1"/>
          </p:cNvSpPr>
          <p:nvPr/>
        </p:nvSpPr>
        <p:spPr bwMode="auto">
          <a:xfrm>
            <a:off x="779463" y="3425825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2"/>
          <p:cNvSpPr>
            <a:spLocks noChangeAspect="1" noChangeShapeType="1"/>
          </p:cNvSpPr>
          <p:nvPr/>
        </p:nvSpPr>
        <p:spPr bwMode="auto">
          <a:xfrm>
            <a:off x="962025" y="3178175"/>
            <a:ext cx="0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3"/>
          <p:cNvSpPr>
            <a:spLocks noChangeAspect="1" noChangeShapeType="1"/>
          </p:cNvSpPr>
          <p:nvPr/>
        </p:nvSpPr>
        <p:spPr bwMode="auto">
          <a:xfrm>
            <a:off x="1504950" y="340677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AutoShape 24"/>
          <p:cNvSpPr>
            <a:spLocks noChangeAspect="1" noChangeArrowheads="1"/>
          </p:cNvSpPr>
          <p:nvPr/>
        </p:nvSpPr>
        <p:spPr bwMode="auto">
          <a:xfrm rot="16200000" flipH="1">
            <a:off x="3044031" y="2693194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7"/>
          <p:cNvSpPr>
            <a:spLocks noChangeAspect="1" noChangeShapeType="1"/>
          </p:cNvSpPr>
          <p:nvPr/>
        </p:nvSpPr>
        <p:spPr bwMode="auto">
          <a:xfrm flipH="1">
            <a:off x="3167063" y="2892425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28"/>
          <p:cNvSpPr>
            <a:spLocks noChangeAspect="1" noChangeArrowheads="1"/>
          </p:cNvSpPr>
          <p:nvPr/>
        </p:nvSpPr>
        <p:spPr bwMode="auto">
          <a:xfrm rot="16198510" flipH="1">
            <a:off x="2465388" y="2735263"/>
            <a:ext cx="668337" cy="592137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9"/>
          <p:cNvSpPr>
            <a:spLocks noChangeAspect="1" noChangeShapeType="1"/>
          </p:cNvSpPr>
          <p:nvPr/>
        </p:nvSpPr>
        <p:spPr bwMode="auto">
          <a:xfrm rot="3600000" flipH="1" flipV="1">
            <a:off x="3617913" y="3084512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30"/>
          <p:cNvSpPr>
            <a:spLocks noChangeAspect="1" noChangeShapeType="1"/>
          </p:cNvSpPr>
          <p:nvPr/>
        </p:nvSpPr>
        <p:spPr bwMode="auto">
          <a:xfrm rot="18000000" flipV="1">
            <a:off x="3579813" y="2684462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31"/>
          <p:cNvSpPr>
            <a:spLocks noChangeAspect="1" noChangeShapeType="1"/>
          </p:cNvSpPr>
          <p:nvPr/>
        </p:nvSpPr>
        <p:spPr bwMode="auto">
          <a:xfrm flipH="1">
            <a:off x="2603500" y="2806700"/>
            <a:ext cx="14287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Text Box 34"/>
          <p:cNvSpPr txBox="1">
            <a:spLocks noChangeAspect="1" noChangeArrowheads="1"/>
          </p:cNvSpPr>
          <p:nvPr/>
        </p:nvSpPr>
        <p:spPr bwMode="auto">
          <a:xfrm flipH="1">
            <a:off x="3482975" y="281781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1</a:t>
            </a:r>
          </a:p>
        </p:txBody>
      </p:sp>
      <p:sp>
        <p:nvSpPr>
          <p:cNvPr id="29726" name="Text Box 35"/>
          <p:cNvSpPr txBox="1">
            <a:spLocks noChangeAspect="1" noChangeArrowheads="1"/>
          </p:cNvSpPr>
          <p:nvPr/>
        </p:nvSpPr>
        <p:spPr bwMode="auto">
          <a:xfrm flipH="1">
            <a:off x="3482975" y="29797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2</a:t>
            </a:r>
          </a:p>
        </p:txBody>
      </p:sp>
      <p:sp>
        <p:nvSpPr>
          <p:cNvPr id="29727" name="Text Box 36"/>
          <p:cNvSpPr txBox="1">
            <a:spLocks noChangeAspect="1" noChangeArrowheads="1"/>
          </p:cNvSpPr>
          <p:nvPr/>
        </p:nvSpPr>
        <p:spPr bwMode="auto">
          <a:xfrm flipH="1">
            <a:off x="3275013" y="30559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3</a:t>
            </a:r>
          </a:p>
        </p:txBody>
      </p:sp>
      <p:sp>
        <p:nvSpPr>
          <p:cNvPr id="29728" name="Text Box 37"/>
          <p:cNvSpPr txBox="1">
            <a:spLocks noChangeAspect="1" noChangeArrowheads="1"/>
          </p:cNvSpPr>
          <p:nvPr/>
        </p:nvSpPr>
        <p:spPr bwMode="auto">
          <a:xfrm flipH="1">
            <a:off x="3113088" y="29797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4</a:t>
            </a:r>
          </a:p>
        </p:txBody>
      </p:sp>
      <p:sp>
        <p:nvSpPr>
          <p:cNvPr id="29729" name="Text Box 38"/>
          <p:cNvSpPr txBox="1">
            <a:spLocks noChangeAspect="1" noChangeArrowheads="1"/>
          </p:cNvSpPr>
          <p:nvPr/>
        </p:nvSpPr>
        <p:spPr bwMode="auto">
          <a:xfrm flipH="1">
            <a:off x="3113088" y="281781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5</a:t>
            </a:r>
          </a:p>
        </p:txBody>
      </p:sp>
      <p:sp>
        <p:nvSpPr>
          <p:cNvPr id="29730" name="Text Box 39"/>
          <p:cNvSpPr txBox="1">
            <a:spLocks noChangeAspect="1" noChangeArrowheads="1"/>
          </p:cNvSpPr>
          <p:nvPr/>
        </p:nvSpPr>
        <p:spPr bwMode="auto">
          <a:xfrm flipH="1">
            <a:off x="3275013" y="268446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6</a:t>
            </a:r>
          </a:p>
        </p:txBody>
      </p:sp>
      <p:sp>
        <p:nvSpPr>
          <p:cNvPr id="29731" name="Text Box 40"/>
          <p:cNvSpPr txBox="1">
            <a:spLocks noChangeAspect="1" noChangeArrowheads="1"/>
          </p:cNvSpPr>
          <p:nvPr/>
        </p:nvSpPr>
        <p:spPr bwMode="auto">
          <a:xfrm flipH="1">
            <a:off x="2751138" y="27511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7</a:t>
            </a:r>
          </a:p>
        </p:txBody>
      </p:sp>
      <p:sp>
        <p:nvSpPr>
          <p:cNvPr id="29732" name="Text Box 41"/>
          <p:cNvSpPr txBox="1">
            <a:spLocks noChangeAspect="1" noChangeArrowheads="1"/>
          </p:cNvSpPr>
          <p:nvPr/>
        </p:nvSpPr>
        <p:spPr bwMode="auto">
          <a:xfrm flipH="1">
            <a:off x="2581275" y="291941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8</a:t>
            </a:r>
          </a:p>
        </p:txBody>
      </p:sp>
      <p:sp>
        <p:nvSpPr>
          <p:cNvPr id="29733" name="Text Box 42"/>
          <p:cNvSpPr txBox="1">
            <a:spLocks noChangeAspect="1" noChangeArrowheads="1"/>
          </p:cNvSpPr>
          <p:nvPr/>
        </p:nvSpPr>
        <p:spPr bwMode="auto">
          <a:xfrm flipH="1">
            <a:off x="2700338" y="308768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9</a:t>
            </a:r>
          </a:p>
        </p:txBody>
      </p:sp>
      <p:sp>
        <p:nvSpPr>
          <p:cNvPr id="29734" name="Line 43"/>
          <p:cNvSpPr>
            <a:spLocks noChangeAspect="1" noChangeShapeType="1"/>
          </p:cNvSpPr>
          <p:nvPr/>
        </p:nvSpPr>
        <p:spPr bwMode="auto">
          <a:xfrm rot="7800000" flipV="1">
            <a:off x="2667793" y="3520282"/>
            <a:ext cx="176213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44"/>
          <p:cNvSpPr>
            <a:spLocks noChangeAspect="1" noChangeShapeType="1"/>
          </p:cNvSpPr>
          <p:nvPr/>
        </p:nvSpPr>
        <p:spPr bwMode="auto">
          <a:xfrm rot="7800000" flipV="1">
            <a:off x="3344069" y="2488407"/>
            <a:ext cx="160337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Text Box 45"/>
          <p:cNvSpPr txBox="1">
            <a:spLocks noChangeAspect="1" noChangeArrowheads="1"/>
          </p:cNvSpPr>
          <p:nvPr/>
        </p:nvSpPr>
        <p:spPr bwMode="auto">
          <a:xfrm flipH="1">
            <a:off x="3190875" y="2168525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NH</a:t>
            </a:r>
            <a:r>
              <a:rPr lang="fr-FR" sz="1800" baseline="-25000"/>
              <a:t>2</a:t>
            </a:r>
            <a:endParaRPr lang="fr-FR" sz="1800"/>
          </a:p>
        </p:txBody>
      </p:sp>
      <p:sp>
        <p:nvSpPr>
          <p:cNvPr id="29737" name="Text Box 46"/>
          <p:cNvSpPr txBox="1">
            <a:spLocks noChangeArrowheads="1"/>
          </p:cNvSpPr>
          <p:nvPr/>
        </p:nvSpPr>
        <p:spPr bwMode="auto">
          <a:xfrm>
            <a:off x="-1588" y="4491038"/>
            <a:ext cx="4375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1800">
                <a:latin typeface="AcadNusx" pitchFamily="2" charset="0"/>
              </a:rPr>
              <a:t>დეზოქსიადენოზინ</a:t>
            </a:r>
            <a:r>
              <a:rPr lang="fr-FR" sz="1800">
                <a:latin typeface="AcadNusx" pitchFamily="2" charset="0"/>
              </a:rPr>
              <a:t>-5’-</a:t>
            </a:r>
            <a:r>
              <a:rPr lang="ka-GE" sz="1800">
                <a:latin typeface="AcadNusx" pitchFamily="2" charset="0"/>
              </a:rPr>
              <a:t> მონოფოსფატი</a:t>
            </a:r>
            <a:endParaRPr lang="fr-FR" sz="1800">
              <a:latin typeface="AcadNusx" pitchFamily="2" charset="0"/>
            </a:endParaRPr>
          </a:p>
        </p:txBody>
      </p:sp>
      <p:sp>
        <p:nvSpPr>
          <p:cNvPr id="29738" name="Text Box 47"/>
          <p:cNvSpPr txBox="1">
            <a:spLocks noChangeArrowheads="1"/>
          </p:cNvSpPr>
          <p:nvPr/>
        </p:nvSpPr>
        <p:spPr bwMode="auto">
          <a:xfrm>
            <a:off x="4735513" y="4491038"/>
            <a:ext cx="4106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1800">
                <a:latin typeface="AcadNusx" pitchFamily="2" charset="0"/>
              </a:rPr>
              <a:t>დეზოქსიგუანოზინ</a:t>
            </a:r>
            <a:r>
              <a:rPr lang="fr-FR" sz="1800">
                <a:latin typeface="AcadNusx" pitchFamily="2" charset="0"/>
              </a:rPr>
              <a:t>-5’-</a:t>
            </a:r>
            <a:r>
              <a:rPr lang="ka-GE" sz="1800">
                <a:latin typeface="AcadNusx" pitchFamily="2" charset="0"/>
              </a:rPr>
              <a:t>მონოფოსფატი</a:t>
            </a:r>
            <a:endParaRPr lang="fr-FR" sz="1800">
              <a:latin typeface="AcadNusx" pitchFamily="2" charset="0"/>
            </a:endParaRPr>
          </a:p>
          <a:p>
            <a:pPr algn="ctr"/>
            <a:endParaRPr lang="fr-FR" sz="1800"/>
          </a:p>
        </p:txBody>
      </p:sp>
      <p:sp>
        <p:nvSpPr>
          <p:cNvPr id="29739" name="Text Box 48"/>
          <p:cNvSpPr txBox="1">
            <a:spLocks noChangeAspect="1" noChangeArrowheads="1"/>
          </p:cNvSpPr>
          <p:nvPr/>
        </p:nvSpPr>
        <p:spPr bwMode="auto">
          <a:xfrm>
            <a:off x="6672263" y="36210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29740" name="Text Box 49"/>
          <p:cNvSpPr txBox="1">
            <a:spLocks noChangeAspect="1" noChangeArrowheads="1"/>
          </p:cNvSpPr>
          <p:nvPr/>
        </p:nvSpPr>
        <p:spPr bwMode="auto">
          <a:xfrm>
            <a:off x="6615113" y="38401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2’</a:t>
            </a:r>
          </a:p>
        </p:txBody>
      </p:sp>
      <p:sp>
        <p:nvSpPr>
          <p:cNvPr id="29741" name="Text Box 50"/>
          <p:cNvSpPr txBox="1">
            <a:spLocks noChangeAspect="1" noChangeArrowheads="1"/>
          </p:cNvSpPr>
          <p:nvPr/>
        </p:nvSpPr>
        <p:spPr bwMode="auto">
          <a:xfrm>
            <a:off x="6338888" y="38401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3’</a:t>
            </a:r>
          </a:p>
        </p:txBody>
      </p:sp>
      <p:sp>
        <p:nvSpPr>
          <p:cNvPr id="29742" name="Text Box 51"/>
          <p:cNvSpPr txBox="1">
            <a:spLocks noChangeAspect="1" noChangeArrowheads="1"/>
          </p:cNvSpPr>
          <p:nvPr/>
        </p:nvSpPr>
        <p:spPr bwMode="auto">
          <a:xfrm>
            <a:off x="6272213" y="36210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4’</a:t>
            </a:r>
          </a:p>
        </p:txBody>
      </p:sp>
      <p:sp>
        <p:nvSpPr>
          <p:cNvPr id="29743" name="Text Box 52"/>
          <p:cNvSpPr txBox="1">
            <a:spLocks noChangeAspect="1" noChangeArrowheads="1"/>
          </p:cNvSpPr>
          <p:nvPr/>
        </p:nvSpPr>
        <p:spPr bwMode="auto">
          <a:xfrm>
            <a:off x="5808663" y="310515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FF0000"/>
                </a:solidFill>
              </a:rPr>
              <a:t>5’</a:t>
            </a:r>
          </a:p>
        </p:txBody>
      </p:sp>
      <p:sp>
        <p:nvSpPr>
          <p:cNvPr id="29744" name="AutoShape 53"/>
          <p:cNvSpPr>
            <a:spLocks noChangeAspect="1" noChangeArrowheads="1"/>
          </p:cNvSpPr>
          <p:nvPr/>
        </p:nvSpPr>
        <p:spPr bwMode="auto">
          <a:xfrm>
            <a:off x="6278563" y="3465513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55"/>
          <p:cNvSpPr>
            <a:spLocks noChangeAspect="1" noChangeShapeType="1"/>
          </p:cNvSpPr>
          <p:nvPr/>
        </p:nvSpPr>
        <p:spPr bwMode="auto">
          <a:xfrm flipH="1" flipV="1">
            <a:off x="6088063" y="3556000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6"/>
          <p:cNvSpPr>
            <a:spLocks noChangeAspect="1" noChangeShapeType="1"/>
          </p:cNvSpPr>
          <p:nvPr/>
        </p:nvSpPr>
        <p:spPr bwMode="auto">
          <a:xfrm>
            <a:off x="6805613" y="4075113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Line 57"/>
          <p:cNvSpPr>
            <a:spLocks noChangeAspect="1" noChangeShapeType="1"/>
          </p:cNvSpPr>
          <p:nvPr/>
        </p:nvSpPr>
        <p:spPr bwMode="auto">
          <a:xfrm>
            <a:off x="6392863" y="4075113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Text Box 58"/>
          <p:cNvSpPr txBox="1">
            <a:spLocks noChangeAspect="1" noChangeArrowheads="1"/>
          </p:cNvSpPr>
          <p:nvPr/>
        </p:nvSpPr>
        <p:spPr bwMode="auto">
          <a:xfrm>
            <a:off x="5757863" y="32146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29749" name="Text Box 59"/>
          <p:cNvSpPr txBox="1">
            <a:spLocks noChangeAspect="1" noChangeArrowheads="1"/>
          </p:cNvSpPr>
          <p:nvPr/>
        </p:nvSpPr>
        <p:spPr bwMode="auto">
          <a:xfrm>
            <a:off x="6035675" y="415925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HO</a:t>
            </a:r>
          </a:p>
        </p:txBody>
      </p:sp>
      <p:sp>
        <p:nvSpPr>
          <p:cNvPr id="29750" name="Text Box 60"/>
          <p:cNvSpPr txBox="1">
            <a:spLocks noChangeAspect="1" noChangeArrowheads="1"/>
          </p:cNvSpPr>
          <p:nvPr/>
        </p:nvSpPr>
        <p:spPr bwMode="auto">
          <a:xfrm>
            <a:off x="6640513" y="41592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29751" name="Text Box 61"/>
          <p:cNvSpPr txBox="1">
            <a:spLocks noChangeAspect="1" noChangeArrowheads="1"/>
          </p:cNvSpPr>
          <p:nvPr/>
        </p:nvSpPr>
        <p:spPr bwMode="auto">
          <a:xfrm>
            <a:off x="4613275" y="322421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29752" name="Line 62"/>
          <p:cNvSpPr>
            <a:spLocks noChangeAspect="1" noChangeShapeType="1"/>
          </p:cNvSpPr>
          <p:nvPr/>
        </p:nvSpPr>
        <p:spPr bwMode="auto">
          <a:xfrm>
            <a:off x="4921250" y="3368675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Line 63"/>
          <p:cNvSpPr>
            <a:spLocks noChangeAspect="1" noChangeShapeType="1"/>
          </p:cNvSpPr>
          <p:nvPr/>
        </p:nvSpPr>
        <p:spPr bwMode="auto">
          <a:xfrm>
            <a:off x="5299075" y="340677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Line 64"/>
          <p:cNvSpPr>
            <a:spLocks noChangeAspect="1" noChangeShapeType="1"/>
          </p:cNvSpPr>
          <p:nvPr/>
        </p:nvSpPr>
        <p:spPr bwMode="auto">
          <a:xfrm>
            <a:off x="5127625" y="3521075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Text Box 65"/>
          <p:cNvSpPr txBox="1">
            <a:spLocks noChangeAspect="1" noChangeArrowheads="1"/>
          </p:cNvSpPr>
          <p:nvPr/>
        </p:nvSpPr>
        <p:spPr bwMode="auto">
          <a:xfrm>
            <a:off x="4960938" y="286702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OH</a:t>
            </a:r>
          </a:p>
        </p:txBody>
      </p:sp>
      <p:sp>
        <p:nvSpPr>
          <p:cNvPr id="29756" name="Text Box 66"/>
          <p:cNvSpPr txBox="1">
            <a:spLocks noChangeAspect="1" noChangeArrowheads="1"/>
          </p:cNvSpPr>
          <p:nvPr/>
        </p:nvSpPr>
        <p:spPr bwMode="auto">
          <a:xfrm>
            <a:off x="4962525" y="35718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9757" name="Line 67"/>
          <p:cNvSpPr>
            <a:spLocks noChangeAspect="1" noChangeShapeType="1"/>
          </p:cNvSpPr>
          <p:nvPr/>
        </p:nvSpPr>
        <p:spPr bwMode="auto">
          <a:xfrm>
            <a:off x="4921250" y="3425825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Line 68"/>
          <p:cNvSpPr>
            <a:spLocks noChangeAspect="1" noChangeShapeType="1"/>
          </p:cNvSpPr>
          <p:nvPr/>
        </p:nvSpPr>
        <p:spPr bwMode="auto">
          <a:xfrm>
            <a:off x="5127625" y="3178175"/>
            <a:ext cx="0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9" name="Line 69"/>
          <p:cNvSpPr>
            <a:spLocks noChangeAspect="1" noChangeShapeType="1"/>
          </p:cNvSpPr>
          <p:nvPr/>
        </p:nvSpPr>
        <p:spPr bwMode="auto">
          <a:xfrm>
            <a:off x="5670550" y="340677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AutoShape 70"/>
          <p:cNvSpPr>
            <a:spLocks noChangeAspect="1" noChangeArrowheads="1"/>
          </p:cNvSpPr>
          <p:nvPr/>
        </p:nvSpPr>
        <p:spPr bwMode="auto">
          <a:xfrm rot="16200000" flipH="1">
            <a:off x="7209631" y="2693194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1" name="Line 73"/>
          <p:cNvSpPr>
            <a:spLocks noChangeAspect="1" noChangeShapeType="1"/>
          </p:cNvSpPr>
          <p:nvPr/>
        </p:nvSpPr>
        <p:spPr bwMode="auto">
          <a:xfrm flipH="1">
            <a:off x="7332663" y="2892425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2" name="AutoShape 74"/>
          <p:cNvSpPr>
            <a:spLocks noChangeAspect="1" noChangeArrowheads="1"/>
          </p:cNvSpPr>
          <p:nvPr/>
        </p:nvSpPr>
        <p:spPr bwMode="auto">
          <a:xfrm rot="16198510" flipH="1">
            <a:off x="6630988" y="2735263"/>
            <a:ext cx="668337" cy="592137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3" name="Line 75"/>
          <p:cNvSpPr>
            <a:spLocks noChangeAspect="1" noChangeShapeType="1"/>
          </p:cNvSpPr>
          <p:nvPr/>
        </p:nvSpPr>
        <p:spPr bwMode="auto">
          <a:xfrm rot="3600000" flipH="1" flipV="1">
            <a:off x="7783513" y="3084512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4" name="Line 76"/>
          <p:cNvSpPr>
            <a:spLocks noChangeAspect="1" noChangeShapeType="1"/>
          </p:cNvSpPr>
          <p:nvPr/>
        </p:nvSpPr>
        <p:spPr bwMode="auto">
          <a:xfrm rot="18000000" flipV="1">
            <a:off x="7745413" y="2684462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Line 77"/>
          <p:cNvSpPr>
            <a:spLocks noChangeAspect="1" noChangeShapeType="1"/>
          </p:cNvSpPr>
          <p:nvPr/>
        </p:nvSpPr>
        <p:spPr bwMode="auto">
          <a:xfrm flipH="1">
            <a:off x="6769100" y="2806700"/>
            <a:ext cx="14287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Text Box 80"/>
          <p:cNvSpPr txBox="1">
            <a:spLocks noChangeAspect="1" noChangeArrowheads="1"/>
          </p:cNvSpPr>
          <p:nvPr/>
        </p:nvSpPr>
        <p:spPr bwMode="auto">
          <a:xfrm flipH="1">
            <a:off x="7648575" y="281781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1</a:t>
            </a:r>
          </a:p>
        </p:txBody>
      </p:sp>
      <p:sp>
        <p:nvSpPr>
          <p:cNvPr id="29767" name="Text Box 81"/>
          <p:cNvSpPr txBox="1">
            <a:spLocks noChangeAspect="1" noChangeArrowheads="1"/>
          </p:cNvSpPr>
          <p:nvPr/>
        </p:nvSpPr>
        <p:spPr bwMode="auto">
          <a:xfrm flipH="1">
            <a:off x="7648575" y="29797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2</a:t>
            </a:r>
          </a:p>
        </p:txBody>
      </p:sp>
      <p:sp>
        <p:nvSpPr>
          <p:cNvPr id="29768" name="Text Box 82"/>
          <p:cNvSpPr txBox="1">
            <a:spLocks noChangeAspect="1" noChangeArrowheads="1"/>
          </p:cNvSpPr>
          <p:nvPr/>
        </p:nvSpPr>
        <p:spPr bwMode="auto">
          <a:xfrm flipH="1">
            <a:off x="7440613" y="30559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3</a:t>
            </a:r>
          </a:p>
        </p:txBody>
      </p:sp>
      <p:sp>
        <p:nvSpPr>
          <p:cNvPr id="29769" name="Text Box 83"/>
          <p:cNvSpPr txBox="1">
            <a:spLocks noChangeAspect="1" noChangeArrowheads="1"/>
          </p:cNvSpPr>
          <p:nvPr/>
        </p:nvSpPr>
        <p:spPr bwMode="auto">
          <a:xfrm flipH="1">
            <a:off x="7278688" y="29797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4</a:t>
            </a:r>
          </a:p>
        </p:txBody>
      </p:sp>
      <p:sp>
        <p:nvSpPr>
          <p:cNvPr id="29770" name="Text Box 84"/>
          <p:cNvSpPr txBox="1">
            <a:spLocks noChangeAspect="1" noChangeArrowheads="1"/>
          </p:cNvSpPr>
          <p:nvPr/>
        </p:nvSpPr>
        <p:spPr bwMode="auto">
          <a:xfrm flipH="1">
            <a:off x="7278688" y="281781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5</a:t>
            </a:r>
          </a:p>
        </p:txBody>
      </p:sp>
      <p:sp>
        <p:nvSpPr>
          <p:cNvPr id="29771" name="Text Box 85"/>
          <p:cNvSpPr txBox="1">
            <a:spLocks noChangeAspect="1" noChangeArrowheads="1"/>
          </p:cNvSpPr>
          <p:nvPr/>
        </p:nvSpPr>
        <p:spPr bwMode="auto">
          <a:xfrm flipH="1">
            <a:off x="7440613" y="268446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6</a:t>
            </a:r>
          </a:p>
        </p:txBody>
      </p:sp>
      <p:sp>
        <p:nvSpPr>
          <p:cNvPr id="29772" name="Text Box 86"/>
          <p:cNvSpPr txBox="1">
            <a:spLocks noChangeAspect="1" noChangeArrowheads="1"/>
          </p:cNvSpPr>
          <p:nvPr/>
        </p:nvSpPr>
        <p:spPr bwMode="auto">
          <a:xfrm flipH="1">
            <a:off x="6899275" y="2741613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7</a:t>
            </a:r>
          </a:p>
        </p:txBody>
      </p:sp>
      <p:sp>
        <p:nvSpPr>
          <p:cNvPr id="29773" name="Text Box 87"/>
          <p:cNvSpPr txBox="1">
            <a:spLocks noChangeAspect="1" noChangeArrowheads="1"/>
          </p:cNvSpPr>
          <p:nvPr/>
        </p:nvSpPr>
        <p:spPr bwMode="auto">
          <a:xfrm flipH="1">
            <a:off x="6757988" y="293687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8</a:t>
            </a:r>
          </a:p>
        </p:txBody>
      </p:sp>
      <p:sp>
        <p:nvSpPr>
          <p:cNvPr id="29774" name="Text Box 88"/>
          <p:cNvSpPr txBox="1">
            <a:spLocks noChangeAspect="1" noChangeArrowheads="1"/>
          </p:cNvSpPr>
          <p:nvPr/>
        </p:nvSpPr>
        <p:spPr bwMode="auto">
          <a:xfrm flipH="1">
            <a:off x="6875463" y="30940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>
                <a:solidFill>
                  <a:srgbClr val="9900FF"/>
                </a:solidFill>
              </a:rPr>
              <a:t>9</a:t>
            </a:r>
          </a:p>
        </p:txBody>
      </p:sp>
      <p:sp>
        <p:nvSpPr>
          <p:cNvPr id="29775" name="Line 89"/>
          <p:cNvSpPr>
            <a:spLocks noChangeAspect="1" noChangeShapeType="1"/>
          </p:cNvSpPr>
          <p:nvPr/>
        </p:nvSpPr>
        <p:spPr bwMode="auto">
          <a:xfrm rot="7800000" flipV="1">
            <a:off x="6833393" y="3520282"/>
            <a:ext cx="176213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6" name="Line 90"/>
          <p:cNvSpPr>
            <a:spLocks noChangeAspect="1" noChangeShapeType="1"/>
          </p:cNvSpPr>
          <p:nvPr/>
        </p:nvSpPr>
        <p:spPr bwMode="auto">
          <a:xfrm rot="7800000" flipV="1">
            <a:off x="7497763" y="2517775"/>
            <a:ext cx="133350" cy="11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Text Box 91"/>
          <p:cNvSpPr txBox="1">
            <a:spLocks noChangeAspect="1" noChangeArrowheads="1"/>
          </p:cNvSpPr>
          <p:nvPr/>
        </p:nvSpPr>
        <p:spPr bwMode="auto">
          <a:xfrm flipH="1">
            <a:off x="8085138" y="3178175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NH</a:t>
            </a:r>
            <a:r>
              <a:rPr lang="fr-FR" sz="1800" baseline="-25000"/>
              <a:t>2</a:t>
            </a:r>
            <a:endParaRPr lang="fr-FR" sz="1800"/>
          </a:p>
        </p:txBody>
      </p:sp>
      <p:sp>
        <p:nvSpPr>
          <p:cNvPr id="29778" name="Line 92"/>
          <p:cNvSpPr>
            <a:spLocks noChangeAspect="1" noChangeShapeType="1"/>
          </p:cNvSpPr>
          <p:nvPr/>
        </p:nvSpPr>
        <p:spPr bwMode="auto">
          <a:xfrm rot="7800000" flipV="1">
            <a:off x="7559676" y="2517775"/>
            <a:ext cx="133350" cy="11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9" name="Text Box 93"/>
          <p:cNvSpPr txBox="1">
            <a:spLocks noChangeAspect="1" noChangeArrowheads="1"/>
          </p:cNvSpPr>
          <p:nvPr/>
        </p:nvSpPr>
        <p:spPr bwMode="auto">
          <a:xfrm flipH="1">
            <a:off x="7416800" y="2205038"/>
            <a:ext cx="25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9780" name="Line 94"/>
          <p:cNvSpPr>
            <a:spLocks noChangeAspect="1" noChangeShapeType="1"/>
          </p:cNvSpPr>
          <p:nvPr/>
        </p:nvSpPr>
        <p:spPr bwMode="auto">
          <a:xfrm rot="18000000" flipV="1">
            <a:off x="8054976" y="3160712"/>
            <a:ext cx="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1" name="Oval 96"/>
          <p:cNvSpPr>
            <a:spLocks noChangeAspect="1" noChangeArrowheads="1"/>
          </p:cNvSpPr>
          <p:nvPr/>
        </p:nvSpPr>
        <p:spPr bwMode="auto">
          <a:xfrm>
            <a:off x="1109663" y="3554413"/>
            <a:ext cx="163512" cy="1635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Text Box 97"/>
          <p:cNvSpPr txBox="1">
            <a:spLocks noChangeAspect="1" noChangeArrowheads="1"/>
          </p:cNvSpPr>
          <p:nvPr/>
        </p:nvSpPr>
        <p:spPr bwMode="auto">
          <a:xfrm>
            <a:off x="1062038" y="342106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 b="0"/>
              <a:t>-</a:t>
            </a:r>
          </a:p>
        </p:txBody>
      </p:sp>
      <p:sp>
        <p:nvSpPr>
          <p:cNvPr id="29783" name="Oval 99"/>
          <p:cNvSpPr>
            <a:spLocks noChangeAspect="1" noChangeArrowheads="1"/>
          </p:cNvSpPr>
          <p:nvPr/>
        </p:nvSpPr>
        <p:spPr bwMode="auto">
          <a:xfrm>
            <a:off x="5229225" y="3573463"/>
            <a:ext cx="163513" cy="1635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4" name="Text Box 100"/>
          <p:cNvSpPr txBox="1">
            <a:spLocks noChangeAspect="1" noChangeArrowheads="1"/>
          </p:cNvSpPr>
          <p:nvPr/>
        </p:nvSpPr>
        <p:spPr bwMode="auto">
          <a:xfrm>
            <a:off x="5181600" y="3440113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 b="0"/>
              <a:t>-</a:t>
            </a:r>
          </a:p>
        </p:txBody>
      </p:sp>
      <p:sp>
        <p:nvSpPr>
          <p:cNvPr id="29785" name="Text Box 101"/>
          <p:cNvSpPr txBox="1">
            <a:spLocks noChangeArrowheads="1"/>
          </p:cNvSpPr>
          <p:nvPr/>
        </p:nvSpPr>
        <p:spPr bwMode="auto">
          <a:xfrm>
            <a:off x="214313" y="1058863"/>
            <a:ext cx="834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2800">
                <a:solidFill>
                  <a:srgbClr val="9900FF"/>
                </a:solidFill>
                <a:latin typeface="AcadNusx" pitchFamily="2" charset="0"/>
              </a:rPr>
              <a:t>პურინის შემცველი ნუკლეოტიდები</a:t>
            </a:r>
            <a:endParaRPr lang="fr-FR" sz="2800">
              <a:solidFill>
                <a:srgbClr val="9900FF"/>
              </a:solidFill>
            </a:endParaRPr>
          </a:p>
        </p:txBody>
      </p:sp>
      <p:sp useBgFill="1">
        <p:nvSpPr>
          <p:cNvPr id="29786" name="Rectangle 102"/>
          <p:cNvSpPr>
            <a:spLocks noChangeArrowheads="1"/>
          </p:cNvSpPr>
          <p:nvPr/>
        </p:nvSpPr>
        <p:spPr bwMode="auto">
          <a:xfrm>
            <a:off x="3690938" y="2740025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9787" name="Rectangle 103"/>
          <p:cNvSpPr>
            <a:spLocks noChangeArrowheads="1"/>
          </p:cNvSpPr>
          <p:nvPr/>
        </p:nvSpPr>
        <p:spPr bwMode="auto">
          <a:xfrm>
            <a:off x="3357563" y="3306763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9788" name="Rectangle 104"/>
          <p:cNvSpPr>
            <a:spLocks noChangeArrowheads="1"/>
          </p:cNvSpPr>
          <p:nvPr/>
        </p:nvSpPr>
        <p:spPr bwMode="auto">
          <a:xfrm>
            <a:off x="2681288" y="3287713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9789" name="Rectangle 105"/>
          <p:cNvSpPr>
            <a:spLocks noChangeArrowheads="1"/>
          </p:cNvSpPr>
          <p:nvPr/>
        </p:nvSpPr>
        <p:spPr bwMode="auto">
          <a:xfrm>
            <a:off x="2366963" y="3411538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0" name="Text Box 8"/>
          <p:cNvSpPr txBox="1">
            <a:spLocks noChangeAspect="1" noChangeArrowheads="1"/>
          </p:cNvSpPr>
          <p:nvPr/>
        </p:nvSpPr>
        <p:spPr bwMode="auto">
          <a:xfrm>
            <a:off x="2263775" y="3275013"/>
            <a:ext cx="290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9791" name="Text Box 25"/>
          <p:cNvSpPr txBox="1">
            <a:spLocks noChangeAspect="1" noChangeArrowheads="1"/>
          </p:cNvSpPr>
          <p:nvPr/>
        </p:nvSpPr>
        <p:spPr bwMode="auto">
          <a:xfrm flipH="1">
            <a:off x="3587750" y="2616200"/>
            <a:ext cx="25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9792" name="Rectangle 106"/>
          <p:cNvSpPr>
            <a:spLocks noChangeArrowheads="1"/>
          </p:cNvSpPr>
          <p:nvPr/>
        </p:nvSpPr>
        <p:spPr bwMode="auto">
          <a:xfrm>
            <a:off x="2655888" y="2635250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3" name="Text Box 32"/>
          <p:cNvSpPr txBox="1">
            <a:spLocks noChangeAspect="1" noChangeArrowheads="1"/>
          </p:cNvSpPr>
          <p:nvPr/>
        </p:nvSpPr>
        <p:spPr bwMode="auto">
          <a:xfrm flipH="1">
            <a:off x="2557463" y="2501900"/>
            <a:ext cx="225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>
        <p:nvSpPr>
          <p:cNvPr id="29794" name="Text Box 26"/>
          <p:cNvSpPr txBox="1">
            <a:spLocks noChangeAspect="1" noChangeArrowheads="1"/>
          </p:cNvSpPr>
          <p:nvPr/>
        </p:nvSpPr>
        <p:spPr bwMode="auto">
          <a:xfrm flipH="1">
            <a:off x="3254375" y="3197225"/>
            <a:ext cx="24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>
        <p:nvSpPr>
          <p:cNvPr id="29795" name="Text Box 33"/>
          <p:cNvSpPr txBox="1">
            <a:spLocks noChangeAspect="1" noChangeArrowheads="1"/>
          </p:cNvSpPr>
          <p:nvPr/>
        </p:nvSpPr>
        <p:spPr bwMode="auto">
          <a:xfrm flipH="1">
            <a:off x="2570163" y="3162300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9796" name="Rectangle 107"/>
          <p:cNvSpPr>
            <a:spLocks noChangeArrowheads="1"/>
          </p:cNvSpPr>
          <p:nvPr/>
        </p:nvSpPr>
        <p:spPr bwMode="auto">
          <a:xfrm>
            <a:off x="6518275" y="3409950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9797" name="Rectangle 108"/>
          <p:cNvSpPr>
            <a:spLocks noChangeArrowheads="1"/>
          </p:cNvSpPr>
          <p:nvPr/>
        </p:nvSpPr>
        <p:spPr bwMode="auto">
          <a:xfrm>
            <a:off x="6823075" y="2632075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9798" name="Rectangle 109"/>
          <p:cNvSpPr>
            <a:spLocks noChangeArrowheads="1"/>
          </p:cNvSpPr>
          <p:nvPr/>
        </p:nvSpPr>
        <p:spPr bwMode="auto">
          <a:xfrm>
            <a:off x="6846888" y="3270250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9799" name="Rectangle 110"/>
          <p:cNvSpPr>
            <a:spLocks noChangeArrowheads="1"/>
          </p:cNvSpPr>
          <p:nvPr/>
        </p:nvSpPr>
        <p:spPr bwMode="auto">
          <a:xfrm>
            <a:off x="7839075" y="2747963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" name="Text Box 78"/>
          <p:cNvSpPr txBox="1">
            <a:spLocks noChangeAspect="1" noChangeArrowheads="1"/>
          </p:cNvSpPr>
          <p:nvPr/>
        </p:nvSpPr>
        <p:spPr bwMode="auto">
          <a:xfrm flipH="1">
            <a:off x="6716713" y="2492375"/>
            <a:ext cx="225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 useBgFill="1">
        <p:nvSpPr>
          <p:cNvPr id="29801" name="Rectangle 111"/>
          <p:cNvSpPr>
            <a:spLocks noChangeArrowheads="1"/>
          </p:cNvSpPr>
          <p:nvPr/>
        </p:nvSpPr>
        <p:spPr bwMode="auto">
          <a:xfrm>
            <a:off x="7526338" y="3328988"/>
            <a:ext cx="152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2" name="Text Box 72"/>
          <p:cNvSpPr txBox="1">
            <a:spLocks noChangeAspect="1" noChangeArrowheads="1"/>
          </p:cNvSpPr>
          <p:nvPr/>
        </p:nvSpPr>
        <p:spPr bwMode="auto">
          <a:xfrm flipH="1">
            <a:off x="7434263" y="3203575"/>
            <a:ext cx="24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>
        <p:nvSpPr>
          <p:cNvPr id="29803" name="Text Box 79"/>
          <p:cNvSpPr txBox="1">
            <a:spLocks noChangeAspect="1" noChangeArrowheads="1"/>
          </p:cNvSpPr>
          <p:nvPr/>
        </p:nvSpPr>
        <p:spPr bwMode="auto">
          <a:xfrm flipH="1">
            <a:off x="6746875" y="3175000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>
        <p:nvSpPr>
          <p:cNvPr id="29804" name="Text Box 54"/>
          <p:cNvSpPr txBox="1">
            <a:spLocks noChangeAspect="1" noChangeArrowheads="1"/>
          </p:cNvSpPr>
          <p:nvPr/>
        </p:nvSpPr>
        <p:spPr bwMode="auto">
          <a:xfrm>
            <a:off x="6416675" y="3262313"/>
            <a:ext cx="238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29805" name="Text Box 71"/>
          <p:cNvSpPr txBox="1">
            <a:spLocks noChangeAspect="1" noChangeArrowheads="1"/>
          </p:cNvSpPr>
          <p:nvPr/>
        </p:nvSpPr>
        <p:spPr bwMode="auto">
          <a:xfrm flipH="1">
            <a:off x="7753350" y="2578100"/>
            <a:ext cx="25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N</a:t>
            </a:r>
          </a:p>
        </p:txBody>
      </p:sp>
      <p:sp>
        <p:nvSpPr>
          <p:cNvPr id="24686" name="Text Box 112"/>
          <p:cNvSpPr txBox="1">
            <a:spLocks noChangeArrowheads="1"/>
          </p:cNvSpPr>
          <p:nvPr/>
        </p:nvSpPr>
        <p:spPr bwMode="auto">
          <a:xfrm>
            <a:off x="1960563" y="0"/>
            <a:ext cx="61087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 დნმ, რნმ</a:t>
            </a:r>
            <a:endParaRPr lang="fr-F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ctr">
              <a:defRPr/>
            </a:pP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29807" name="Freeform 118"/>
          <p:cNvSpPr>
            <a:spLocks/>
          </p:cNvSpPr>
          <p:nvPr/>
        </p:nvSpPr>
        <p:spPr bwMode="auto">
          <a:xfrm>
            <a:off x="2116138" y="3702050"/>
            <a:ext cx="642937" cy="406400"/>
          </a:xfrm>
          <a:custGeom>
            <a:avLst/>
            <a:gdLst>
              <a:gd name="T0" fmla="*/ 0 w 1008"/>
              <a:gd name="T1" fmla="*/ 2147483647 h 600"/>
              <a:gd name="T2" fmla="*/ 2147483647 w 1008"/>
              <a:gd name="T3" fmla="*/ 2147483647 h 600"/>
              <a:gd name="T4" fmla="*/ 2147483647 w 1008"/>
              <a:gd name="T5" fmla="*/ 2147483647 h 600"/>
              <a:gd name="T6" fmla="*/ 2147483647 w 1008"/>
              <a:gd name="T7" fmla="*/ 0 h 600"/>
              <a:gd name="T8" fmla="*/ 2147483647 w 1008"/>
              <a:gd name="T9" fmla="*/ 2147483647 h 600"/>
              <a:gd name="T10" fmla="*/ 2147483647 w 1008"/>
              <a:gd name="T11" fmla="*/ 2147483647 h 600"/>
              <a:gd name="T12" fmla="*/ 0 w 1008"/>
              <a:gd name="T13" fmla="*/ 2147483647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600"/>
              <a:gd name="T23" fmla="*/ 1008 w 1008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600">
                <a:moveTo>
                  <a:pt x="0" y="6"/>
                </a:moveTo>
                <a:lnTo>
                  <a:pt x="192" y="600"/>
                </a:lnTo>
                <a:lnTo>
                  <a:pt x="810" y="600"/>
                </a:lnTo>
                <a:lnTo>
                  <a:pt x="1008" y="0"/>
                </a:lnTo>
                <a:lnTo>
                  <a:pt x="786" y="528"/>
                </a:lnTo>
                <a:lnTo>
                  <a:pt x="222" y="528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8" name="Freeform 119"/>
          <p:cNvSpPr>
            <a:spLocks/>
          </p:cNvSpPr>
          <p:nvPr/>
        </p:nvSpPr>
        <p:spPr bwMode="auto">
          <a:xfrm>
            <a:off x="6288088" y="3692525"/>
            <a:ext cx="642937" cy="406400"/>
          </a:xfrm>
          <a:custGeom>
            <a:avLst/>
            <a:gdLst>
              <a:gd name="T0" fmla="*/ 0 w 1008"/>
              <a:gd name="T1" fmla="*/ 2147483647 h 600"/>
              <a:gd name="T2" fmla="*/ 2147483647 w 1008"/>
              <a:gd name="T3" fmla="*/ 2147483647 h 600"/>
              <a:gd name="T4" fmla="*/ 2147483647 w 1008"/>
              <a:gd name="T5" fmla="*/ 2147483647 h 600"/>
              <a:gd name="T6" fmla="*/ 2147483647 w 1008"/>
              <a:gd name="T7" fmla="*/ 0 h 600"/>
              <a:gd name="T8" fmla="*/ 2147483647 w 1008"/>
              <a:gd name="T9" fmla="*/ 2147483647 h 600"/>
              <a:gd name="T10" fmla="*/ 2147483647 w 1008"/>
              <a:gd name="T11" fmla="*/ 2147483647 h 600"/>
              <a:gd name="T12" fmla="*/ 0 w 1008"/>
              <a:gd name="T13" fmla="*/ 2147483647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"/>
              <a:gd name="T22" fmla="*/ 0 h 600"/>
              <a:gd name="T23" fmla="*/ 1008 w 1008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" h="600">
                <a:moveTo>
                  <a:pt x="0" y="6"/>
                </a:moveTo>
                <a:lnTo>
                  <a:pt x="192" y="600"/>
                </a:lnTo>
                <a:lnTo>
                  <a:pt x="810" y="600"/>
                </a:lnTo>
                <a:lnTo>
                  <a:pt x="1008" y="0"/>
                </a:lnTo>
                <a:lnTo>
                  <a:pt x="786" y="528"/>
                </a:lnTo>
                <a:lnTo>
                  <a:pt x="222" y="528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809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9"/>
          <p:cNvGrpSpPr>
            <a:grpSpLocks/>
          </p:cNvGrpSpPr>
          <p:nvPr/>
        </p:nvGrpSpPr>
        <p:grpSpPr bwMode="auto">
          <a:xfrm>
            <a:off x="2038350" y="2266950"/>
            <a:ext cx="1054100" cy="990600"/>
            <a:chOff x="1284" y="1428"/>
            <a:chExt cx="664" cy="624"/>
          </a:xfrm>
        </p:grpSpPr>
        <p:sp>
          <p:nvSpPr>
            <p:cNvPr id="30989" name="Rectangle 428"/>
            <p:cNvSpPr>
              <a:spLocks noChangeArrowheads="1"/>
            </p:cNvSpPr>
            <p:nvPr/>
          </p:nvSpPr>
          <p:spPr bwMode="auto">
            <a:xfrm rot="5400000">
              <a:off x="1072" y="1640"/>
              <a:ext cx="624" cy="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0" name="Rectangle 427"/>
            <p:cNvSpPr>
              <a:spLocks noChangeArrowheads="1"/>
            </p:cNvSpPr>
            <p:nvPr/>
          </p:nvSpPr>
          <p:spPr bwMode="auto">
            <a:xfrm>
              <a:off x="1324" y="1852"/>
              <a:ext cx="624" cy="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4167188" y="30163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დნმ</a:t>
            </a:r>
            <a:endParaRPr lang="fr-FR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30724" name="Text Box 20"/>
          <p:cNvSpPr txBox="1">
            <a:spLocks noChangeArrowheads="1"/>
          </p:cNvSpPr>
          <p:nvPr/>
        </p:nvSpPr>
        <p:spPr bwMode="auto">
          <a:xfrm>
            <a:off x="900113" y="690563"/>
            <a:ext cx="501650" cy="5492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3000">
                <a:solidFill>
                  <a:schemeClr val="bg1"/>
                </a:solidFill>
              </a:rPr>
              <a:t>5’</a:t>
            </a:r>
          </a:p>
        </p:txBody>
      </p:sp>
      <p:sp>
        <p:nvSpPr>
          <p:cNvPr id="30725" name="Text Box 21"/>
          <p:cNvSpPr txBox="1">
            <a:spLocks noChangeArrowheads="1"/>
          </p:cNvSpPr>
          <p:nvPr/>
        </p:nvSpPr>
        <p:spPr bwMode="auto">
          <a:xfrm>
            <a:off x="7011988" y="5927725"/>
            <a:ext cx="501650" cy="5492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3000">
                <a:solidFill>
                  <a:schemeClr val="bg1"/>
                </a:solidFill>
              </a:rPr>
              <a:t>3’</a:t>
            </a:r>
          </a:p>
        </p:txBody>
      </p:sp>
      <p:sp>
        <p:nvSpPr>
          <p:cNvPr id="30726" name="Line 23"/>
          <p:cNvSpPr>
            <a:spLocks noChangeAspect="1" noChangeShapeType="1"/>
          </p:cNvSpPr>
          <p:nvPr/>
        </p:nvSpPr>
        <p:spPr bwMode="auto">
          <a:xfrm>
            <a:off x="1098550" y="181927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24"/>
          <p:cNvSpPr>
            <a:spLocks noChangeAspect="1" noChangeShapeType="1"/>
          </p:cNvSpPr>
          <p:nvPr/>
        </p:nvSpPr>
        <p:spPr bwMode="auto">
          <a:xfrm>
            <a:off x="1470025" y="181927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25"/>
          <p:cNvSpPr txBox="1">
            <a:spLocks noChangeAspect="1" noChangeArrowheads="1"/>
          </p:cNvSpPr>
          <p:nvPr/>
        </p:nvSpPr>
        <p:spPr bwMode="auto">
          <a:xfrm>
            <a:off x="5000625" y="4614863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1’</a:t>
            </a:r>
          </a:p>
        </p:txBody>
      </p:sp>
      <p:sp>
        <p:nvSpPr>
          <p:cNvPr id="30729" name="Text Box 26"/>
          <p:cNvSpPr txBox="1">
            <a:spLocks noChangeAspect="1" noChangeArrowheads="1"/>
          </p:cNvSpPr>
          <p:nvPr/>
        </p:nvSpPr>
        <p:spPr bwMode="auto">
          <a:xfrm>
            <a:off x="4926013" y="480853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2’</a:t>
            </a:r>
          </a:p>
        </p:txBody>
      </p:sp>
      <p:sp>
        <p:nvSpPr>
          <p:cNvPr id="30730" name="Text Box 27"/>
          <p:cNvSpPr txBox="1">
            <a:spLocks noChangeAspect="1" noChangeArrowheads="1"/>
          </p:cNvSpPr>
          <p:nvPr/>
        </p:nvSpPr>
        <p:spPr bwMode="auto">
          <a:xfrm>
            <a:off x="4598988" y="46148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4’</a:t>
            </a:r>
          </a:p>
        </p:txBody>
      </p:sp>
      <p:sp>
        <p:nvSpPr>
          <p:cNvPr id="30731" name="AutoShape 28"/>
          <p:cNvSpPr>
            <a:spLocks noChangeAspect="1" noChangeArrowheads="1"/>
          </p:cNvSpPr>
          <p:nvPr/>
        </p:nvSpPr>
        <p:spPr bwMode="auto">
          <a:xfrm>
            <a:off x="4605338" y="4459288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30"/>
          <p:cNvSpPr>
            <a:spLocks noChangeAspect="1" noChangeShapeType="1"/>
          </p:cNvSpPr>
          <p:nvPr/>
        </p:nvSpPr>
        <p:spPr bwMode="auto">
          <a:xfrm flipH="1" flipV="1">
            <a:off x="4440238" y="4540250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31"/>
          <p:cNvSpPr>
            <a:spLocks noChangeAspect="1" noChangeShapeType="1"/>
          </p:cNvSpPr>
          <p:nvPr/>
        </p:nvSpPr>
        <p:spPr bwMode="auto">
          <a:xfrm>
            <a:off x="5122863" y="5068888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32"/>
          <p:cNvSpPr>
            <a:spLocks noChangeAspect="1" noChangeShapeType="1"/>
          </p:cNvSpPr>
          <p:nvPr/>
        </p:nvSpPr>
        <p:spPr bwMode="auto">
          <a:xfrm>
            <a:off x="4733925" y="5068888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33"/>
          <p:cNvSpPr txBox="1">
            <a:spLocks noChangeAspect="1" noChangeArrowheads="1"/>
          </p:cNvSpPr>
          <p:nvPr/>
        </p:nvSpPr>
        <p:spPr bwMode="auto">
          <a:xfrm>
            <a:off x="4084638" y="4208463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30736" name="Text Box 34"/>
          <p:cNvSpPr txBox="1">
            <a:spLocks noChangeAspect="1" noChangeArrowheads="1"/>
          </p:cNvSpPr>
          <p:nvPr/>
        </p:nvSpPr>
        <p:spPr bwMode="auto">
          <a:xfrm>
            <a:off x="4554538" y="515302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737" name="Text Box 35"/>
          <p:cNvSpPr txBox="1">
            <a:spLocks noChangeAspect="1" noChangeArrowheads="1"/>
          </p:cNvSpPr>
          <p:nvPr/>
        </p:nvSpPr>
        <p:spPr bwMode="auto">
          <a:xfrm>
            <a:off x="4967288" y="5153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30738" name="Text Box 36"/>
          <p:cNvSpPr txBox="1">
            <a:spLocks noChangeAspect="1" noChangeArrowheads="1"/>
          </p:cNvSpPr>
          <p:nvPr/>
        </p:nvSpPr>
        <p:spPr bwMode="auto">
          <a:xfrm>
            <a:off x="2940050" y="42179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30739" name="Line 37"/>
          <p:cNvSpPr>
            <a:spLocks noChangeAspect="1" noChangeShapeType="1"/>
          </p:cNvSpPr>
          <p:nvPr/>
        </p:nvSpPr>
        <p:spPr bwMode="auto">
          <a:xfrm>
            <a:off x="3271838" y="4362450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38"/>
          <p:cNvSpPr>
            <a:spLocks noChangeAspect="1" noChangeShapeType="1"/>
          </p:cNvSpPr>
          <p:nvPr/>
        </p:nvSpPr>
        <p:spPr bwMode="auto">
          <a:xfrm>
            <a:off x="3625850" y="4400550"/>
            <a:ext cx="114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39"/>
          <p:cNvSpPr>
            <a:spLocks noChangeAspect="1" noChangeShapeType="1"/>
          </p:cNvSpPr>
          <p:nvPr/>
        </p:nvSpPr>
        <p:spPr bwMode="auto">
          <a:xfrm>
            <a:off x="3454400" y="4514850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40"/>
          <p:cNvSpPr txBox="1">
            <a:spLocks noChangeAspect="1" noChangeArrowheads="1"/>
          </p:cNvSpPr>
          <p:nvPr/>
        </p:nvSpPr>
        <p:spPr bwMode="auto">
          <a:xfrm>
            <a:off x="3279775" y="45656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743" name="Line 41"/>
          <p:cNvSpPr>
            <a:spLocks noChangeAspect="1" noChangeShapeType="1"/>
          </p:cNvSpPr>
          <p:nvPr/>
        </p:nvSpPr>
        <p:spPr bwMode="auto">
          <a:xfrm>
            <a:off x="3271838" y="4419600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42"/>
          <p:cNvSpPr>
            <a:spLocks noChangeAspect="1" noChangeShapeType="1"/>
          </p:cNvSpPr>
          <p:nvPr/>
        </p:nvSpPr>
        <p:spPr bwMode="auto">
          <a:xfrm>
            <a:off x="3454400" y="4171950"/>
            <a:ext cx="0" cy="123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43"/>
          <p:cNvSpPr>
            <a:spLocks noChangeAspect="1" noChangeShapeType="1"/>
          </p:cNvSpPr>
          <p:nvPr/>
        </p:nvSpPr>
        <p:spPr bwMode="auto">
          <a:xfrm>
            <a:off x="3997325" y="4400550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Text Box 46"/>
          <p:cNvSpPr txBox="1">
            <a:spLocks noChangeAspect="1" noChangeArrowheads="1"/>
          </p:cNvSpPr>
          <p:nvPr/>
        </p:nvSpPr>
        <p:spPr bwMode="auto">
          <a:xfrm>
            <a:off x="2138363" y="22526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3’</a:t>
            </a:r>
          </a:p>
        </p:txBody>
      </p:sp>
      <p:sp>
        <p:nvSpPr>
          <p:cNvPr id="30747" name="Text Box 47"/>
          <p:cNvSpPr txBox="1">
            <a:spLocks noChangeAspect="1" noChangeArrowheads="1"/>
          </p:cNvSpPr>
          <p:nvPr/>
        </p:nvSpPr>
        <p:spPr bwMode="auto">
          <a:xfrm>
            <a:off x="1608138" y="151765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5’</a:t>
            </a:r>
          </a:p>
        </p:txBody>
      </p:sp>
      <p:sp>
        <p:nvSpPr>
          <p:cNvPr id="30748" name="Text Box 48"/>
          <p:cNvSpPr txBox="1">
            <a:spLocks noChangeAspect="1" noChangeArrowheads="1"/>
          </p:cNvSpPr>
          <p:nvPr/>
        </p:nvSpPr>
        <p:spPr bwMode="auto">
          <a:xfrm>
            <a:off x="2471738" y="20335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1’</a:t>
            </a:r>
          </a:p>
        </p:txBody>
      </p:sp>
      <p:sp>
        <p:nvSpPr>
          <p:cNvPr id="30749" name="Text Box 49"/>
          <p:cNvSpPr txBox="1">
            <a:spLocks noChangeAspect="1" noChangeArrowheads="1"/>
          </p:cNvSpPr>
          <p:nvPr/>
        </p:nvSpPr>
        <p:spPr bwMode="auto">
          <a:xfrm>
            <a:off x="2414588" y="2252663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2’</a:t>
            </a:r>
          </a:p>
        </p:txBody>
      </p:sp>
      <p:sp>
        <p:nvSpPr>
          <p:cNvPr id="30750" name="Text Box 50"/>
          <p:cNvSpPr txBox="1">
            <a:spLocks noChangeAspect="1" noChangeArrowheads="1"/>
          </p:cNvSpPr>
          <p:nvPr/>
        </p:nvSpPr>
        <p:spPr bwMode="auto">
          <a:xfrm>
            <a:off x="2071688" y="20335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4’</a:t>
            </a:r>
          </a:p>
        </p:txBody>
      </p:sp>
      <p:sp>
        <p:nvSpPr>
          <p:cNvPr id="30751" name="AutoShape 51"/>
          <p:cNvSpPr>
            <a:spLocks noChangeAspect="1" noChangeArrowheads="1"/>
          </p:cNvSpPr>
          <p:nvPr/>
        </p:nvSpPr>
        <p:spPr bwMode="auto">
          <a:xfrm>
            <a:off x="2078038" y="1878013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53"/>
          <p:cNvSpPr>
            <a:spLocks noChangeAspect="1" noChangeShapeType="1"/>
          </p:cNvSpPr>
          <p:nvPr/>
        </p:nvSpPr>
        <p:spPr bwMode="auto">
          <a:xfrm flipH="1" flipV="1">
            <a:off x="1887538" y="1968500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54"/>
          <p:cNvSpPr>
            <a:spLocks noChangeAspect="1" noChangeShapeType="1"/>
          </p:cNvSpPr>
          <p:nvPr/>
        </p:nvSpPr>
        <p:spPr bwMode="auto">
          <a:xfrm>
            <a:off x="2600325" y="2487613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55"/>
          <p:cNvSpPr>
            <a:spLocks noChangeAspect="1" noChangeShapeType="1"/>
          </p:cNvSpPr>
          <p:nvPr/>
        </p:nvSpPr>
        <p:spPr bwMode="auto">
          <a:xfrm>
            <a:off x="2197100" y="2487613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Text Box 56"/>
          <p:cNvSpPr txBox="1">
            <a:spLocks noChangeAspect="1" noChangeArrowheads="1"/>
          </p:cNvSpPr>
          <p:nvPr/>
        </p:nvSpPr>
        <p:spPr bwMode="auto">
          <a:xfrm>
            <a:off x="1557338" y="16271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30756" name="Text Box 57"/>
          <p:cNvSpPr txBox="1">
            <a:spLocks noChangeAspect="1" noChangeArrowheads="1"/>
          </p:cNvSpPr>
          <p:nvPr/>
        </p:nvSpPr>
        <p:spPr bwMode="auto">
          <a:xfrm>
            <a:off x="2017713" y="257333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757" name="Text Box 58"/>
          <p:cNvSpPr txBox="1">
            <a:spLocks noChangeAspect="1" noChangeArrowheads="1"/>
          </p:cNvSpPr>
          <p:nvPr/>
        </p:nvSpPr>
        <p:spPr bwMode="auto">
          <a:xfrm>
            <a:off x="2439988" y="25717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30758" name="Text Box 59"/>
          <p:cNvSpPr txBox="1">
            <a:spLocks noChangeAspect="1" noChangeArrowheads="1"/>
          </p:cNvSpPr>
          <p:nvPr/>
        </p:nvSpPr>
        <p:spPr bwMode="auto">
          <a:xfrm>
            <a:off x="412750" y="163671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30759" name="Line 60"/>
          <p:cNvSpPr>
            <a:spLocks noChangeAspect="1" noChangeShapeType="1"/>
          </p:cNvSpPr>
          <p:nvPr/>
        </p:nvSpPr>
        <p:spPr bwMode="auto">
          <a:xfrm>
            <a:off x="744538" y="1781175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61"/>
          <p:cNvSpPr>
            <a:spLocks noChangeAspect="1" noChangeShapeType="1"/>
          </p:cNvSpPr>
          <p:nvPr/>
        </p:nvSpPr>
        <p:spPr bwMode="auto">
          <a:xfrm>
            <a:off x="927100" y="1933575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Text Box 62"/>
          <p:cNvSpPr txBox="1">
            <a:spLocks noChangeAspect="1" noChangeArrowheads="1"/>
          </p:cNvSpPr>
          <p:nvPr/>
        </p:nvSpPr>
        <p:spPr bwMode="auto">
          <a:xfrm>
            <a:off x="760413" y="127952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OH</a:t>
            </a:r>
          </a:p>
        </p:txBody>
      </p:sp>
      <p:sp>
        <p:nvSpPr>
          <p:cNvPr id="30762" name="Text Box 63"/>
          <p:cNvSpPr txBox="1">
            <a:spLocks noChangeAspect="1" noChangeArrowheads="1"/>
          </p:cNvSpPr>
          <p:nvPr/>
        </p:nvSpPr>
        <p:spPr bwMode="auto">
          <a:xfrm>
            <a:off x="752475" y="19843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763" name="Line 64"/>
          <p:cNvSpPr>
            <a:spLocks noChangeAspect="1" noChangeShapeType="1"/>
          </p:cNvSpPr>
          <p:nvPr/>
        </p:nvSpPr>
        <p:spPr bwMode="auto">
          <a:xfrm>
            <a:off x="744538" y="1838325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Line 65"/>
          <p:cNvSpPr>
            <a:spLocks noChangeAspect="1" noChangeShapeType="1"/>
          </p:cNvSpPr>
          <p:nvPr/>
        </p:nvSpPr>
        <p:spPr bwMode="auto">
          <a:xfrm>
            <a:off x="927100" y="1590675"/>
            <a:ext cx="0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0765" name="Text Box 66"/>
          <p:cNvSpPr txBox="1">
            <a:spLocks noChangeAspect="1" noChangeArrowheads="1"/>
          </p:cNvSpPr>
          <p:nvPr/>
        </p:nvSpPr>
        <p:spPr bwMode="auto">
          <a:xfrm>
            <a:off x="2698750" y="1619250"/>
            <a:ext cx="244475" cy="3667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30766" name="Text Box 69"/>
          <p:cNvSpPr txBox="1">
            <a:spLocks noChangeAspect="1" noChangeArrowheads="1"/>
          </p:cNvSpPr>
          <p:nvPr/>
        </p:nvSpPr>
        <p:spPr bwMode="auto">
          <a:xfrm>
            <a:off x="3398838" y="3543300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3’</a:t>
            </a:r>
          </a:p>
        </p:txBody>
      </p:sp>
      <p:sp>
        <p:nvSpPr>
          <p:cNvPr id="30767" name="Text Box 70"/>
          <p:cNvSpPr txBox="1">
            <a:spLocks noChangeAspect="1" noChangeArrowheads="1"/>
          </p:cNvSpPr>
          <p:nvPr/>
        </p:nvSpPr>
        <p:spPr bwMode="auto">
          <a:xfrm>
            <a:off x="2868613" y="280828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5’</a:t>
            </a:r>
          </a:p>
        </p:txBody>
      </p:sp>
      <p:sp>
        <p:nvSpPr>
          <p:cNvPr id="30768" name="Text Box 71"/>
          <p:cNvSpPr txBox="1">
            <a:spLocks noChangeAspect="1" noChangeArrowheads="1"/>
          </p:cNvSpPr>
          <p:nvPr/>
        </p:nvSpPr>
        <p:spPr bwMode="auto">
          <a:xfrm>
            <a:off x="3736975" y="3324225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1’</a:t>
            </a:r>
          </a:p>
        </p:txBody>
      </p:sp>
      <p:sp>
        <p:nvSpPr>
          <p:cNvPr id="30769" name="Text Box 72"/>
          <p:cNvSpPr txBox="1">
            <a:spLocks noChangeAspect="1" noChangeArrowheads="1"/>
          </p:cNvSpPr>
          <p:nvPr/>
        </p:nvSpPr>
        <p:spPr bwMode="auto">
          <a:xfrm>
            <a:off x="3679825" y="3543300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2’</a:t>
            </a:r>
          </a:p>
        </p:txBody>
      </p:sp>
      <p:sp>
        <p:nvSpPr>
          <p:cNvPr id="30770" name="Text Box 73"/>
          <p:cNvSpPr txBox="1">
            <a:spLocks noChangeAspect="1" noChangeArrowheads="1"/>
          </p:cNvSpPr>
          <p:nvPr/>
        </p:nvSpPr>
        <p:spPr bwMode="auto">
          <a:xfrm>
            <a:off x="3336925" y="3324225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4’</a:t>
            </a:r>
          </a:p>
        </p:txBody>
      </p:sp>
      <p:sp>
        <p:nvSpPr>
          <p:cNvPr id="30771" name="AutoShape 74"/>
          <p:cNvSpPr>
            <a:spLocks noChangeAspect="1" noChangeArrowheads="1"/>
          </p:cNvSpPr>
          <p:nvPr/>
        </p:nvSpPr>
        <p:spPr bwMode="auto">
          <a:xfrm>
            <a:off x="3343275" y="3168650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Line 76"/>
          <p:cNvSpPr>
            <a:spLocks noChangeAspect="1" noChangeShapeType="1"/>
          </p:cNvSpPr>
          <p:nvPr/>
        </p:nvSpPr>
        <p:spPr bwMode="auto">
          <a:xfrm flipH="1" flipV="1">
            <a:off x="3152775" y="3259138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Line 77"/>
          <p:cNvSpPr>
            <a:spLocks noChangeAspect="1" noChangeShapeType="1"/>
          </p:cNvSpPr>
          <p:nvPr/>
        </p:nvSpPr>
        <p:spPr bwMode="auto">
          <a:xfrm>
            <a:off x="3860800" y="3778250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Line 78"/>
          <p:cNvSpPr>
            <a:spLocks noChangeAspect="1" noChangeShapeType="1"/>
          </p:cNvSpPr>
          <p:nvPr/>
        </p:nvSpPr>
        <p:spPr bwMode="auto">
          <a:xfrm>
            <a:off x="3471863" y="3778250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79"/>
          <p:cNvSpPr txBox="1">
            <a:spLocks noChangeAspect="1" noChangeArrowheads="1"/>
          </p:cNvSpPr>
          <p:nvPr/>
        </p:nvSpPr>
        <p:spPr bwMode="auto">
          <a:xfrm>
            <a:off x="2822575" y="2917825"/>
            <a:ext cx="598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30776" name="Text Box 80"/>
          <p:cNvSpPr txBox="1">
            <a:spLocks noChangeAspect="1" noChangeArrowheads="1"/>
          </p:cNvSpPr>
          <p:nvPr/>
        </p:nvSpPr>
        <p:spPr bwMode="auto">
          <a:xfrm>
            <a:off x="3282950" y="38639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777" name="Text Box 81"/>
          <p:cNvSpPr txBox="1">
            <a:spLocks noChangeAspect="1" noChangeArrowheads="1"/>
          </p:cNvSpPr>
          <p:nvPr/>
        </p:nvSpPr>
        <p:spPr bwMode="auto">
          <a:xfrm>
            <a:off x="3705225" y="38623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30778" name="Text Box 82"/>
          <p:cNvSpPr txBox="1">
            <a:spLocks noChangeAspect="1" noChangeArrowheads="1"/>
          </p:cNvSpPr>
          <p:nvPr/>
        </p:nvSpPr>
        <p:spPr bwMode="auto">
          <a:xfrm>
            <a:off x="1677988" y="292735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30779" name="Line 83"/>
          <p:cNvSpPr>
            <a:spLocks noChangeAspect="1" noChangeShapeType="1"/>
          </p:cNvSpPr>
          <p:nvPr/>
        </p:nvSpPr>
        <p:spPr bwMode="auto">
          <a:xfrm>
            <a:off x="2009775" y="3071813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Line 84"/>
          <p:cNvSpPr>
            <a:spLocks noChangeAspect="1" noChangeShapeType="1"/>
          </p:cNvSpPr>
          <p:nvPr/>
        </p:nvSpPr>
        <p:spPr bwMode="auto">
          <a:xfrm>
            <a:off x="2363788" y="3109913"/>
            <a:ext cx="114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1" name="Line 85"/>
          <p:cNvSpPr>
            <a:spLocks noChangeAspect="1" noChangeShapeType="1"/>
          </p:cNvSpPr>
          <p:nvPr/>
        </p:nvSpPr>
        <p:spPr bwMode="auto">
          <a:xfrm>
            <a:off x="2192338" y="3224213"/>
            <a:ext cx="0" cy="125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2" name="Text Box 86"/>
          <p:cNvSpPr txBox="1">
            <a:spLocks noChangeAspect="1" noChangeArrowheads="1"/>
          </p:cNvSpPr>
          <p:nvPr/>
        </p:nvSpPr>
        <p:spPr bwMode="auto">
          <a:xfrm>
            <a:off x="2017713" y="32750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783" name="Line 87"/>
          <p:cNvSpPr>
            <a:spLocks noChangeAspect="1" noChangeShapeType="1"/>
          </p:cNvSpPr>
          <p:nvPr/>
        </p:nvSpPr>
        <p:spPr bwMode="auto">
          <a:xfrm>
            <a:off x="2009775" y="3128963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4" name="Line 88"/>
          <p:cNvSpPr>
            <a:spLocks noChangeAspect="1" noChangeShapeType="1"/>
          </p:cNvSpPr>
          <p:nvPr/>
        </p:nvSpPr>
        <p:spPr bwMode="auto">
          <a:xfrm>
            <a:off x="2192338" y="2881313"/>
            <a:ext cx="0" cy="123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5" name="Line 89"/>
          <p:cNvSpPr>
            <a:spLocks noChangeAspect="1" noChangeShapeType="1"/>
          </p:cNvSpPr>
          <p:nvPr/>
        </p:nvSpPr>
        <p:spPr bwMode="auto">
          <a:xfrm>
            <a:off x="2735263" y="3109913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6" name="Line 90"/>
          <p:cNvSpPr>
            <a:spLocks noChangeAspect="1" noChangeShapeType="1"/>
          </p:cNvSpPr>
          <p:nvPr/>
        </p:nvSpPr>
        <p:spPr bwMode="auto">
          <a:xfrm rot="7800000" flipV="1">
            <a:off x="3829050" y="3076576"/>
            <a:ext cx="31432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7" name="Text Box 92"/>
          <p:cNvSpPr txBox="1">
            <a:spLocks noChangeAspect="1" noChangeArrowheads="1"/>
          </p:cNvSpPr>
          <p:nvPr/>
        </p:nvSpPr>
        <p:spPr bwMode="auto">
          <a:xfrm>
            <a:off x="4649788" y="4808538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3’</a:t>
            </a:r>
          </a:p>
        </p:txBody>
      </p:sp>
      <p:sp>
        <p:nvSpPr>
          <p:cNvPr id="30788" name="Text Box 93"/>
          <p:cNvSpPr txBox="1">
            <a:spLocks noChangeAspect="1" noChangeArrowheads="1"/>
          </p:cNvSpPr>
          <p:nvPr/>
        </p:nvSpPr>
        <p:spPr bwMode="auto">
          <a:xfrm>
            <a:off x="4135438" y="4098925"/>
            <a:ext cx="290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5’</a:t>
            </a:r>
          </a:p>
        </p:txBody>
      </p:sp>
      <p:sp>
        <p:nvSpPr>
          <p:cNvPr id="30789" name="Oval 94"/>
          <p:cNvSpPr>
            <a:spLocks noChangeArrowheads="1"/>
          </p:cNvSpPr>
          <p:nvPr/>
        </p:nvSpPr>
        <p:spPr bwMode="auto">
          <a:xfrm>
            <a:off x="1122363" y="2066925"/>
            <a:ext cx="1238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0" name="Text Box 95"/>
          <p:cNvSpPr txBox="1">
            <a:spLocks noChangeArrowheads="1"/>
          </p:cNvSpPr>
          <p:nvPr/>
        </p:nvSpPr>
        <p:spPr bwMode="auto">
          <a:xfrm>
            <a:off x="1044575" y="18653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b="0"/>
              <a:t>-</a:t>
            </a:r>
          </a:p>
        </p:txBody>
      </p:sp>
      <p:sp>
        <p:nvSpPr>
          <p:cNvPr id="30791" name="Oval 96"/>
          <p:cNvSpPr>
            <a:spLocks noChangeArrowheads="1"/>
          </p:cNvSpPr>
          <p:nvPr/>
        </p:nvSpPr>
        <p:spPr bwMode="auto">
          <a:xfrm>
            <a:off x="2389188" y="3352800"/>
            <a:ext cx="1238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2" name="Text Box 97"/>
          <p:cNvSpPr txBox="1">
            <a:spLocks noChangeArrowheads="1"/>
          </p:cNvSpPr>
          <p:nvPr/>
        </p:nvSpPr>
        <p:spPr bwMode="auto">
          <a:xfrm>
            <a:off x="2311400" y="3151188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b="0"/>
              <a:t>-</a:t>
            </a:r>
          </a:p>
        </p:txBody>
      </p:sp>
      <p:sp>
        <p:nvSpPr>
          <p:cNvPr id="30793" name="Oval 98"/>
          <p:cNvSpPr>
            <a:spLocks noChangeArrowheads="1"/>
          </p:cNvSpPr>
          <p:nvPr/>
        </p:nvSpPr>
        <p:spPr bwMode="auto">
          <a:xfrm>
            <a:off x="3627438" y="4638675"/>
            <a:ext cx="1238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4" name="Text Box 99"/>
          <p:cNvSpPr txBox="1">
            <a:spLocks noChangeArrowheads="1"/>
          </p:cNvSpPr>
          <p:nvPr/>
        </p:nvSpPr>
        <p:spPr bwMode="auto">
          <a:xfrm>
            <a:off x="3549650" y="443706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b="0"/>
              <a:t>-</a:t>
            </a:r>
          </a:p>
        </p:txBody>
      </p:sp>
      <p:sp useBgFill="1">
        <p:nvSpPr>
          <p:cNvPr id="30795" name="Rectangle 186"/>
          <p:cNvSpPr>
            <a:spLocks noChangeArrowheads="1"/>
          </p:cNvSpPr>
          <p:nvPr/>
        </p:nvSpPr>
        <p:spPr bwMode="auto">
          <a:xfrm>
            <a:off x="3557588" y="3140075"/>
            <a:ext cx="22225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6" name="Text Box 75"/>
          <p:cNvSpPr txBox="1">
            <a:spLocks noChangeAspect="1" noChangeArrowheads="1"/>
          </p:cNvSpPr>
          <p:nvPr/>
        </p:nvSpPr>
        <p:spPr bwMode="auto">
          <a:xfrm>
            <a:off x="3487738" y="30273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 useBgFill="1">
        <p:nvSpPr>
          <p:cNvPr id="30797" name="Rectangle 187"/>
          <p:cNvSpPr>
            <a:spLocks noChangeArrowheads="1"/>
          </p:cNvSpPr>
          <p:nvPr/>
        </p:nvSpPr>
        <p:spPr bwMode="auto">
          <a:xfrm>
            <a:off x="4818063" y="4389438"/>
            <a:ext cx="22225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8" name="Text Box 188"/>
          <p:cNvSpPr txBox="1">
            <a:spLocks noChangeAspect="1" noChangeArrowheads="1"/>
          </p:cNvSpPr>
          <p:nvPr/>
        </p:nvSpPr>
        <p:spPr bwMode="auto">
          <a:xfrm>
            <a:off x="4748213" y="42767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 useBgFill="1">
        <p:nvSpPr>
          <p:cNvPr id="30799" name="Rectangle 189"/>
          <p:cNvSpPr>
            <a:spLocks noChangeArrowheads="1"/>
          </p:cNvSpPr>
          <p:nvPr/>
        </p:nvSpPr>
        <p:spPr bwMode="auto">
          <a:xfrm>
            <a:off x="2289175" y="1790700"/>
            <a:ext cx="22225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0" name="Text Box 190"/>
          <p:cNvSpPr txBox="1">
            <a:spLocks noChangeAspect="1" noChangeArrowheads="1"/>
          </p:cNvSpPr>
          <p:nvPr/>
        </p:nvSpPr>
        <p:spPr bwMode="auto">
          <a:xfrm>
            <a:off x="2219325" y="16779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801" name="Text Box 191"/>
          <p:cNvSpPr txBox="1">
            <a:spLocks noChangeAspect="1" noChangeArrowheads="1"/>
          </p:cNvSpPr>
          <p:nvPr/>
        </p:nvSpPr>
        <p:spPr bwMode="auto">
          <a:xfrm>
            <a:off x="6275388" y="5911850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1’</a:t>
            </a:r>
          </a:p>
        </p:txBody>
      </p:sp>
      <p:sp>
        <p:nvSpPr>
          <p:cNvPr id="30802" name="Text Box 192"/>
          <p:cNvSpPr txBox="1">
            <a:spLocks noChangeAspect="1" noChangeArrowheads="1"/>
          </p:cNvSpPr>
          <p:nvPr/>
        </p:nvSpPr>
        <p:spPr bwMode="auto">
          <a:xfrm>
            <a:off x="6216650" y="6130925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2’</a:t>
            </a:r>
          </a:p>
        </p:txBody>
      </p:sp>
      <p:sp>
        <p:nvSpPr>
          <p:cNvPr id="30803" name="Text Box 193"/>
          <p:cNvSpPr txBox="1">
            <a:spLocks noChangeAspect="1" noChangeArrowheads="1"/>
          </p:cNvSpPr>
          <p:nvPr/>
        </p:nvSpPr>
        <p:spPr bwMode="auto">
          <a:xfrm>
            <a:off x="5873750" y="5911850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4’</a:t>
            </a:r>
          </a:p>
        </p:txBody>
      </p:sp>
      <p:sp>
        <p:nvSpPr>
          <p:cNvPr id="30804" name="AutoShape 194"/>
          <p:cNvSpPr>
            <a:spLocks noChangeAspect="1" noChangeArrowheads="1"/>
          </p:cNvSpPr>
          <p:nvPr/>
        </p:nvSpPr>
        <p:spPr bwMode="auto">
          <a:xfrm>
            <a:off x="5880100" y="5756275"/>
            <a:ext cx="641350" cy="60960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5" name="Line 195"/>
          <p:cNvSpPr>
            <a:spLocks noChangeAspect="1" noChangeShapeType="1"/>
          </p:cNvSpPr>
          <p:nvPr/>
        </p:nvSpPr>
        <p:spPr bwMode="auto">
          <a:xfrm flipH="1" flipV="1">
            <a:off x="5689600" y="5846763"/>
            <a:ext cx="174625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6" name="Line 196"/>
          <p:cNvSpPr>
            <a:spLocks noChangeAspect="1" noChangeShapeType="1"/>
          </p:cNvSpPr>
          <p:nvPr/>
        </p:nvSpPr>
        <p:spPr bwMode="auto">
          <a:xfrm>
            <a:off x="6397625" y="6365875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7" name="Line 197"/>
          <p:cNvSpPr>
            <a:spLocks noChangeAspect="1" noChangeShapeType="1"/>
          </p:cNvSpPr>
          <p:nvPr/>
        </p:nvSpPr>
        <p:spPr bwMode="auto">
          <a:xfrm>
            <a:off x="6008688" y="6365875"/>
            <a:ext cx="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8" name="Text Box 198"/>
          <p:cNvSpPr txBox="1">
            <a:spLocks noChangeAspect="1" noChangeArrowheads="1"/>
          </p:cNvSpPr>
          <p:nvPr/>
        </p:nvSpPr>
        <p:spPr bwMode="auto">
          <a:xfrm>
            <a:off x="5359400" y="5505450"/>
            <a:ext cx="598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CH</a:t>
            </a:r>
            <a:r>
              <a:rPr lang="fr-FR" sz="1800" baseline="-25000"/>
              <a:t>2</a:t>
            </a:r>
          </a:p>
        </p:txBody>
      </p:sp>
      <p:sp>
        <p:nvSpPr>
          <p:cNvPr id="30809" name="Text Box 199"/>
          <p:cNvSpPr txBox="1">
            <a:spLocks noChangeAspect="1" noChangeArrowheads="1"/>
          </p:cNvSpPr>
          <p:nvPr/>
        </p:nvSpPr>
        <p:spPr bwMode="auto">
          <a:xfrm>
            <a:off x="5637213" y="6450013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HO</a:t>
            </a:r>
          </a:p>
        </p:txBody>
      </p:sp>
      <p:sp>
        <p:nvSpPr>
          <p:cNvPr id="30810" name="Text Box 200"/>
          <p:cNvSpPr txBox="1">
            <a:spLocks noChangeAspect="1" noChangeArrowheads="1"/>
          </p:cNvSpPr>
          <p:nvPr/>
        </p:nvSpPr>
        <p:spPr bwMode="auto">
          <a:xfrm>
            <a:off x="6242050" y="64500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H</a:t>
            </a:r>
          </a:p>
        </p:txBody>
      </p:sp>
      <p:sp>
        <p:nvSpPr>
          <p:cNvPr id="30811" name="Text Box 201"/>
          <p:cNvSpPr txBox="1">
            <a:spLocks noChangeAspect="1" noChangeArrowheads="1"/>
          </p:cNvSpPr>
          <p:nvPr/>
        </p:nvSpPr>
        <p:spPr bwMode="auto">
          <a:xfrm>
            <a:off x="4214813" y="551497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   P    O</a:t>
            </a:r>
          </a:p>
        </p:txBody>
      </p:sp>
      <p:sp>
        <p:nvSpPr>
          <p:cNvPr id="30812" name="Line 202"/>
          <p:cNvSpPr>
            <a:spLocks noChangeAspect="1" noChangeShapeType="1"/>
          </p:cNvSpPr>
          <p:nvPr/>
        </p:nvSpPr>
        <p:spPr bwMode="auto">
          <a:xfrm>
            <a:off x="4527550" y="5659438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3" name="Line 203"/>
          <p:cNvSpPr>
            <a:spLocks noChangeAspect="1" noChangeShapeType="1"/>
          </p:cNvSpPr>
          <p:nvPr/>
        </p:nvSpPr>
        <p:spPr bwMode="auto">
          <a:xfrm>
            <a:off x="4900613" y="5697538"/>
            <a:ext cx="114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4" name="Line 204"/>
          <p:cNvSpPr>
            <a:spLocks noChangeAspect="1" noChangeShapeType="1"/>
          </p:cNvSpPr>
          <p:nvPr/>
        </p:nvSpPr>
        <p:spPr bwMode="auto">
          <a:xfrm>
            <a:off x="4729163" y="5811838"/>
            <a:ext cx="0" cy="125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5" name="Text Box 205"/>
          <p:cNvSpPr txBox="1">
            <a:spLocks noChangeAspect="1" noChangeArrowheads="1"/>
          </p:cNvSpPr>
          <p:nvPr/>
        </p:nvSpPr>
        <p:spPr bwMode="auto">
          <a:xfrm>
            <a:off x="4554538" y="586263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816" name="Line 206"/>
          <p:cNvSpPr>
            <a:spLocks noChangeAspect="1" noChangeShapeType="1"/>
          </p:cNvSpPr>
          <p:nvPr/>
        </p:nvSpPr>
        <p:spPr bwMode="auto">
          <a:xfrm>
            <a:off x="4527550" y="5716588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7" name="Line 207"/>
          <p:cNvSpPr>
            <a:spLocks noChangeAspect="1" noChangeShapeType="1"/>
          </p:cNvSpPr>
          <p:nvPr/>
        </p:nvSpPr>
        <p:spPr bwMode="auto">
          <a:xfrm>
            <a:off x="4729163" y="5468938"/>
            <a:ext cx="0" cy="123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8" name="Line 208"/>
          <p:cNvSpPr>
            <a:spLocks noChangeAspect="1" noChangeShapeType="1"/>
          </p:cNvSpPr>
          <p:nvPr/>
        </p:nvSpPr>
        <p:spPr bwMode="auto">
          <a:xfrm>
            <a:off x="5272088" y="569753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9" name="Text Box 211"/>
          <p:cNvSpPr txBox="1">
            <a:spLocks noChangeAspect="1" noChangeArrowheads="1"/>
          </p:cNvSpPr>
          <p:nvPr/>
        </p:nvSpPr>
        <p:spPr bwMode="auto">
          <a:xfrm>
            <a:off x="5940425" y="6130925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3’</a:t>
            </a:r>
          </a:p>
        </p:txBody>
      </p:sp>
      <p:sp>
        <p:nvSpPr>
          <p:cNvPr id="30820" name="Text Box 212"/>
          <p:cNvSpPr txBox="1">
            <a:spLocks noChangeAspect="1" noChangeArrowheads="1"/>
          </p:cNvSpPr>
          <p:nvPr/>
        </p:nvSpPr>
        <p:spPr bwMode="auto">
          <a:xfrm>
            <a:off x="5391150" y="5395913"/>
            <a:ext cx="290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000"/>
              <a:t>5’</a:t>
            </a:r>
          </a:p>
        </p:txBody>
      </p:sp>
      <p:sp>
        <p:nvSpPr>
          <p:cNvPr id="30821" name="Oval 213"/>
          <p:cNvSpPr>
            <a:spLocks noChangeArrowheads="1"/>
          </p:cNvSpPr>
          <p:nvPr/>
        </p:nvSpPr>
        <p:spPr bwMode="auto">
          <a:xfrm>
            <a:off x="4902200" y="5935663"/>
            <a:ext cx="1238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" name="Text Box 214"/>
          <p:cNvSpPr txBox="1">
            <a:spLocks noChangeArrowheads="1"/>
          </p:cNvSpPr>
          <p:nvPr/>
        </p:nvSpPr>
        <p:spPr bwMode="auto">
          <a:xfrm>
            <a:off x="4824413" y="573405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b="0"/>
              <a:t>-</a:t>
            </a:r>
          </a:p>
        </p:txBody>
      </p:sp>
      <p:sp useBgFill="1">
        <p:nvSpPr>
          <p:cNvPr id="30823" name="Rectangle 215"/>
          <p:cNvSpPr>
            <a:spLocks noChangeArrowheads="1"/>
          </p:cNvSpPr>
          <p:nvPr/>
        </p:nvSpPr>
        <p:spPr bwMode="auto">
          <a:xfrm>
            <a:off x="6092825" y="5686425"/>
            <a:ext cx="22225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4" name="Text Box 216"/>
          <p:cNvSpPr txBox="1">
            <a:spLocks noChangeAspect="1" noChangeArrowheads="1"/>
          </p:cNvSpPr>
          <p:nvPr/>
        </p:nvSpPr>
        <p:spPr bwMode="auto">
          <a:xfrm>
            <a:off x="6022975" y="55737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/>
              <a:t>O</a:t>
            </a:r>
          </a:p>
        </p:txBody>
      </p:sp>
      <p:sp>
        <p:nvSpPr>
          <p:cNvPr id="30825" name="AutoShape 218"/>
          <p:cNvSpPr>
            <a:spLocks noChangeAspect="1" noChangeArrowheads="1"/>
          </p:cNvSpPr>
          <p:nvPr/>
        </p:nvSpPr>
        <p:spPr bwMode="auto">
          <a:xfrm rot="16200000" flipH="1">
            <a:off x="4279106" y="2310607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6" name="Line 221"/>
          <p:cNvSpPr>
            <a:spLocks noChangeAspect="1" noChangeShapeType="1"/>
          </p:cNvSpPr>
          <p:nvPr/>
        </p:nvSpPr>
        <p:spPr bwMode="auto">
          <a:xfrm flipH="1">
            <a:off x="4411663" y="251142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7" name="AutoShape 222"/>
          <p:cNvSpPr>
            <a:spLocks noChangeAspect="1" noChangeArrowheads="1"/>
          </p:cNvSpPr>
          <p:nvPr/>
        </p:nvSpPr>
        <p:spPr bwMode="auto">
          <a:xfrm rot="16198510" flipH="1">
            <a:off x="3702050" y="2354263"/>
            <a:ext cx="666750" cy="59055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8" name="Line 223"/>
          <p:cNvSpPr>
            <a:spLocks noChangeAspect="1" noChangeShapeType="1"/>
          </p:cNvSpPr>
          <p:nvPr/>
        </p:nvSpPr>
        <p:spPr bwMode="auto">
          <a:xfrm rot="3600000" flipH="1" flipV="1">
            <a:off x="4814888" y="270192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9" name="Line 224"/>
          <p:cNvSpPr>
            <a:spLocks noChangeAspect="1" noChangeShapeType="1"/>
          </p:cNvSpPr>
          <p:nvPr/>
        </p:nvSpPr>
        <p:spPr bwMode="auto">
          <a:xfrm flipH="1">
            <a:off x="3840163" y="2425700"/>
            <a:ext cx="142875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0" name="Text Box 227"/>
          <p:cNvSpPr txBox="1">
            <a:spLocks noChangeAspect="1" noChangeArrowheads="1"/>
          </p:cNvSpPr>
          <p:nvPr/>
        </p:nvSpPr>
        <p:spPr bwMode="auto">
          <a:xfrm flipH="1">
            <a:off x="4705350" y="2413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0831" name="Text Box 228"/>
          <p:cNvSpPr txBox="1">
            <a:spLocks noChangeAspect="1" noChangeArrowheads="1"/>
          </p:cNvSpPr>
          <p:nvPr/>
        </p:nvSpPr>
        <p:spPr bwMode="auto">
          <a:xfrm flipH="1">
            <a:off x="4764088" y="2598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832" name="Text Box 229"/>
          <p:cNvSpPr txBox="1">
            <a:spLocks noChangeAspect="1" noChangeArrowheads="1"/>
          </p:cNvSpPr>
          <p:nvPr/>
        </p:nvSpPr>
        <p:spPr bwMode="auto">
          <a:xfrm flipH="1">
            <a:off x="4538663" y="2722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0833" name="Text Box 230"/>
          <p:cNvSpPr txBox="1">
            <a:spLocks noChangeAspect="1" noChangeArrowheads="1"/>
          </p:cNvSpPr>
          <p:nvPr/>
        </p:nvSpPr>
        <p:spPr bwMode="auto">
          <a:xfrm flipH="1">
            <a:off x="4389438" y="2598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0834" name="Text Box 231"/>
          <p:cNvSpPr txBox="1">
            <a:spLocks noChangeAspect="1" noChangeArrowheads="1"/>
          </p:cNvSpPr>
          <p:nvPr/>
        </p:nvSpPr>
        <p:spPr bwMode="auto">
          <a:xfrm flipH="1">
            <a:off x="4375150" y="2413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0835" name="Text Box 232"/>
          <p:cNvSpPr txBox="1">
            <a:spLocks noChangeAspect="1" noChangeArrowheads="1"/>
          </p:cNvSpPr>
          <p:nvPr/>
        </p:nvSpPr>
        <p:spPr bwMode="auto">
          <a:xfrm flipH="1">
            <a:off x="4538663" y="22748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0836" name="Text Box 233"/>
          <p:cNvSpPr txBox="1">
            <a:spLocks noChangeAspect="1" noChangeArrowheads="1"/>
          </p:cNvSpPr>
          <p:nvPr/>
        </p:nvSpPr>
        <p:spPr bwMode="auto">
          <a:xfrm flipH="1">
            <a:off x="3967163" y="23796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0837" name="Text Box 234"/>
          <p:cNvSpPr txBox="1">
            <a:spLocks noChangeAspect="1" noChangeArrowheads="1"/>
          </p:cNvSpPr>
          <p:nvPr/>
        </p:nvSpPr>
        <p:spPr bwMode="auto">
          <a:xfrm flipH="1">
            <a:off x="3838575" y="25669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30838" name="Text Box 235"/>
          <p:cNvSpPr txBox="1">
            <a:spLocks noChangeAspect="1" noChangeArrowheads="1"/>
          </p:cNvSpPr>
          <p:nvPr/>
        </p:nvSpPr>
        <p:spPr bwMode="auto">
          <a:xfrm flipH="1">
            <a:off x="3959225" y="2689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0839" name="Line 236"/>
          <p:cNvSpPr>
            <a:spLocks noChangeAspect="1" noChangeShapeType="1"/>
          </p:cNvSpPr>
          <p:nvPr/>
        </p:nvSpPr>
        <p:spPr bwMode="auto">
          <a:xfrm rot="-3600000" flipH="1" flipV="1">
            <a:off x="5068888" y="27971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0" name="Line 238"/>
          <p:cNvSpPr>
            <a:spLocks noChangeAspect="1" noChangeShapeType="1"/>
          </p:cNvSpPr>
          <p:nvPr/>
        </p:nvSpPr>
        <p:spPr bwMode="auto">
          <a:xfrm flipH="1" flipV="1">
            <a:off x="4687888" y="21161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1" name="Text Box 239"/>
          <p:cNvSpPr txBox="1">
            <a:spLocks noChangeAspect="1" noChangeArrowheads="1"/>
          </p:cNvSpPr>
          <p:nvPr/>
        </p:nvSpPr>
        <p:spPr bwMode="auto">
          <a:xfrm flipH="1">
            <a:off x="4489450" y="185420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O</a:t>
            </a:r>
          </a:p>
        </p:txBody>
      </p:sp>
      <p:sp>
        <p:nvSpPr>
          <p:cNvPr id="30842" name="Line 240"/>
          <p:cNvSpPr>
            <a:spLocks noChangeAspect="1" noChangeShapeType="1"/>
          </p:cNvSpPr>
          <p:nvPr/>
        </p:nvSpPr>
        <p:spPr bwMode="auto">
          <a:xfrm flipH="1" flipV="1">
            <a:off x="4640263" y="21161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3" name="Line 241"/>
          <p:cNvSpPr>
            <a:spLocks noChangeAspect="1" noChangeShapeType="1"/>
          </p:cNvSpPr>
          <p:nvPr/>
        </p:nvSpPr>
        <p:spPr bwMode="auto">
          <a:xfrm rot="5400000">
            <a:off x="5159375" y="306863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4" name="Line 242"/>
          <p:cNvSpPr>
            <a:spLocks noChangeAspect="1" noChangeShapeType="1"/>
          </p:cNvSpPr>
          <p:nvPr/>
        </p:nvSpPr>
        <p:spPr bwMode="auto">
          <a:xfrm rot="-1800000">
            <a:off x="5280025" y="2887663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5" name="Line 243"/>
          <p:cNvSpPr>
            <a:spLocks noChangeAspect="1" noChangeShapeType="1"/>
          </p:cNvSpPr>
          <p:nvPr/>
        </p:nvSpPr>
        <p:spPr bwMode="auto">
          <a:xfrm rot="-1800000">
            <a:off x="5080000" y="2378075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6" name="Line 244"/>
          <p:cNvSpPr>
            <a:spLocks noChangeAspect="1" noChangeShapeType="1"/>
          </p:cNvSpPr>
          <p:nvPr/>
        </p:nvSpPr>
        <p:spPr bwMode="auto">
          <a:xfrm>
            <a:off x="3619500" y="264953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7" name="Text Box 245"/>
          <p:cNvSpPr txBox="1">
            <a:spLocks noChangeAspect="1" noChangeArrowheads="1"/>
          </p:cNvSpPr>
          <p:nvPr/>
        </p:nvSpPr>
        <p:spPr bwMode="auto">
          <a:xfrm flipH="1">
            <a:off x="3349625" y="24685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848" name="Text Box 246"/>
          <p:cNvSpPr txBox="1">
            <a:spLocks noChangeAspect="1" noChangeArrowheads="1"/>
          </p:cNvSpPr>
          <p:nvPr/>
        </p:nvSpPr>
        <p:spPr bwMode="auto">
          <a:xfrm flipH="1">
            <a:off x="5121275" y="21637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849" name="Text Box 247"/>
          <p:cNvSpPr txBox="1">
            <a:spLocks noChangeAspect="1" noChangeArrowheads="1"/>
          </p:cNvSpPr>
          <p:nvPr/>
        </p:nvSpPr>
        <p:spPr bwMode="auto">
          <a:xfrm flipH="1">
            <a:off x="5311775" y="26717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850" name="Text Box 248"/>
          <p:cNvSpPr txBox="1">
            <a:spLocks noChangeAspect="1" noChangeArrowheads="1"/>
          </p:cNvSpPr>
          <p:nvPr/>
        </p:nvSpPr>
        <p:spPr bwMode="auto">
          <a:xfrm flipH="1">
            <a:off x="5057775" y="305911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 useBgFill="1">
        <p:nvSpPr>
          <p:cNvPr id="30851" name="Rectangle 249"/>
          <p:cNvSpPr>
            <a:spLocks noChangeArrowheads="1"/>
          </p:cNvSpPr>
          <p:nvPr/>
        </p:nvSpPr>
        <p:spPr bwMode="auto">
          <a:xfrm>
            <a:off x="3925888" y="2278063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2" name="Text Box 225"/>
          <p:cNvSpPr txBox="1">
            <a:spLocks noChangeAspect="1" noChangeArrowheads="1"/>
          </p:cNvSpPr>
          <p:nvPr/>
        </p:nvSpPr>
        <p:spPr bwMode="auto">
          <a:xfrm flipH="1">
            <a:off x="3832225" y="2149475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853" name="Rectangle 250"/>
          <p:cNvSpPr>
            <a:spLocks noChangeArrowheads="1"/>
          </p:cNvSpPr>
          <p:nvPr/>
        </p:nvSpPr>
        <p:spPr bwMode="auto">
          <a:xfrm>
            <a:off x="3890963" y="2901950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4" name="Text Box 251"/>
          <p:cNvSpPr txBox="1">
            <a:spLocks noChangeAspect="1" noChangeArrowheads="1"/>
          </p:cNvSpPr>
          <p:nvPr/>
        </p:nvSpPr>
        <p:spPr bwMode="auto">
          <a:xfrm flipH="1">
            <a:off x="3813175" y="2773363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855" name="Rectangle 252"/>
          <p:cNvSpPr>
            <a:spLocks noChangeArrowheads="1"/>
          </p:cNvSpPr>
          <p:nvPr/>
        </p:nvSpPr>
        <p:spPr bwMode="auto">
          <a:xfrm>
            <a:off x="4906963" y="2368550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6" name="Text Box 253"/>
          <p:cNvSpPr txBox="1">
            <a:spLocks noChangeAspect="1" noChangeArrowheads="1"/>
          </p:cNvSpPr>
          <p:nvPr/>
        </p:nvSpPr>
        <p:spPr bwMode="auto">
          <a:xfrm flipH="1">
            <a:off x="4813300" y="2239963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857" name="Rectangle 254"/>
          <p:cNvSpPr>
            <a:spLocks noChangeArrowheads="1"/>
          </p:cNvSpPr>
          <p:nvPr/>
        </p:nvSpPr>
        <p:spPr bwMode="auto">
          <a:xfrm>
            <a:off x="4583113" y="2968625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8" name="Text Box 255"/>
          <p:cNvSpPr txBox="1">
            <a:spLocks noChangeAspect="1" noChangeArrowheads="1"/>
          </p:cNvSpPr>
          <p:nvPr/>
        </p:nvSpPr>
        <p:spPr bwMode="auto">
          <a:xfrm flipH="1">
            <a:off x="4489450" y="2840038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859" name="Text Box 256"/>
          <p:cNvSpPr txBox="1">
            <a:spLocks noChangeAspect="1" noChangeArrowheads="1"/>
          </p:cNvSpPr>
          <p:nvPr/>
        </p:nvSpPr>
        <p:spPr bwMode="auto">
          <a:xfrm flipH="1">
            <a:off x="5048250" y="2741613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860" name="Freeform 258"/>
          <p:cNvSpPr>
            <a:spLocks/>
          </p:cNvSpPr>
          <p:nvPr/>
        </p:nvSpPr>
        <p:spPr bwMode="auto">
          <a:xfrm>
            <a:off x="4606925" y="4699000"/>
            <a:ext cx="647700" cy="365125"/>
          </a:xfrm>
          <a:custGeom>
            <a:avLst/>
            <a:gdLst>
              <a:gd name="T0" fmla="*/ 2147483647 w 408"/>
              <a:gd name="T1" fmla="*/ 2147483647 h 230"/>
              <a:gd name="T2" fmla="*/ 2147483647 w 408"/>
              <a:gd name="T3" fmla="*/ 2147483647 h 230"/>
              <a:gd name="T4" fmla="*/ 2147483647 w 408"/>
              <a:gd name="T5" fmla="*/ 2147483647 h 230"/>
              <a:gd name="T6" fmla="*/ 0 w 408"/>
              <a:gd name="T7" fmla="*/ 0 h 230"/>
              <a:gd name="T8" fmla="*/ 2147483647 w 408"/>
              <a:gd name="T9" fmla="*/ 2147483647 h 230"/>
              <a:gd name="T10" fmla="*/ 2147483647 w 408"/>
              <a:gd name="T11" fmla="*/ 2147483647 h 230"/>
              <a:gd name="T12" fmla="*/ 2147483647 w 408"/>
              <a:gd name="T13" fmla="*/ 0 h 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"/>
              <a:gd name="T22" fmla="*/ 0 h 230"/>
              <a:gd name="T23" fmla="*/ 408 w 408"/>
              <a:gd name="T24" fmla="*/ 230 h 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" h="230">
                <a:moveTo>
                  <a:pt x="408" y="2"/>
                </a:moveTo>
                <a:lnTo>
                  <a:pt x="328" y="230"/>
                </a:lnTo>
                <a:lnTo>
                  <a:pt x="84" y="230"/>
                </a:lnTo>
                <a:lnTo>
                  <a:pt x="0" y="0"/>
                </a:lnTo>
                <a:lnTo>
                  <a:pt x="84" y="194"/>
                </a:lnTo>
                <a:lnTo>
                  <a:pt x="308" y="194"/>
                </a:lnTo>
                <a:lnTo>
                  <a:pt x="396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1" name="Freeform 259"/>
          <p:cNvSpPr>
            <a:spLocks/>
          </p:cNvSpPr>
          <p:nvPr/>
        </p:nvSpPr>
        <p:spPr bwMode="auto">
          <a:xfrm>
            <a:off x="3346450" y="3413125"/>
            <a:ext cx="647700" cy="365125"/>
          </a:xfrm>
          <a:custGeom>
            <a:avLst/>
            <a:gdLst>
              <a:gd name="T0" fmla="*/ 2147483647 w 408"/>
              <a:gd name="T1" fmla="*/ 2147483647 h 230"/>
              <a:gd name="T2" fmla="*/ 2147483647 w 408"/>
              <a:gd name="T3" fmla="*/ 2147483647 h 230"/>
              <a:gd name="T4" fmla="*/ 2147483647 w 408"/>
              <a:gd name="T5" fmla="*/ 2147483647 h 230"/>
              <a:gd name="T6" fmla="*/ 0 w 408"/>
              <a:gd name="T7" fmla="*/ 0 h 230"/>
              <a:gd name="T8" fmla="*/ 2147483647 w 408"/>
              <a:gd name="T9" fmla="*/ 2147483647 h 230"/>
              <a:gd name="T10" fmla="*/ 2147483647 w 408"/>
              <a:gd name="T11" fmla="*/ 2147483647 h 230"/>
              <a:gd name="T12" fmla="*/ 2147483647 w 408"/>
              <a:gd name="T13" fmla="*/ 0 h 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"/>
              <a:gd name="T22" fmla="*/ 0 h 230"/>
              <a:gd name="T23" fmla="*/ 408 w 408"/>
              <a:gd name="T24" fmla="*/ 230 h 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" h="230">
                <a:moveTo>
                  <a:pt x="408" y="2"/>
                </a:moveTo>
                <a:lnTo>
                  <a:pt x="328" y="230"/>
                </a:lnTo>
                <a:lnTo>
                  <a:pt x="84" y="230"/>
                </a:lnTo>
                <a:lnTo>
                  <a:pt x="0" y="0"/>
                </a:lnTo>
                <a:lnTo>
                  <a:pt x="84" y="194"/>
                </a:lnTo>
                <a:lnTo>
                  <a:pt x="308" y="194"/>
                </a:lnTo>
                <a:lnTo>
                  <a:pt x="396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2" name="Freeform 260"/>
          <p:cNvSpPr>
            <a:spLocks/>
          </p:cNvSpPr>
          <p:nvPr/>
        </p:nvSpPr>
        <p:spPr bwMode="auto">
          <a:xfrm>
            <a:off x="2089150" y="2116138"/>
            <a:ext cx="636588" cy="369887"/>
          </a:xfrm>
          <a:custGeom>
            <a:avLst/>
            <a:gdLst>
              <a:gd name="T0" fmla="*/ 2147483647 w 401"/>
              <a:gd name="T1" fmla="*/ 0 h 233"/>
              <a:gd name="T2" fmla="*/ 2147483647 w 401"/>
              <a:gd name="T3" fmla="*/ 2147483647 h 233"/>
              <a:gd name="T4" fmla="*/ 2147483647 w 401"/>
              <a:gd name="T5" fmla="*/ 2147483647 h 233"/>
              <a:gd name="T6" fmla="*/ 0 w 401"/>
              <a:gd name="T7" fmla="*/ 2147483647 h 233"/>
              <a:gd name="T8" fmla="*/ 2147483647 w 401"/>
              <a:gd name="T9" fmla="*/ 2147483647 h 233"/>
              <a:gd name="T10" fmla="*/ 2147483647 w 401"/>
              <a:gd name="T11" fmla="*/ 2147483647 h 233"/>
              <a:gd name="T12" fmla="*/ 2147483647 w 401"/>
              <a:gd name="T13" fmla="*/ 2147483647 h 2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1"/>
              <a:gd name="T22" fmla="*/ 0 h 233"/>
              <a:gd name="T23" fmla="*/ 401 w 401"/>
              <a:gd name="T24" fmla="*/ 233 h 2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1" h="233">
                <a:moveTo>
                  <a:pt x="401" y="0"/>
                </a:moveTo>
                <a:lnTo>
                  <a:pt x="328" y="233"/>
                </a:lnTo>
                <a:lnTo>
                  <a:pt x="84" y="233"/>
                </a:lnTo>
                <a:lnTo>
                  <a:pt x="0" y="3"/>
                </a:lnTo>
                <a:lnTo>
                  <a:pt x="84" y="197"/>
                </a:lnTo>
                <a:lnTo>
                  <a:pt x="308" y="197"/>
                </a:lnTo>
                <a:lnTo>
                  <a:pt x="396" y="3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3" name="Freeform 261"/>
          <p:cNvSpPr>
            <a:spLocks/>
          </p:cNvSpPr>
          <p:nvPr/>
        </p:nvSpPr>
        <p:spPr bwMode="auto">
          <a:xfrm>
            <a:off x="5875338" y="5981700"/>
            <a:ext cx="647700" cy="365125"/>
          </a:xfrm>
          <a:custGeom>
            <a:avLst/>
            <a:gdLst>
              <a:gd name="T0" fmla="*/ 2147483647 w 408"/>
              <a:gd name="T1" fmla="*/ 2147483647 h 230"/>
              <a:gd name="T2" fmla="*/ 2147483647 w 408"/>
              <a:gd name="T3" fmla="*/ 2147483647 h 230"/>
              <a:gd name="T4" fmla="*/ 2147483647 w 408"/>
              <a:gd name="T5" fmla="*/ 2147483647 h 230"/>
              <a:gd name="T6" fmla="*/ 0 w 408"/>
              <a:gd name="T7" fmla="*/ 0 h 230"/>
              <a:gd name="T8" fmla="*/ 2147483647 w 408"/>
              <a:gd name="T9" fmla="*/ 2147483647 h 230"/>
              <a:gd name="T10" fmla="*/ 2147483647 w 408"/>
              <a:gd name="T11" fmla="*/ 2147483647 h 230"/>
              <a:gd name="T12" fmla="*/ 2147483647 w 408"/>
              <a:gd name="T13" fmla="*/ 0 h 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"/>
              <a:gd name="T22" fmla="*/ 0 h 230"/>
              <a:gd name="T23" fmla="*/ 408 w 408"/>
              <a:gd name="T24" fmla="*/ 230 h 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" h="230">
                <a:moveTo>
                  <a:pt x="408" y="2"/>
                </a:moveTo>
                <a:lnTo>
                  <a:pt x="328" y="230"/>
                </a:lnTo>
                <a:lnTo>
                  <a:pt x="84" y="230"/>
                </a:lnTo>
                <a:lnTo>
                  <a:pt x="0" y="0"/>
                </a:lnTo>
                <a:lnTo>
                  <a:pt x="84" y="194"/>
                </a:lnTo>
                <a:lnTo>
                  <a:pt x="308" y="194"/>
                </a:lnTo>
                <a:lnTo>
                  <a:pt x="396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4" name="AutoShape 263"/>
          <p:cNvSpPr>
            <a:spLocks noChangeAspect="1" noChangeArrowheads="1"/>
          </p:cNvSpPr>
          <p:nvPr/>
        </p:nvSpPr>
        <p:spPr bwMode="auto">
          <a:xfrm rot="16200000" flipH="1">
            <a:off x="5564981" y="3575844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5" name="Line 264"/>
          <p:cNvSpPr>
            <a:spLocks noChangeAspect="1" noChangeShapeType="1"/>
          </p:cNvSpPr>
          <p:nvPr/>
        </p:nvSpPr>
        <p:spPr bwMode="auto">
          <a:xfrm flipH="1">
            <a:off x="5697538" y="37766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6" name="AutoShape 265"/>
          <p:cNvSpPr>
            <a:spLocks noChangeAspect="1" noChangeArrowheads="1"/>
          </p:cNvSpPr>
          <p:nvPr/>
        </p:nvSpPr>
        <p:spPr bwMode="auto">
          <a:xfrm rot="16198510" flipH="1">
            <a:off x="4987925" y="3619500"/>
            <a:ext cx="666750" cy="590550"/>
          </a:xfrm>
          <a:prstGeom prst="pent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7" name="Line 266"/>
          <p:cNvSpPr>
            <a:spLocks noChangeAspect="1" noChangeShapeType="1"/>
          </p:cNvSpPr>
          <p:nvPr/>
        </p:nvSpPr>
        <p:spPr bwMode="auto">
          <a:xfrm rot="3600000" flipH="1" flipV="1">
            <a:off x="6100763" y="3967162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8" name="Line 267"/>
          <p:cNvSpPr>
            <a:spLocks noChangeAspect="1" noChangeShapeType="1"/>
          </p:cNvSpPr>
          <p:nvPr/>
        </p:nvSpPr>
        <p:spPr bwMode="auto">
          <a:xfrm flipH="1">
            <a:off x="5126038" y="3690938"/>
            <a:ext cx="142875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9" name="Text Box 268"/>
          <p:cNvSpPr txBox="1">
            <a:spLocks noChangeAspect="1" noChangeArrowheads="1"/>
          </p:cNvSpPr>
          <p:nvPr/>
        </p:nvSpPr>
        <p:spPr bwMode="auto">
          <a:xfrm flipH="1">
            <a:off x="5991225" y="3678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0870" name="Text Box 269"/>
          <p:cNvSpPr txBox="1">
            <a:spLocks noChangeAspect="1" noChangeArrowheads="1"/>
          </p:cNvSpPr>
          <p:nvPr/>
        </p:nvSpPr>
        <p:spPr bwMode="auto">
          <a:xfrm flipH="1">
            <a:off x="6049963" y="38639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871" name="Text Box 270"/>
          <p:cNvSpPr txBox="1">
            <a:spLocks noChangeAspect="1" noChangeArrowheads="1"/>
          </p:cNvSpPr>
          <p:nvPr/>
        </p:nvSpPr>
        <p:spPr bwMode="auto">
          <a:xfrm flipH="1">
            <a:off x="5824538" y="3987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0872" name="Text Box 271"/>
          <p:cNvSpPr txBox="1">
            <a:spLocks noChangeAspect="1" noChangeArrowheads="1"/>
          </p:cNvSpPr>
          <p:nvPr/>
        </p:nvSpPr>
        <p:spPr bwMode="auto">
          <a:xfrm flipH="1">
            <a:off x="5675313" y="38639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0873" name="Text Box 272"/>
          <p:cNvSpPr txBox="1">
            <a:spLocks noChangeAspect="1" noChangeArrowheads="1"/>
          </p:cNvSpPr>
          <p:nvPr/>
        </p:nvSpPr>
        <p:spPr bwMode="auto">
          <a:xfrm flipH="1">
            <a:off x="5661025" y="3678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0874" name="Text Box 273"/>
          <p:cNvSpPr txBox="1">
            <a:spLocks noChangeAspect="1" noChangeArrowheads="1"/>
          </p:cNvSpPr>
          <p:nvPr/>
        </p:nvSpPr>
        <p:spPr bwMode="auto">
          <a:xfrm flipH="1">
            <a:off x="5824538" y="35401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0875" name="Text Box 274"/>
          <p:cNvSpPr txBox="1">
            <a:spLocks noChangeAspect="1" noChangeArrowheads="1"/>
          </p:cNvSpPr>
          <p:nvPr/>
        </p:nvSpPr>
        <p:spPr bwMode="auto">
          <a:xfrm flipH="1">
            <a:off x="5253038" y="36449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0876" name="Text Box 275"/>
          <p:cNvSpPr txBox="1">
            <a:spLocks noChangeAspect="1" noChangeArrowheads="1"/>
          </p:cNvSpPr>
          <p:nvPr/>
        </p:nvSpPr>
        <p:spPr bwMode="auto">
          <a:xfrm flipH="1">
            <a:off x="5124450" y="3832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30877" name="Text Box 276"/>
          <p:cNvSpPr txBox="1">
            <a:spLocks noChangeAspect="1" noChangeArrowheads="1"/>
          </p:cNvSpPr>
          <p:nvPr/>
        </p:nvSpPr>
        <p:spPr bwMode="auto">
          <a:xfrm flipH="1">
            <a:off x="5245100" y="3954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0878" name="Line 277"/>
          <p:cNvSpPr>
            <a:spLocks noChangeAspect="1" noChangeShapeType="1"/>
          </p:cNvSpPr>
          <p:nvPr/>
        </p:nvSpPr>
        <p:spPr bwMode="auto">
          <a:xfrm rot="-3600000" flipH="1" flipV="1">
            <a:off x="6354763" y="40624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9" name="Line 278"/>
          <p:cNvSpPr>
            <a:spLocks noChangeAspect="1" noChangeShapeType="1"/>
          </p:cNvSpPr>
          <p:nvPr/>
        </p:nvSpPr>
        <p:spPr bwMode="auto">
          <a:xfrm flipH="1" flipV="1">
            <a:off x="5957888" y="33813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0" name="Text Box 279"/>
          <p:cNvSpPr txBox="1">
            <a:spLocks noChangeAspect="1" noChangeArrowheads="1"/>
          </p:cNvSpPr>
          <p:nvPr/>
        </p:nvSpPr>
        <p:spPr bwMode="auto">
          <a:xfrm flipH="1">
            <a:off x="5788025" y="31130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881" name="Line 284"/>
          <p:cNvSpPr>
            <a:spLocks noChangeAspect="1" noChangeShapeType="1"/>
          </p:cNvSpPr>
          <p:nvPr/>
        </p:nvSpPr>
        <p:spPr bwMode="auto">
          <a:xfrm>
            <a:off x="4905375" y="3914775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2" name="Text Box 285"/>
          <p:cNvSpPr txBox="1">
            <a:spLocks noChangeAspect="1" noChangeArrowheads="1"/>
          </p:cNvSpPr>
          <p:nvPr/>
        </p:nvSpPr>
        <p:spPr bwMode="auto">
          <a:xfrm flipH="1">
            <a:off x="4635500" y="37338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 useBgFill="1">
        <p:nvSpPr>
          <p:cNvPr id="30883" name="Rectangle 289"/>
          <p:cNvSpPr>
            <a:spLocks noChangeArrowheads="1"/>
          </p:cNvSpPr>
          <p:nvPr/>
        </p:nvSpPr>
        <p:spPr bwMode="auto">
          <a:xfrm>
            <a:off x="5211763" y="3543300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4" name="Text Box 290"/>
          <p:cNvSpPr txBox="1">
            <a:spLocks noChangeAspect="1" noChangeArrowheads="1"/>
          </p:cNvSpPr>
          <p:nvPr/>
        </p:nvSpPr>
        <p:spPr bwMode="auto">
          <a:xfrm flipH="1">
            <a:off x="5118100" y="3414713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885" name="Rectangle 291"/>
          <p:cNvSpPr>
            <a:spLocks noChangeArrowheads="1"/>
          </p:cNvSpPr>
          <p:nvPr/>
        </p:nvSpPr>
        <p:spPr bwMode="auto">
          <a:xfrm>
            <a:off x="5176838" y="4167188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6" name="Text Box 292"/>
          <p:cNvSpPr txBox="1">
            <a:spLocks noChangeAspect="1" noChangeArrowheads="1"/>
          </p:cNvSpPr>
          <p:nvPr/>
        </p:nvSpPr>
        <p:spPr bwMode="auto">
          <a:xfrm flipH="1">
            <a:off x="5099050" y="4038600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887" name="Rectangle 293"/>
          <p:cNvSpPr>
            <a:spLocks noChangeArrowheads="1"/>
          </p:cNvSpPr>
          <p:nvPr/>
        </p:nvSpPr>
        <p:spPr bwMode="auto">
          <a:xfrm>
            <a:off x="6192838" y="3633788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8" name="Text Box 294"/>
          <p:cNvSpPr txBox="1">
            <a:spLocks noChangeAspect="1" noChangeArrowheads="1"/>
          </p:cNvSpPr>
          <p:nvPr/>
        </p:nvSpPr>
        <p:spPr bwMode="auto">
          <a:xfrm flipH="1">
            <a:off x="6099175" y="3505200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889" name="Rectangle 295"/>
          <p:cNvSpPr>
            <a:spLocks noChangeArrowheads="1"/>
          </p:cNvSpPr>
          <p:nvPr/>
        </p:nvSpPr>
        <p:spPr bwMode="auto">
          <a:xfrm>
            <a:off x="5868988" y="4233863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0" name="Text Box 296"/>
          <p:cNvSpPr txBox="1">
            <a:spLocks noChangeAspect="1" noChangeArrowheads="1"/>
          </p:cNvSpPr>
          <p:nvPr/>
        </p:nvSpPr>
        <p:spPr bwMode="auto">
          <a:xfrm flipH="1">
            <a:off x="5775325" y="4105275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891" name="Text Box 297"/>
          <p:cNvSpPr txBox="1">
            <a:spLocks noChangeAspect="1" noChangeArrowheads="1"/>
          </p:cNvSpPr>
          <p:nvPr/>
        </p:nvSpPr>
        <p:spPr bwMode="auto">
          <a:xfrm flipH="1">
            <a:off x="6335713" y="4006850"/>
            <a:ext cx="315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892" name="Line 298"/>
          <p:cNvSpPr>
            <a:spLocks noChangeAspect="1" noChangeShapeType="1"/>
          </p:cNvSpPr>
          <p:nvPr/>
        </p:nvSpPr>
        <p:spPr bwMode="auto">
          <a:xfrm rot="-1800000">
            <a:off x="6035675" y="3205163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3" name="Text Box 299"/>
          <p:cNvSpPr txBox="1">
            <a:spLocks noChangeAspect="1" noChangeArrowheads="1"/>
          </p:cNvSpPr>
          <p:nvPr/>
        </p:nvSpPr>
        <p:spPr bwMode="auto">
          <a:xfrm flipH="1">
            <a:off x="6076950" y="29733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894" name="Line 300"/>
          <p:cNvSpPr>
            <a:spLocks noChangeAspect="1" noChangeShapeType="1"/>
          </p:cNvSpPr>
          <p:nvPr/>
        </p:nvSpPr>
        <p:spPr bwMode="auto">
          <a:xfrm rot="1800000" flipH="1">
            <a:off x="5756275" y="320198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5" name="Text Box 301"/>
          <p:cNvSpPr txBox="1">
            <a:spLocks noChangeAspect="1" noChangeArrowheads="1"/>
          </p:cNvSpPr>
          <p:nvPr/>
        </p:nvSpPr>
        <p:spPr bwMode="auto">
          <a:xfrm>
            <a:off x="5502275" y="29733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896" name="Line 302"/>
          <p:cNvSpPr>
            <a:spLocks noChangeAspect="1" noChangeShapeType="1"/>
          </p:cNvSpPr>
          <p:nvPr/>
        </p:nvSpPr>
        <p:spPr bwMode="auto">
          <a:xfrm rot="18000000" flipV="1">
            <a:off x="6100763" y="3567112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7" name="Line 303"/>
          <p:cNvSpPr>
            <a:spLocks noChangeAspect="1" noChangeShapeType="1"/>
          </p:cNvSpPr>
          <p:nvPr/>
        </p:nvSpPr>
        <p:spPr bwMode="auto">
          <a:xfrm rot="7800000" flipV="1">
            <a:off x="2563812" y="1778001"/>
            <a:ext cx="31432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8" name="Line 304"/>
          <p:cNvSpPr>
            <a:spLocks noChangeAspect="1" noChangeShapeType="1"/>
          </p:cNvSpPr>
          <p:nvPr/>
        </p:nvSpPr>
        <p:spPr bwMode="auto">
          <a:xfrm rot="7800000" flipV="1">
            <a:off x="5105400" y="4413251"/>
            <a:ext cx="31432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9" name="Line 305"/>
          <p:cNvSpPr>
            <a:spLocks noChangeAspect="1" noChangeShapeType="1"/>
          </p:cNvSpPr>
          <p:nvPr/>
        </p:nvSpPr>
        <p:spPr bwMode="auto">
          <a:xfrm rot="7800000" flipV="1">
            <a:off x="6376987" y="5667376"/>
            <a:ext cx="31432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0" name="AutoShape 307"/>
          <p:cNvSpPr>
            <a:spLocks noChangeAspect="1" noChangeArrowheads="1"/>
          </p:cNvSpPr>
          <p:nvPr/>
        </p:nvSpPr>
        <p:spPr bwMode="auto">
          <a:xfrm rot="16200000" flipH="1">
            <a:off x="6142831" y="4850607"/>
            <a:ext cx="771525" cy="668338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1" name="Line 308"/>
          <p:cNvSpPr>
            <a:spLocks noChangeAspect="1" noChangeShapeType="1"/>
          </p:cNvSpPr>
          <p:nvPr/>
        </p:nvSpPr>
        <p:spPr bwMode="auto">
          <a:xfrm flipH="1">
            <a:off x="6275388" y="505142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2" name="Line 310"/>
          <p:cNvSpPr>
            <a:spLocks noChangeAspect="1" noChangeShapeType="1"/>
          </p:cNvSpPr>
          <p:nvPr/>
        </p:nvSpPr>
        <p:spPr bwMode="auto">
          <a:xfrm rot="18000000" flipV="1">
            <a:off x="6664326" y="482282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3" name="Text Box 312"/>
          <p:cNvSpPr txBox="1">
            <a:spLocks noChangeAspect="1" noChangeArrowheads="1"/>
          </p:cNvSpPr>
          <p:nvPr/>
        </p:nvSpPr>
        <p:spPr bwMode="auto">
          <a:xfrm flipH="1">
            <a:off x="6588125" y="4953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0904" name="Text Box 313"/>
          <p:cNvSpPr txBox="1">
            <a:spLocks noChangeAspect="1" noChangeArrowheads="1"/>
          </p:cNvSpPr>
          <p:nvPr/>
        </p:nvSpPr>
        <p:spPr bwMode="auto">
          <a:xfrm flipH="1">
            <a:off x="6588125" y="5138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905" name="Text Box 314"/>
          <p:cNvSpPr txBox="1">
            <a:spLocks noChangeAspect="1" noChangeArrowheads="1"/>
          </p:cNvSpPr>
          <p:nvPr/>
        </p:nvSpPr>
        <p:spPr bwMode="auto">
          <a:xfrm flipH="1">
            <a:off x="6402388" y="5262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0906" name="Text Box 315"/>
          <p:cNvSpPr txBox="1">
            <a:spLocks noChangeAspect="1" noChangeArrowheads="1"/>
          </p:cNvSpPr>
          <p:nvPr/>
        </p:nvSpPr>
        <p:spPr bwMode="auto">
          <a:xfrm flipH="1">
            <a:off x="6238875" y="51387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0907" name="Text Box 316"/>
          <p:cNvSpPr txBox="1">
            <a:spLocks noChangeAspect="1" noChangeArrowheads="1"/>
          </p:cNvSpPr>
          <p:nvPr/>
        </p:nvSpPr>
        <p:spPr bwMode="auto">
          <a:xfrm flipH="1">
            <a:off x="6238875" y="4953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0908" name="Text Box 317"/>
          <p:cNvSpPr txBox="1">
            <a:spLocks noChangeAspect="1" noChangeArrowheads="1"/>
          </p:cNvSpPr>
          <p:nvPr/>
        </p:nvSpPr>
        <p:spPr bwMode="auto">
          <a:xfrm flipH="1">
            <a:off x="6402388" y="48148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0909" name="Line 321"/>
          <p:cNvSpPr>
            <a:spLocks noChangeAspect="1" noChangeShapeType="1"/>
          </p:cNvSpPr>
          <p:nvPr/>
        </p:nvSpPr>
        <p:spPr bwMode="auto">
          <a:xfrm rot="-3600000" flipH="1" flipV="1">
            <a:off x="6899275" y="53562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0" name="Line 327"/>
          <p:cNvSpPr>
            <a:spLocks noChangeAspect="1" noChangeShapeType="1"/>
          </p:cNvSpPr>
          <p:nvPr/>
        </p:nvSpPr>
        <p:spPr bwMode="auto">
          <a:xfrm rot="-1800000">
            <a:off x="6086475" y="539908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1" name="Text Box 330"/>
          <p:cNvSpPr txBox="1">
            <a:spLocks noChangeAspect="1" noChangeArrowheads="1"/>
          </p:cNvSpPr>
          <p:nvPr/>
        </p:nvSpPr>
        <p:spPr bwMode="auto">
          <a:xfrm flipH="1">
            <a:off x="5813425" y="475615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912" name="Text Box 331"/>
          <p:cNvSpPr txBox="1">
            <a:spLocks noChangeAspect="1" noChangeArrowheads="1"/>
          </p:cNvSpPr>
          <p:nvPr/>
        </p:nvSpPr>
        <p:spPr bwMode="auto">
          <a:xfrm flipH="1">
            <a:off x="5813425" y="52736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 useBgFill="1">
        <p:nvSpPr>
          <p:cNvPr id="30913" name="Rectangle 337"/>
          <p:cNvSpPr>
            <a:spLocks noChangeArrowheads="1"/>
          </p:cNvSpPr>
          <p:nvPr/>
        </p:nvSpPr>
        <p:spPr bwMode="auto">
          <a:xfrm>
            <a:off x="6770688" y="4908550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4" name="Text Box 338"/>
          <p:cNvSpPr txBox="1">
            <a:spLocks noChangeAspect="1" noChangeArrowheads="1"/>
          </p:cNvSpPr>
          <p:nvPr/>
        </p:nvSpPr>
        <p:spPr bwMode="auto">
          <a:xfrm flipH="1">
            <a:off x="6677025" y="4779963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915" name="Rectangle 339"/>
          <p:cNvSpPr>
            <a:spLocks noChangeArrowheads="1"/>
          </p:cNvSpPr>
          <p:nvPr/>
        </p:nvSpPr>
        <p:spPr bwMode="auto">
          <a:xfrm>
            <a:off x="6446838" y="5508625"/>
            <a:ext cx="163512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6" name="Text Box 340"/>
          <p:cNvSpPr txBox="1">
            <a:spLocks noChangeAspect="1" noChangeArrowheads="1"/>
          </p:cNvSpPr>
          <p:nvPr/>
        </p:nvSpPr>
        <p:spPr bwMode="auto">
          <a:xfrm flipH="1">
            <a:off x="6353175" y="5380038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917" name="Text Box 341"/>
          <p:cNvSpPr txBox="1">
            <a:spLocks noChangeAspect="1" noChangeArrowheads="1"/>
          </p:cNvSpPr>
          <p:nvPr/>
        </p:nvSpPr>
        <p:spPr bwMode="auto">
          <a:xfrm flipH="1">
            <a:off x="6878638" y="5319713"/>
            <a:ext cx="315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O</a:t>
            </a:r>
          </a:p>
        </p:txBody>
      </p:sp>
      <p:sp>
        <p:nvSpPr>
          <p:cNvPr id="30918" name="Line 342"/>
          <p:cNvSpPr>
            <a:spLocks noChangeAspect="1" noChangeShapeType="1"/>
          </p:cNvSpPr>
          <p:nvPr/>
        </p:nvSpPr>
        <p:spPr bwMode="auto">
          <a:xfrm flipH="1" flipV="1">
            <a:off x="6535738" y="46386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9" name="Text Box 343"/>
          <p:cNvSpPr txBox="1">
            <a:spLocks noChangeAspect="1" noChangeArrowheads="1"/>
          </p:cNvSpPr>
          <p:nvPr/>
        </p:nvSpPr>
        <p:spPr bwMode="auto">
          <a:xfrm flipH="1">
            <a:off x="6365875" y="43703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920" name="Line 344"/>
          <p:cNvSpPr>
            <a:spLocks noChangeAspect="1" noChangeShapeType="1"/>
          </p:cNvSpPr>
          <p:nvPr/>
        </p:nvSpPr>
        <p:spPr bwMode="auto">
          <a:xfrm rot="-1800000">
            <a:off x="6613525" y="4462463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1" name="Text Box 345"/>
          <p:cNvSpPr txBox="1">
            <a:spLocks noChangeAspect="1" noChangeArrowheads="1"/>
          </p:cNvSpPr>
          <p:nvPr/>
        </p:nvSpPr>
        <p:spPr bwMode="auto">
          <a:xfrm flipH="1">
            <a:off x="6654800" y="42306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922" name="Line 346"/>
          <p:cNvSpPr>
            <a:spLocks noChangeAspect="1" noChangeShapeType="1"/>
          </p:cNvSpPr>
          <p:nvPr/>
        </p:nvSpPr>
        <p:spPr bwMode="auto">
          <a:xfrm rot="1800000" flipH="1">
            <a:off x="6334125" y="445928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3" name="Text Box 347"/>
          <p:cNvSpPr txBox="1">
            <a:spLocks noChangeAspect="1" noChangeArrowheads="1"/>
          </p:cNvSpPr>
          <p:nvPr/>
        </p:nvSpPr>
        <p:spPr bwMode="auto">
          <a:xfrm>
            <a:off x="6080125" y="42306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0924" name="Line 348"/>
          <p:cNvSpPr>
            <a:spLocks noChangeAspect="1" noChangeShapeType="1"/>
          </p:cNvSpPr>
          <p:nvPr/>
        </p:nvSpPr>
        <p:spPr bwMode="auto">
          <a:xfrm rot="1800000" flipH="1">
            <a:off x="6072188" y="4965700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" name="Line 349"/>
          <p:cNvSpPr>
            <a:spLocks noChangeAspect="1" noChangeShapeType="1"/>
          </p:cNvSpPr>
          <p:nvPr/>
        </p:nvSpPr>
        <p:spPr bwMode="auto">
          <a:xfrm rot="-3600000" flipH="1" flipV="1">
            <a:off x="6927850" y="53070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6" name="AutoShape 352"/>
          <p:cNvSpPr>
            <a:spLocks noChangeAspect="1" noChangeArrowheads="1"/>
          </p:cNvSpPr>
          <p:nvPr/>
        </p:nvSpPr>
        <p:spPr bwMode="auto">
          <a:xfrm rot="16200000" flipH="1">
            <a:off x="2353469" y="1023144"/>
            <a:ext cx="771525" cy="668337"/>
          </a:xfrm>
          <a:prstGeom prst="hexagon">
            <a:avLst>
              <a:gd name="adj" fmla="val 28860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" name="Line 353"/>
          <p:cNvSpPr>
            <a:spLocks noChangeAspect="1" noChangeShapeType="1"/>
          </p:cNvSpPr>
          <p:nvPr/>
        </p:nvSpPr>
        <p:spPr bwMode="auto">
          <a:xfrm flipH="1">
            <a:off x="2486025" y="12239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8" name="Text Box 355"/>
          <p:cNvSpPr txBox="1">
            <a:spLocks noChangeAspect="1" noChangeArrowheads="1"/>
          </p:cNvSpPr>
          <p:nvPr/>
        </p:nvSpPr>
        <p:spPr bwMode="auto">
          <a:xfrm flipH="1">
            <a:off x="2798763" y="11255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0929" name="Text Box 356"/>
          <p:cNvSpPr txBox="1">
            <a:spLocks noChangeAspect="1" noChangeArrowheads="1"/>
          </p:cNvSpPr>
          <p:nvPr/>
        </p:nvSpPr>
        <p:spPr bwMode="auto">
          <a:xfrm flipH="1">
            <a:off x="2798763" y="13112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930" name="Text Box 357"/>
          <p:cNvSpPr txBox="1">
            <a:spLocks noChangeAspect="1" noChangeArrowheads="1"/>
          </p:cNvSpPr>
          <p:nvPr/>
        </p:nvSpPr>
        <p:spPr bwMode="auto">
          <a:xfrm flipH="1">
            <a:off x="2613025" y="14351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0931" name="Text Box 358"/>
          <p:cNvSpPr txBox="1">
            <a:spLocks noChangeAspect="1" noChangeArrowheads="1"/>
          </p:cNvSpPr>
          <p:nvPr/>
        </p:nvSpPr>
        <p:spPr bwMode="auto">
          <a:xfrm flipH="1">
            <a:off x="2449513" y="13112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0932" name="Text Box 359"/>
          <p:cNvSpPr txBox="1">
            <a:spLocks noChangeAspect="1" noChangeArrowheads="1"/>
          </p:cNvSpPr>
          <p:nvPr/>
        </p:nvSpPr>
        <p:spPr bwMode="auto">
          <a:xfrm flipH="1">
            <a:off x="2449513" y="11255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0933" name="Text Box 360"/>
          <p:cNvSpPr txBox="1">
            <a:spLocks noChangeAspect="1" noChangeArrowheads="1"/>
          </p:cNvSpPr>
          <p:nvPr/>
        </p:nvSpPr>
        <p:spPr bwMode="auto">
          <a:xfrm flipH="1">
            <a:off x="2613025" y="9874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0934" name="Line 361"/>
          <p:cNvSpPr>
            <a:spLocks noChangeAspect="1" noChangeShapeType="1"/>
          </p:cNvSpPr>
          <p:nvPr/>
        </p:nvSpPr>
        <p:spPr bwMode="auto">
          <a:xfrm rot="-3600000" flipH="1" flipV="1">
            <a:off x="3109913" y="1528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5" name="Line 362"/>
          <p:cNvSpPr>
            <a:spLocks noChangeAspect="1" noChangeShapeType="1"/>
          </p:cNvSpPr>
          <p:nvPr/>
        </p:nvSpPr>
        <p:spPr bwMode="auto">
          <a:xfrm rot="-1800000">
            <a:off x="2297113" y="1571625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6" name="Text Box 363"/>
          <p:cNvSpPr txBox="1">
            <a:spLocks noChangeAspect="1" noChangeArrowheads="1"/>
          </p:cNvSpPr>
          <p:nvPr/>
        </p:nvSpPr>
        <p:spPr bwMode="auto">
          <a:xfrm flipH="1">
            <a:off x="1804988" y="866775"/>
            <a:ext cx="554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CH</a:t>
            </a:r>
            <a:r>
              <a:rPr lang="fr-FR" sz="1600" baseline="-25000"/>
              <a:t>3</a:t>
            </a:r>
          </a:p>
        </p:txBody>
      </p:sp>
      <p:sp>
        <p:nvSpPr>
          <p:cNvPr id="30937" name="Text Box 364"/>
          <p:cNvSpPr txBox="1">
            <a:spLocks noChangeAspect="1" noChangeArrowheads="1"/>
          </p:cNvSpPr>
          <p:nvPr/>
        </p:nvSpPr>
        <p:spPr bwMode="auto">
          <a:xfrm flipH="1">
            <a:off x="2024063" y="144621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 useBgFill="1">
        <p:nvSpPr>
          <p:cNvPr id="30938" name="Rectangle 365"/>
          <p:cNvSpPr>
            <a:spLocks noChangeArrowheads="1"/>
          </p:cNvSpPr>
          <p:nvPr/>
        </p:nvSpPr>
        <p:spPr bwMode="auto">
          <a:xfrm>
            <a:off x="2981325" y="1081088"/>
            <a:ext cx="163513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9" name="Text Box 366"/>
          <p:cNvSpPr txBox="1">
            <a:spLocks noChangeAspect="1" noChangeArrowheads="1"/>
          </p:cNvSpPr>
          <p:nvPr/>
        </p:nvSpPr>
        <p:spPr bwMode="auto">
          <a:xfrm flipH="1">
            <a:off x="2887663" y="952500"/>
            <a:ext cx="315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 useBgFill="1">
        <p:nvSpPr>
          <p:cNvPr id="30940" name="Rectangle 367"/>
          <p:cNvSpPr>
            <a:spLocks noChangeArrowheads="1"/>
          </p:cNvSpPr>
          <p:nvPr/>
        </p:nvSpPr>
        <p:spPr bwMode="auto">
          <a:xfrm>
            <a:off x="2657475" y="1681163"/>
            <a:ext cx="163513" cy="146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1" name="Text Box 368"/>
          <p:cNvSpPr txBox="1">
            <a:spLocks noChangeAspect="1" noChangeArrowheads="1"/>
          </p:cNvSpPr>
          <p:nvPr/>
        </p:nvSpPr>
        <p:spPr bwMode="auto">
          <a:xfrm flipH="1">
            <a:off x="2563813" y="1552575"/>
            <a:ext cx="315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N</a:t>
            </a:r>
          </a:p>
        </p:txBody>
      </p:sp>
      <p:sp>
        <p:nvSpPr>
          <p:cNvPr id="30942" name="Text Box 369"/>
          <p:cNvSpPr txBox="1">
            <a:spLocks noChangeAspect="1" noChangeArrowheads="1"/>
          </p:cNvSpPr>
          <p:nvPr/>
        </p:nvSpPr>
        <p:spPr bwMode="auto">
          <a:xfrm flipH="1">
            <a:off x="3089275" y="1492250"/>
            <a:ext cx="315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O</a:t>
            </a:r>
          </a:p>
        </p:txBody>
      </p:sp>
      <p:sp>
        <p:nvSpPr>
          <p:cNvPr id="30943" name="Line 370"/>
          <p:cNvSpPr>
            <a:spLocks noChangeAspect="1" noChangeShapeType="1"/>
          </p:cNvSpPr>
          <p:nvPr/>
        </p:nvSpPr>
        <p:spPr bwMode="auto">
          <a:xfrm flipH="1" flipV="1">
            <a:off x="2714625" y="8350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4" name="Text Box 371"/>
          <p:cNvSpPr txBox="1">
            <a:spLocks noChangeAspect="1" noChangeArrowheads="1"/>
          </p:cNvSpPr>
          <p:nvPr/>
        </p:nvSpPr>
        <p:spPr bwMode="auto">
          <a:xfrm flipH="1">
            <a:off x="2576513" y="5429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O</a:t>
            </a:r>
          </a:p>
        </p:txBody>
      </p:sp>
      <p:sp>
        <p:nvSpPr>
          <p:cNvPr id="30945" name="Line 376"/>
          <p:cNvSpPr>
            <a:spLocks noChangeAspect="1" noChangeShapeType="1"/>
          </p:cNvSpPr>
          <p:nvPr/>
        </p:nvSpPr>
        <p:spPr bwMode="auto">
          <a:xfrm rot="1800000" flipH="1">
            <a:off x="2282825" y="113823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6" name="Line 377"/>
          <p:cNvSpPr>
            <a:spLocks noChangeAspect="1" noChangeShapeType="1"/>
          </p:cNvSpPr>
          <p:nvPr/>
        </p:nvSpPr>
        <p:spPr bwMode="auto">
          <a:xfrm rot="-3600000" flipH="1" flipV="1">
            <a:off x="3138488" y="147955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7" name="Line 378"/>
          <p:cNvSpPr>
            <a:spLocks noChangeAspect="1" noChangeShapeType="1"/>
          </p:cNvSpPr>
          <p:nvPr/>
        </p:nvSpPr>
        <p:spPr bwMode="auto">
          <a:xfrm flipH="1" flipV="1">
            <a:off x="2771775" y="8350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8" name="Line 379"/>
          <p:cNvSpPr>
            <a:spLocks noChangeAspect="1" noChangeShapeType="1"/>
          </p:cNvSpPr>
          <p:nvPr/>
        </p:nvSpPr>
        <p:spPr bwMode="auto">
          <a:xfrm rot="-1800000">
            <a:off x="3125788" y="1071563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9" name="Text Box 380"/>
          <p:cNvSpPr txBox="1">
            <a:spLocks noChangeAspect="1" noChangeArrowheads="1"/>
          </p:cNvSpPr>
          <p:nvPr/>
        </p:nvSpPr>
        <p:spPr bwMode="auto">
          <a:xfrm flipH="1">
            <a:off x="3157538" y="8461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/>
              <a:t>H</a:t>
            </a:r>
          </a:p>
        </p:txBody>
      </p:sp>
      <p:sp>
        <p:nvSpPr>
          <p:cNvPr id="31974" name="Text Box 383"/>
          <p:cNvSpPr txBox="1">
            <a:spLocks noChangeArrowheads="1"/>
          </p:cNvSpPr>
          <p:nvPr/>
        </p:nvSpPr>
        <p:spPr bwMode="auto">
          <a:xfrm>
            <a:off x="3476625" y="1103313"/>
            <a:ext cx="153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a-GE" dirty="0">
                <a:latin typeface="AcadNusx" pitchFamily="2" charset="0"/>
              </a:rPr>
              <a:t>თიმინი</a:t>
            </a:r>
            <a:r>
              <a:rPr lang="en-US" dirty="0">
                <a:latin typeface="AcadNusx" pitchFamily="2" charset="0"/>
              </a:rPr>
              <a:t> (</a:t>
            </a:r>
            <a:r>
              <a:rPr lang="en-US" dirty="0">
                <a:latin typeface="+mn-lt"/>
              </a:rPr>
              <a:t>T</a:t>
            </a:r>
            <a:r>
              <a:rPr lang="en-US" dirty="0">
                <a:latin typeface="AcadNusx" pitchFamily="2" charset="0"/>
              </a:rPr>
              <a:t>)</a:t>
            </a:r>
          </a:p>
          <a:p>
            <a:pPr>
              <a:defRPr/>
            </a:pPr>
            <a:endParaRPr lang="fr-FR" dirty="0">
              <a:latin typeface="AcadNusx" pitchFamily="2" charset="0"/>
            </a:endParaRPr>
          </a:p>
        </p:txBody>
      </p:sp>
      <p:sp>
        <p:nvSpPr>
          <p:cNvPr id="31975" name="Text Box 384"/>
          <p:cNvSpPr txBox="1">
            <a:spLocks noChangeArrowheads="1"/>
          </p:cNvSpPr>
          <p:nvPr/>
        </p:nvSpPr>
        <p:spPr bwMode="auto">
          <a:xfrm>
            <a:off x="5534025" y="2360613"/>
            <a:ext cx="164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a-GE" dirty="0">
                <a:latin typeface="AcadNusx" pitchFamily="2" charset="0"/>
              </a:rPr>
              <a:t>გუანინი</a:t>
            </a:r>
            <a:r>
              <a:rPr lang="en-US" dirty="0">
                <a:latin typeface="AcadNusx" pitchFamily="2" charset="0"/>
              </a:rPr>
              <a:t> (</a:t>
            </a:r>
            <a:r>
              <a:rPr lang="en-US" dirty="0">
                <a:latin typeface="+mn-lt"/>
              </a:rPr>
              <a:t>G</a:t>
            </a:r>
            <a:r>
              <a:rPr lang="fr-FR" dirty="0">
                <a:latin typeface="AcadNusx" pitchFamily="2" charset="0"/>
              </a:rPr>
              <a:t>)</a:t>
            </a:r>
            <a:endParaRPr lang="fr-FR" dirty="0"/>
          </a:p>
        </p:txBody>
      </p:sp>
      <p:sp>
        <p:nvSpPr>
          <p:cNvPr id="30952" name="Text Box 385"/>
          <p:cNvSpPr txBox="1">
            <a:spLocks noChangeArrowheads="1"/>
          </p:cNvSpPr>
          <p:nvPr/>
        </p:nvSpPr>
        <p:spPr bwMode="auto">
          <a:xfrm>
            <a:off x="6372225" y="3643313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>
                <a:latin typeface="AcadNusx" pitchFamily="2" charset="0"/>
              </a:rPr>
              <a:t>ადენინი </a:t>
            </a:r>
            <a:r>
              <a:rPr lang="fr-FR"/>
              <a:t>(A)</a:t>
            </a:r>
          </a:p>
        </p:txBody>
      </p:sp>
      <p:sp>
        <p:nvSpPr>
          <p:cNvPr id="30953" name="Text Box 386"/>
          <p:cNvSpPr txBox="1">
            <a:spLocks noChangeArrowheads="1"/>
          </p:cNvSpPr>
          <p:nvPr/>
        </p:nvSpPr>
        <p:spPr bwMode="auto">
          <a:xfrm>
            <a:off x="6956425" y="4900613"/>
            <a:ext cx="1935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>
                <a:latin typeface="AcadNusx" pitchFamily="2" charset="0"/>
              </a:rPr>
              <a:t>ციტოზინი</a:t>
            </a:r>
            <a:r>
              <a:rPr lang="fr-FR">
                <a:latin typeface="AcadNusx" pitchFamily="2" charset="0"/>
              </a:rPr>
              <a:t> </a:t>
            </a:r>
            <a:r>
              <a:rPr lang="fr-FR"/>
              <a:t>(C)</a:t>
            </a:r>
          </a:p>
        </p:txBody>
      </p:sp>
      <p:sp>
        <p:nvSpPr>
          <p:cNvPr id="266628" name="Text Box 388"/>
          <p:cNvSpPr txBox="1">
            <a:spLocks noChangeArrowheads="1"/>
          </p:cNvSpPr>
          <p:nvPr/>
        </p:nvSpPr>
        <p:spPr bwMode="auto">
          <a:xfrm>
            <a:off x="823913" y="5000625"/>
            <a:ext cx="246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/>
              <a:t>5’ pTpGpApC 3’</a:t>
            </a:r>
          </a:p>
        </p:txBody>
      </p:sp>
      <p:grpSp>
        <p:nvGrpSpPr>
          <p:cNvPr id="3" name="Group 418"/>
          <p:cNvGrpSpPr>
            <a:grpSpLocks/>
          </p:cNvGrpSpPr>
          <p:nvPr/>
        </p:nvGrpSpPr>
        <p:grpSpPr bwMode="auto">
          <a:xfrm>
            <a:off x="6859588" y="769938"/>
            <a:ext cx="1384300" cy="1587500"/>
            <a:chOff x="4470" y="547"/>
            <a:chExt cx="872" cy="1000"/>
          </a:xfrm>
        </p:grpSpPr>
        <p:sp>
          <p:nvSpPr>
            <p:cNvPr id="30960" name="Line 389"/>
            <p:cNvSpPr>
              <a:spLocks noChangeShapeType="1"/>
            </p:cNvSpPr>
            <p:nvPr/>
          </p:nvSpPr>
          <p:spPr bwMode="auto">
            <a:xfrm>
              <a:off x="4600" y="752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1" name="Line 390"/>
            <p:cNvSpPr>
              <a:spLocks noChangeShapeType="1"/>
            </p:cNvSpPr>
            <p:nvPr/>
          </p:nvSpPr>
          <p:spPr bwMode="auto">
            <a:xfrm>
              <a:off x="4600" y="954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2" name="Line 391"/>
            <p:cNvSpPr>
              <a:spLocks noChangeShapeType="1"/>
            </p:cNvSpPr>
            <p:nvPr/>
          </p:nvSpPr>
          <p:spPr bwMode="auto">
            <a:xfrm>
              <a:off x="4600" y="1156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3" name="Line 392"/>
            <p:cNvSpPr>
              <a:spLocks noChangeShapeType="1"/>
            </p:cNvSpPr>
            <p:nvPr/>
          </p:nvSpPr>
          <p:spPr bwMode="auto">
            <a:xfrm>
              <a:off x="4600" y="1358"/>
              <a:ext cx="5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4" name="Text Box 393"/>
            <p:cNvSpPr txBox="1">
              <a:spLocks noChangeArrowheads="1"/>
            </p:cNvSpPr>
            <p:nvPr/>
          </p:nvSpPr>
          <p:spPr bwMode="auto">
            <a:xfrm>
              <a:off x="5115" y="62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T</a:t>
              </a:r>
            </a:p>
          </p:txBody>
        </p:sp>
        <p:sp>
          <p:nvSpPr>
            <p:cNvPr id="30965" name="Text Box 394"/>
            <p:cNvSpPr txBox="1">
              <a:spLocks noChangeArrowheads="1"/>
            </p:cNvSpPr>
            <p:nvPr/>
          </p:nvSpPr>
          <p:spPr bwMode="auto">
            <a:xfrm>
              <a:off x="5102" y="829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G</a:t>
              </a:r>
            </a:p>
          </p:txBody>
        </p:sp>
        <p:sp>
          <p:nvSpPr>
            <p:cNvPr id="30966" name="Text Box 395"/>
            <p:cNvSpPr txBox="1">
              <a:spLocks noChangeArrowheads="1"/>
            </p:cNvSpPr>
            <p:nvPr/>
          </p:nvSpPr>
          <p:spPr bwMode="auto">
            <a:xfrm>
              <a:off x="5106" y="103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A</a:t>
              </a:r>
            </a:p>
          </p:txBody>
        </p:sp>
        <p:sp>
          <p:nvSpPr>
            <p:cNvPr id="30967" name="Text Box 396"/>
            <p:cNvSpPr txBox="1">
              <a:spLocks noChangeArrowheads="1"/>
            </p:cNvSpPr>
            <p:nvPr/>
          </p:nvSpPr>
          <p:spPr bwMode="auto">
            <a:xfrm>
              <a:off x="5106" y="1231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C</a:t>
              </a:r>
            </a:p>
          </p:txBody>
        </p:sp>
        <p:sp>
          <p:nvSpPr>
            <p:cNvPr id="30968" name="Line 397"/>
            <p:cNvSpPr>
              <a:spLocks noChangeShapeType="1"/>
            </p:cNvSpPr>
            <p:nvPr/>
          </p:nvSpPr>
          <p:spPr bwMode="auto">
            <a:xfrm flipV="1">
              <a:off x="4604" y="676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9" name="Line 398"/>
            <p:cNvSpPr>
              <a:spLocks noChangeShapeType="1"/>
            </p:cNvSpPr>
            <p:nvPr/>
          </p:nvSpPr>
          <p:spPr bwMode="auto">
            <a:xfrm flipV="1">
              <a:off x="4604" y="877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0" name="Line 399"/>
            <p:cNvSpPr>
              <a:spLocks noChangeShapeType="1"/>
            </p:cNvSpPr>
            <p:nvPr/>
          </p:nvSpPr>
          <p:spPr bwMode="auto">
            <a:xfrm flipV="1">
              <a:off x="4604" y="1078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1" name="Line 400"/>
            <p:cNvSpPr>
              <a:spLocks noChangeShapeType="1"/>
            </p:cNvSpPr>
            <p:nvPr/>
          </p:nvSpPr>
          <p:spPr bwMode="auto">
            <a:xfrm flipV="1">
              <a:off x="4604" y="1280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2" name="Line 401"/>
            <p:cNvSpPr>
              <a:spLocks noChangeShapeType="1"/>
            </p:cNvSpPr>
            <p:nvPr/>
          </p:nvSpPr>
          <p:spPr bwMode="auto">
            <a:xfrm flipV="1">
              <a:off x="4814" y="755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3" name="Line 402"/>
            <p:cNvSpPr>
              <a:spLocks noChangeShapeType="1"/>
            </p:cNvSpPr>
            <p:nvPr/>
          </p:nvSpPr>
          <p:spPr bwMode="auto">
            <a:xfrm flipV="1">
              <a:off x="4814" y="956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4" name="Line 403"/>
            <p:cNvSpPr>
              <a:spLocks noChangeShapeType="1"/>
            </p:cNvSpPr>
            <p:nvPr/>
          </p:nvSpPr>
          <p:spPr bwMode="auto">
            <a:xfrm flipV="1">
              <a:off x="4814" y="1158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5" name="Text Box 404"/>
            <p:cNvSpPr txBox="1">
              <a:spLocks noChangeArrowheads="1"/>
            </p:cNvSpPr>
            <p:nvPr/>
          </p:nvSpPr>
          <p:spPr bwMode="auto">
            <a:xfrm>
              <a:off x="4681" y="1163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P</a:t>
              </a:r>
            </a:p>
          </p:txBody>
        </p:sp>
        <p:sp>
          <p:nvSpPr>
            <p:cNvPr id="30976" name="Text Box 405"/>
            <p:cNvSpPr txBox="1">
              <a:spLocks noChangeArrowheads="1"/>
            </p:cNvSpPr>
            <p:nvPr/>
          </p:nvSpPr>
          <p:spPr bwMode="auto">
            <a:xfrm>
              <a:off x="4681" y="752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P</a:t>
              </a:r>
            </a:p>
          </p:txBody>
        </p:sp>
        <p:sp>
          <p:nvSpPr>
            <p:cNvPr id="30977" name="Text Box 406"/>
            <p:cNvSpPr txBox="1">
              <a:spLocks noChangeArrowheads="1"/>
            </p:cNvSpPr>
            <p:nvPr/>
          </p:nvSpPr>
          <p:spPr bwMode="auto">
            <a:xfrm>
              <a:off x="4681" y="957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P</a:t>
              </a:r>
            </a:p>
          </p:txBody>
        </p:sp>
        <p:sp>
          <p:nvSpPr>
            <p:cNvPr id="30978" name="Text Box 407"/>
            <p:cNvSpPr txBox="1">
              <a:spLocks noChangeArrowheads="1"/>
            </p:cNvSpPr>
            <p:nvPr/>
          </p:nvSpPr>
          <p:spPr bwMode="auto">
            <a:xfrm>
              <a:off x="4681" y="547"/>
              <a:ext cx="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P</a:t>
              </a:r>
            </a:p>
          </p:txBody>
        </p:sp>
        <p:sp>
          <p:nvSpPr>
            <p:cNvPr id="30979" name="Line 408"/>
            <p:cNvSpPr>
              <a:spLocks noChangeShapeType="1"/>
            </p:cNvSpPr>
            <p:nvPr/>
          </p:nvSpPr>
          <p:spPr bwMode="auto">
            <a:xfrm flipV="1">
              <a:off x="4820" y="1359"/>
              <a:ext cx="127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0" name="Text Box 409"/>
            <p:cNvSpPr txBox="1">
              <a:spLocks noChangeArrowheads="1"/>
            </p:cNvSpPr>
            <p:nvPr/>
          </p:nvSpPr>
          <p:spPr bwMode="auto">
            <a:xfrm>
              <a:off x="4593" y="1355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HO</a:t>
              </a:r>
            </a:p>
          </p:txBody>
        </p:sp>
        <p:sp>
          <p:nvSpPr>
            <p:cNvPr id="30981" name="Text Box 410"/>
            <p:cNvSpPr txBox="1">
              <a:spLocks noChangeArrowheads="1"/>
            </p:cNvSpPr>
            <p:nvPr/>
          </p:nvSpPr>
          <p:spPr bwMode="auto">
            <a:xfrm>
              <a:off x="4470" y="1282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5’</a:t>
              </a:r>
            </a:p>
          </p:txBody>
        </p:sp>
        <p:sp>
          <p:nvSpPr>
            <p:cNvPr id="30982" name="Text Box 411"/>
            <p:cNvSpPr txBox="1">
              <a:spLocks noChangeArrowheads="1"/>
            </p:cNvSpPr>
            <p:nvPr/>
          </p:nvSpPr>
          <p:spPr bwMode="auto">
            <a:xfrm>
              <a:off x="4867" y="1335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3’</a:t>
              </a:r>
            </a:p>
          </p:txBody>
        </p:sp>
        <p:sp>
          <p:nvSpPr>
            <p:cNvPr id="30983" name="Text Box 412"/>
            <p:cNvSpPr txBox="1">
              <a:spLocks noChangeArrowheads="1"/>
            </p:cNvSpPr>
            <p:nvPr/>
          </p:nvSpPr>
          <p:spPr bwMode="auto">
            <a:xfrm>
              <a:off x="4867" y="727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3’</a:t>
              </a:r>
            </a:p>
          </p:txBody>
        </p:sp>
        <p:sp>
          <p:nvSpPr>
            <p:cNvPr id="30984" name="Text Box 413"/>
            <p:cNvSpPr txBox="1">
              <a:spLocks noChangeArrowheads="1"/>
            </p:cNvSpPr>
            <p:nvPr/>
          </p:nvSpPr>
          <p:spPr bwMode="auto">
            <a:xfrm>
              <a:off x="4867" y="929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3’</a:t>
              </a:r>
            </a:p>
          </p:txBody>
        </p:sp>
        <p:sp>
          <p:nvSpPr>
            <p:cNvPr id="30985" name="Text Box 414"/>
            <p:cNvSpPr txBox="1">
              <a:spLocks noChangeArrowheads="1"/>
            </p:cNvSpPr>
            <p:nvPr/>
          </p:nvSpPr>
          <p:spPr bwMode="auto">
            <a:xfrm>
              <a:off x="4867" y="1132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3’</a:t>
              </a:r>
            </a:p>
          </p:txBody>
        </p:sp>
        <p:sp>
          <p:nvSpPr>
            <p:cNvPr id="30986" name="Text Box 415"/>
            <p:cNvSpPr txBox="1">
              <a:spLocks noChangeArrowheads="1"/>
            </p:cNvSpPr>
            <p:nvPr/>
          </p:nvSpPr>
          <p:spPr bwMode="auto">
            <a:xfrm>
              <a:off x="4470" y="872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5’</a:t>
              </a:r>
            </a:p>
          </p:txBody>
        </p:sp>
        <p:sp>
          <p:nvSpPr>
            <p:cNvPr id="30987" name="Text Box 416"/>
            <p:cNvSpPr txBox="1">
              <a:spLocks noChangeArrowheads="1"/>
            </p:cNvSpPr>
            <p:nvPr/>
          </p:nvSpPr>
          <p:spPr bwMode="auto">
            <a:xfrm>
              <a:off x="4470" y="1077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5’</a:t>
              </a:r>
            </a:p>
          </p:txBody>
        </p:sp>
        <p:sp>
          <p:nvSpPr>
            <p:cNvPr id="30988" name="Text Box 417"/>
            <p:cNvSpPr txBox="1">
              <a:spLocks noChangeArrowheads="1"/>
            </p:cNvSpPr>
            <p:nvPr/>
          </p:nvSpPr>
          <p:spPr bwMode="auto">
            <a:xfrm>
              <a:off x="4470" y="668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000"/>
                <a:t>5’</a:t>
              </a:r>
            </a:p>
          </p:txBody>
        </p:sp>
      </p:grpSp>
      <p:sp>
        <p:nvSpPr>
          <p:cNvPr id="266659" name="Text Box 419"/>
          <p:cNvSpPr txBox="1">
            <a:spLocks noChangeArrowheads="1"/>
          </p:cNvSpPr>
          <p:nvPr/>
        </p:nvSpPr>
        <p:spPr bwMode="auto">
          <a:xfrm>
            <a:off x="1582738" y="5649913"/>
            <a:ext cx="1092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/>
              <a:t>TGAC </a:t>
            </a:r>
          </a:p>
        </p:txBody>
      </p:sp>
      <p:sp>
        <p:nvSpPr>
          <p:cNvPr id="266666" name="Text Box 426"/>
          <p:cNvSpPr txBox="1">
            <a:spLocks noChangeArrowheads="1"/>
          </p:cNvSpPr>
          <p:nvPr/>
        </p:nvSpPr>
        <p:spPr bwMode="auto">
          <a:xfrm>
            <a:off x="263525" y="2868613"/>
            <a:ext cx="14525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C-O-P-O-C</a:t>
            </a:r>
          </a:p>
        </p:txBody>
      </p:sp>
      <p:sp>
        <p:nvSpPr>
          <p:cNvPr id="266672" name="Text Box 432"/>
          <p:cNvSpPr txBox="1">
            <a:spLocks noChangeArrowheads="1"/>
          </p:cNvSpPr>
          <p:nvPr/>
        </p:nvSpPr>
        <p:spPr bwMode="auto">
          <a:xfrm>
            <a:off x="1588" y="3611563"/>
            <a:ext cx="33845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>
                <a:solidFill>
                  <a:srgbClr val="FF0000"/>
                </a:solidFill>
                <a:latin typeface="AcadNusx" pitchFamily="2" charset="0"/>
              </a:rPr>
              <a:t>ფოსფოდიეთერული ბმები</a:t>
            </a:r>
            <a:endParaRPr lang="fr-FR">
              <a:solidFill>
                <a:srgbClr val="FF0000"/>
              </a:solidFill>
              <a:latin typeface="AcadNusx" pitchFamily="2" charset="0"/>
            </a:endParaRPr>
          </a:p>
        </p:txBody>
      </p:sp>
      <p:pic>
        <p:nvPicPr>
          <p:cNvPr id="30959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28" grpId="0"/>
      <p:bldP spid="266659" grpId="0"/>
      <p:bldP spid="266666" grpId="0" animBg="1"/>
      <p:bldP spid="2666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3594100" y="1111250"/>
            <a:ext cx="2159000" cy="5038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6451600" y="1111250"/>
            <a:ext cx="2159000" cy="5038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762000" y="1111250"/>
            <a:ext cx="2159000" cy="5038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8" descr="zadn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555750"/>
            <a:ext cx="1909763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dnaa">
            <a:hlinkClick r:id="" action="ppaction://hlinkshowjump?jump=nextslide" highlightClick="1"/>
            <a:hlinkHover r:id="" action="ppaction://noaction" highlightClick="1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01838"/>
            <a:ext cx="178435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adn">
            <a:hlinkHover r:id="" action="ppaction://noaction" highlightClick="1"/>
          </p:cNvPr>
          <p:cNvPicPr>
            <a:picLocks noChangeArrowheads="1"/>
          </p:cNvPicPr>
          <p:nvPr/>
        </p:nvPicPr>
        <p:blipFill>
          <a:blip r:embed="rId4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89113"/>
            <a:ext cx="1925637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2427288" y="0"/>
            <a:ext cx="579596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ka-GE" sz="3000" dirty="0" smtClean="0">
                <a:latin typeface="+mj-lt"/>
              </a:rPr>
              <a:t>დეზოქსირიბონუკლეინის მჟავა</a:t>
            </a:r>
            <a:endParaRPr lang="fr-FR" sz="3000" dirty="0" smtClean="0">
              <a:latin typeface="+mj-lt"/>
            </a:endParaRP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1176338" y="649288"/>
            <a:ext cx="1223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/>
              <a:t>A</a:t>
            </a:r>
            <a:r>
              <a:rPr lang="ka-GE" sz="2800"/>
              <a:t>-დნმ</a:t>
            </a:r>
            <a:endParaRPr lang="fr-FR" sz="2800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4008438" y="649288"/>
            <a:ext cx="1223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/>
              <a:t>B</a:t>
            </a:r>
            <a:r>
              <a:rPr lang="ka-GE" sz="2800"/>
              <a:t>-დნმ</a:t>
            </a:r>
            <a:endParaRPr lang="fr-FR" sz="2800"/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6884988" y="649288"/>
            <a:ext cx="1182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/>
              <a:t>Z</a:t>
            </a:r>
            <a:r>
              <a:rPr lang="ka-GE" sz="2800"/>
              <a:t>-დნმ</a:t>
            </a:r>
            <a:endParaRPr lang="fr-F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2427288" y="0"/>
            <a:ext cx="5641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nukleinis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mJavebi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grpSp>
        <p:nvGrpSpPr>
          <p:cNvPr id="31747" name="Group 93"/>
          <p:cNvGrpSpPr>
            <a:grpSpLocks/>
          </p:cNvGrpSpPr>
          <p:nvPr/>
        </p:nvGrpSpPr>
        <p:grpSpPr bwMode="auto">
          <a:xfrm>
            <a:off x="63500" y="571500"/>
            <a:ext cx="8974138" cy="3235325"/>
            <a:chOff x="40" y="360"/>
            <a:chExt cx="5653" cy="2038"/>
          </a:xfrm>
        </p:grpSpPr>
        <p:pic>
          <p:nvPicPr>
            <p:cNvPr id="31814" name="Picture 10" descr="dna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369"/>
              <a:ext cx="2786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5" name="Picture 11" descr="dna_2.gif(4643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" y="360"/>
              <a:ext cx="2786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Oval 16"/>
          <p:cNvSpPr>
            <a:spLocks noChangeArrowheads="1"/>
          </p:cNvSpPr>
          <p:nvPr/>
        </p:nvSpPr>
        <p:spPr bwMode="auto">
          <a:xfrm>
            <a:off x="8775700" y="65024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17"/>
          <p:cNvSpPr>
            <a:spLocks noChangeArrowheads="1"/>
          </p:cNvSpPr>
          <p:nvPr/>
        </p:nvSpPr>
        <p:spPr bwMode="auto">
          <a:xfrm>
            <a:off x="8937625" y="65024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18"/>
          <p:cNvSpPr>
            <a:spLocks noChangeArrowheads="1"/>
          </p:cNvSpPr>
          <p:nvPr/>
        </p:nvSpPr>
        <p:spPr bwMode="auto">
          <a:xfrm rot="-5400000">
            <a:off x="8834437" y="6623051"/>
            <a:ext cx="123825" cy="24765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1" name="Group 92"/>
          <p:cNvGrpSpPr>
            <a:grpSpLocks/>
          </p:cNvGrpSpPr>
          <p:nvPr/>
        </p:nvGrpSpPr>
        <p:grpSpPr bwMode="auto">
          <a:xfrm>
            <a:off x="1993900" y="2971800"/>
            <a:ext cx="4957763" cy="390525"/>
            <a:chOff x="1256" y="1872"/>
            <a:chExt cx="3123" cy="246"/>
          </a:xfrm>
        </p:grpSpPr>
        <p:sp>
          <p:nvSpPr>
            <p:cNvPr id="31812" name="Rectangle 20"/>
            <p:cNvSpPr>
              <a:spLocks noChangeArrowheads="1"/>
            </p:cNvSpPr>
            <p:nvPr/>
          </p:nvSpPr>
          <p:spPr bwMode="auto">
            <a:xfrm>
              <a:off x="1256" y="1872"/>
              <a:ext cx="288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Rectangle 21"/>
            <p:cNvSpPr>
              <a:spLocks noChangeArrowheads="1"/>
            </p:cNvSpPr>
            <p:nvPr/>
          </p:nvSpPr>
          <p:spPr bwMode="auto">
            <a:xfrm>
              <a:off x="4091" y="1878"/>
              <a:ext cx="288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292" name="Oval 76"/>
          <p:cNvSpPr>
            <a:spLocks noChangeArrowheads="1"/>
          </p:cNvSpPr>
          <p:nvPr/>
        </p:nvSpPr>
        <p:spPr bwMode="auto">
          <a:xfrm>
            <a:off x="812800" y="2184400"/>
            <a:ext cx="177800" cy="17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94" name="Oval 78"/>
          <p:cNvSpPr>
            <a:spLocks noChangeArrowheads="1"/>
          </p:cNvSpPr>
          <p:nvPr/>
        </p:nvSpPr>
        <p:spPr bwMode="auto">
          <a:xfrm>
            <a:off x="939800" y="2679700"/>
            <a:ext cx="177800" cy="177800"/>
          </a:xfrm>
          <a:prstGeom prst="ellips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3378200" y="1492250"/>
            <a:ext cx="260350" cy="673100"/>
            <a:chOff x="2128" y="940"/>
            <a:chExt cx="164" cy="424"/>
          </a:xfrm>
        </p:grpSpPr>
        <p:sp>
          <p:nvSpPr>
            <p:cNvPr id="31810" name="Oval 77"/>
            <p:cNvSpPr>
              <a:spLocks noChangeArrowheads="1"/>
            </p:cNvSpPr>
            <p:nvPr/>
          </p:nvSpPr>
          <p:spPr bwMode="auto">
            <a:xfrm>
              <a:off x="2180" y="1252"/>
              <a:ext cx="112" cy="1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Oval 79"/>
            <p:cNvSpPr>
              <a:spLocks noChangeArrowheads="1"/>
            </p:cNvSpPr>
            <p:nvPr/>
          </p:nvSpPr>
          <p:spPr bwMode="auto">
            <a:xfrm>
              <a:off x="2128" y="940"/>
              <a:ext cx="112" cy="112"/>
            </a:xfrm>
            <a:prstGeom prst="ellips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5422900" y="2197100"/>
            <a:ext cx="228600" cy="666750"/>
            <a:chOff x="3416" y="1384"/>
            <a:chExt cx="144" cy="420"/>
          </a:xfrm>
        </p:grpSpPr>
        <p:sp>
          <p:nvSpPr>
            <p:cNvPr id="31808" name="Oval 80"/>
            <p:cNvSpPr>
              <a:spLocks noChangeArrowheads="1"/>
            </p:cNvSpPr>
            <p:nvPr/>
          </p:nvSpPr>
          <p:spPr bwMode="auto">
            <a:xfrm>
              <a:off x="3416" y="1384"/>
              <a:ext cx="112" cy="1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Oval 82"/>
            <p:cNvSpPr>
              <a:spLocks noChangeArrowheads="1"/>
            </p:cNvSpPr>
            <p:nvPr/>
          </p:nvSpPr>
          <p:spPr bwMode="auto">
            <a:xfrm>
              <a:off x="3448" y="1692"/>
              <a:ext cx="112" cy="112"/>
            </a:xfrm>
            <a:prstGeom prst="ellips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854950" y="1524000"/>
            <a:ext cx="228600" cy="660400"/>
            <a:chOff x="4948" y="960"/>
            <a:chExt cx="144" cy="416"/>
          </a:xfrm>
        </p:grpSpPr>
        <p:sp>
          <p:nvSpPr>
            <p:cNvPr id="31806" name="Oval 81"/>
            <p:cNvSpPr>
              <a:spLocks noChangeArrowheads="1"/>
            </p:cNvSpPr>
            <p:nvPr/>
          </p:nvSpPr>
          <p:spPr bwMode="auto">
            <a:xfrm>
              <a:off x="4980" y="1264"/>
              <a:ext cx="112" cy="1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83"/>
            <p:cNvSpPr>
              <a:spLocks noChangeArrowheads="1"/>
            </p:cNvSpPr>
            <p:nvPr/>
          </p:nvSpPr>
          <p:spPr bwMode="auto">
            <a:xfrm>
              <a:off x="4948" y="960"/>
              <a:ext cx="112" cy="112"/>
            </a:xfrm>
            <a:prstGeom prst="ellips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3200400" y="3848100"/>
            <a:ext cx="2533650" cy="2921000"/>
            <a:chOff x="2016" y="2424"/>
            <a:chExt cx="1596" cy="1840"/>
          </a:xfrm>
        </p:grpSpPr>
        <p:grpSp>
          <p:nvGrpSpPr>
            <p:cNvPr id="31759" name="Group 48"/>
            <p:cNvGrpSpPr>
              <a:grpSpLocks/>
            </p:cNvGrpSpPr>
            <p:nvPr/>
          </p:nvGrpSpPr>
          <p:grpSpPr bwMode="auto">
            <a:xfrm>
              <a:off x="2292" y="2930"/>
              <a:ext cx="1044" cy="250"/>
              <a:chOff x="2300" y="2898"/>
              <a:chExt cx="1044" cy="250"/>
            </a:xfrm>
          </p:grpSpPr>
          <p:sp>
            <p:nvSpPr>
              <p:cNvPr id="31798" name="Rectangle 22"/>
              <p:cNvSpPr>
                <a:spLocks noChangeArrowheads="1"/>
              </p:cNvSpPr>
              <p:nvPr/>
            </p:nvSpPr>
            <p:spPr bwMode="auto">
              <a:xfrm>
                <a:off x="2300" y="2927"/>
                <a:ext cx="408" cy="192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9" name="Oval 23"/>
              <p:cNvSpPr>
                <a:spLocks noChangeArrowheads="1"/>
              </p:cNvSpPr>
              <p:nvPr/>
            </p:nvSpPr>
            <p:spPr bwMode="auto">
              <a:xfrm>
                <a:off x="2600" y="2927"/>
                <a:ext cx="193" cy="19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0" name="Rectangle 34"/>
              <p:cNvSpPr>
                <a:spLocks noChangeArrowheads="1"/>
              </p:cNvSpPr>
              <p:nvPr/>
            </p:nvSpPr>
            <p:spPr bwMode="auto">
              <a:xfrm>
                <a:off x="2936" y="2927"/>
                <a:ext cx="408" cy="192"/>
              </a:xfrm>
              <a:prstGeom prst="rect">
                <a:avLst/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Oval 40"/>
              <p:cNvSpPr>
                <a:spLocks noChangeArrowheads="1"/>
              </p:cNvSpPr>
              <p:nvPr/>
            </p:nvSpPr>
            <p:spPr bwMode="auto">
              <a:xfrm>
                <a:off x="2835" y="2927"/>
                <a:ext cx="193" cy="193"/>
              </a:xfrm>
              <a:prstGeom prst="ellipse">
                <a:avLst/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31802" name="AutoShape 41"/>
              <p:cNvSpPr>
                <a:spLocks noChangeAspect="1" noChangeArrowheads="1"/>
              </p:cNvSpPr>
              <p:nvPr/>
            </p:nvSpPr>
            <p:spPr bwMode="auto">
              <a:xfrm rot="-5400000">
                <a:off x="2695" y="2972"/>
                <a:ext cx="102" cy="102"/>
              </a:xfrm>
              <a:prstGeom prst="triangle">
                <a:avLst>
                  <a:gd name="adj" fmla="val 50000"/>
                </a:avLst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AutoShape 42"/>
              <p:cNvSpPr>
                <a:spLocks noChangeAspect="1" noChangeArrowheads="1"/>
              </p:cNvSpPr>
              <p:nvPr/>
            </p:nvSpPr>
            <p:spPr bwMode="auto">
              <a:xfrm rot="-5400000">
                <a:off x="2746" y="2972"/>
                <a:ext cx="102" cy="102"/>
              </a:xfrm>
              <a:prstGeom prst="triangle">
                <a:avLst>
                  <a:gd name="adj" fmla="val 50000"/>
                </a:avLst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Text Box 43"/>
              <p:cNvSpPr txBox="1">
                <a:spLocks noChangeArrowheads="1"/>
              </p:cNvSpPr>
              <p:nvPr/>
            </p:nvSpPr>
            <p:spPr bwMode="auto">
              <a:xfrm>
                <a:off x="2400" y="2898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1805" name="Text Box 44"/>
              <p:cNvSpPr txBox="1">
                <a:spLocks noChangeArrowheads="1"/>
              </p:cNvSpPr>
              <p:nvPr/>
            </p:nvSpPr>
            <p:spPr bwMode="auto">
              <a:xfrm>
                <a:off x="3006" y="289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  <p:grpSp>
          <p:nvGrpSpPr>
            <p:cNvPr id="31760" name="Group 47"/>
            <p:cNvGrpSpPr>
              <a:grpSpLocks/>
            </p:cNvGrpSpPr>
            <p:nvPr/>
          </p:nvGrpSpPr>
          <p:grpSpPr bwMode="auto">
            <a:xfrm>
              <a:off x="2292" y="3150"/>
              <a:ext cx="1045" cy="250"/>
              <a:chOff x="2300" y="3231"/>
              <a:chExt cx="1045" cy="250"/>
            </a:xfrm>
          </p:grpSpPr>
          <p:sp>
            <p:nvSpPr>
              <p:cNvPr id="31792" name="Rectangle 29"/>
              <p:cNvSpPr>
                <a:spLocks noChangeArrowheads="1"/>
              </p:cNvSpPr>
              <p:nvPr/>
            </p:nvSpPr>
            <p:spPr bwMode="auto">
              <a:xfrm>
                <a:off x="2300" y="3260"/>
                <a:ext cx="408" cy="192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2708" y="3259"/>
                <a:ext cx="193" cy="193"/>
              </a:xfrm>
              <a:prstGeom prst="rtTriangl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4" name="Rectangle 37"/>
              <p:cNvSpPr>
                <a:spLocks noChangeArrowheads="1"/>
              </p:cNvSpPr>
              <p:nvPr/>
            </p:nvSpPr>
            <p:spPr bwMode="auto">
              <a:xfrm rot="10800000">
                <a:off x="2937" y="3260"/>
                <a:ext cx="408" cy="19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AutoShape 38"/>
              <p:cNvSpPr>
                <a:spLocks noChangeAspect="1" noChangeArrowheads="1"/>
              </p:cNvSpPr>
              <p:nvPr/>
            </p:nvSpPr>
            <p:spPr bwMode="auto">
              <a:xfrm rot="10800000">
                <a:off x="2743" y="3259"/>
                <a:ext cx="193" cy="193"/>
              </a:xfrm>
              <a:prstGeom prst="rtTriangl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6" name="Text Box 45"/>
              <p:cNvSpPr txBox="1">
                <a:spLocks noChangeArrowheads="1"/>
              </p:cNvSpPr>
              <p:nvPr/>
            </p:nvSpPr>
            <p:spPr bwMode="auto">
              <a:xfrm>
                <a:off x="2994" y="3231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31797" name="Text Box 46"/>
              <p:cNvSpPr txBox="1">
                <a:spLocks noChangeArrowheads="1"/>
              </p:cNvSpPr>
              <p:nvPr/>
            </p:nvSpPr>
            <p:spPr bwMode="auto">
              <a:xfrm>
                <a:off x="2399" y="3231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31761" name="Group 49"/>
            <p:cNvGrpSpPr>
              <a:grpSpLocks/>
            </p:cNvGrpSpPr>
            <p:nvPr/>
          </p:nvGrpSpPr>
          <p:grpSpPr bwMode="auto">
            <a:xfrm>
              <a:off x="2292" y="3370"/>
              <a:ext cx="1044" cy="250"/>
              <a:chOff x="2300" y="2898"/>
              <a:chExt cx="1044" cy="250"/>
            </a:xfrm>
          </p:grpSpPr>
          <p:sp>
            <p:nvSpPr>
              <p:cNvPr id="31784" name="Rectangle 50"/>
              <p:cNvSpPr>
                <a:spLocks noChangeArrowheads="1"/>
              </p:cNvSpPr>
              <p:nvPr/>
            </p:nvSpPr>
            <p:spPr bwMode="auto">
              <a:xfrm>
                <a:off x="2300" y="2927"/>
                <a:ext cx="408" cy="192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5" name="Oval 51"/>
              <p:cNvSpPr>
                <a:spLocks noChangeArrowheads="1"/>
              </p:cNvSpPr>
              <p:nvPr/>
            </p:nvSpPr>
            <p:spPr bwMode="auto">
              <a:xfrm>
                <a:off x="2600" y="2927"/>
                <a:ext cx="193" cy="19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Rectangle 52"/>
              <p:cNvSpPr>
                <a:spLocks noChangeArrowheads="1"/>
              </p:cNvSpPr>
              <p:nvPr/>
            </p:nvSpPr>
            <p:spPr bwMode="auto">
              <a:xfrm>
                <a:off x="2936" y="2927"/>
                <a:ext cx="408" cy="192"/>
              </a:xfrm>
              <a:prstGeom prst="rect">
                <a:avLst/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7" name="Oval 53"/>
              <p:cNvSpPr>
                <a:spLocks noChangeArrowheads="1"/>
              </p:cNvSpPr>
              <p:nvPr/>
            </p:nvSpPr>
            <p:spPr bwMode="auto">
              <a:xfrm>
                <a:off x="2835" y="2927"/>
                <a:ext cx="193" cy="193"/>
              </a:xfrm>
              <a:prstGeom prst="ellipse">
                <a:avLst/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31788" name="AutoShape 54"/>
              <p:cNvSpPr>
                <a:spLocks noChangeAspect="1" noChangeArrowheads="1"/>
              </p:cNvSpPr>
              <p:nvPr/>
            </p:nvSpPr>
            <p:spPr bwMode="auto">
              <a:xfrm rot="-5400000">
                <a:off x="2695" y="2972"/>
                <a:ext cx="102" cy="102"/>
              </a:xfrm>
              <a:prstGeom prst="triangle">
                <a:avLst>
                  <a:gd name="adj" fmla="val 50000"/>
                </a:avLst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9" name="AutoShape 55"/>
              <p:cNvSpPr>
                <a:spLocks noChangeAspect="1" noChangeArrowheads="1"/>
              </p:cNvSpPr>
              <p:nvPr/>
            </p:nvSpPr>
            <p:spPr bwMode="auto">
              <a:xfrm rot="-5400000">
                <a:off x="2746" y="2972"/>
                <a:ext cx="102" cy="102"/>
              </a:xfrm>
              <a:prstGeom prst="triangle">
                <a:avLst>
                  <a:gd name="adj" fmla="val 50000"/>
                </a:avLst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Text Box 56"/>
              <p:cNvSpPr txBox="1">
                <a:spLocks noChangeArrowheads="1"/>
              </p:cNvSpPr>
              <p:nvPr/>
            </p:nvSpPr>
            <p:spPr bwMode="auto">
              <a:xfrm>
                <a:off x="2400" y="2898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1791" name="Text Box 57"/>
              <p:cNvSpPr txBox="1">
                <a:spLocks noChangeArrowheads="1"/>
              </p:cNvSpPr>
              <p:nvPr/>
            </p:nvSpPr>
            <p:spPr bwMode="auto">
              <a:xfrm>
                <a:off x="3006" y="289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  <p:grpSp>
          <p:nvGrpSpPr>
            <p:cNvPr id="31762" name="Group 65"/>
            <p:cNvGrpSpPr>
              <a:grpSpLocks/>
            </p:cNvGrpSpPr>
            <p:nvPr/>
          </p:nvGrpSpPr>
          <p:grpSpPr bwMode="auto">
            <a:xfrm>
              <a:off x="2292" y="3590"/>
              <a:ext cx="1045" cy="251"/>
              <a:chOff x="2304" y="3590"/>
              <a:chExt cx="1045" cy="251"/>
            </a:xfrm>
          </p:grpSpPr>
          <p:sp>
            <p:nvSpPr>
              <p:cNvPr id="31778" name="Rectangle 59"/>
              <p:cNvSpPr>
                <a:spLocks noChangeArrowheads="1"/>
              </p:cNvSpPr>
              <p:nvPr/>
            </p:nvSpPr>
            <p:spPr bwMode="auto">
              <a:xfrm rot="10800000">
                <a:off x="2941" y="3619"/>
                <a:ext cx="408" cy="192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AutoShape 60"/>
              <p:cNvSpPr>
                <a:spLocks noChangeAspect="1" noChangeArrowheads="1"/>
              </p:cNvSpPr>
              <p:nvPr/>
            </p:nvSpPr>
            <p:spPr bwMode="auto">
              <a:xfrm rot="10800000">
                <a:off x="2747" y="3618"/>
                <a:ext cx="193" cy="193"/>
              </a:xfrm>
              <a:prstGeom prst="rtTriangl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Rectangle 61"/>
              <p:cNvSpPr>
                <a:spLocks noChangeArrowheads="1"/>
              </p:cNvSpPr>
              <p:nvPr/>
            </p:nvSpPr>
            <p:spPr bwMode="auto">
              <a:xfrm>
                <a:off x="2304" y="3620"/>
                <a:ext cx="408" cy="19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1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2712" y="3619"/>
                <a:ext cx="193" cy="193"/>
              </a:xfrm>
              <a:prstGeom prst="rtTriangl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Text Box 63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2415" y="3591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31783" name="Text Box 64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3018" y="3590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31763" name="Group 75"/>
            <p:cNvGrpSpPr>
              <a:grpSpLocks/>
            </p:cNvGrpSpPr>
            <p:nvPr/>
          </p:nvGrpSpPr>
          <p:grpSpPr bwMode="auto">
            <a:xfrm>
              <a:off x="2292" y="2709"/>
              <a:ext cx="1044" cy="250"/>
              <a:chOff x="2387" y="3441"/>
              <a:chExt cx="1044" cy="250"/>
            </a:xfrm>
          </p:grpSpPr>
          <p:sp>
            <p:nvSpPr>
              <p:cNvPr id="31770" name="Rectangle 67"/>
              <p:cNvSpPr>
                <a:spLocks noChangeArrowheads="1"/>
              </p:cNvSpPr>
              <p:nvPr/>
            </p:nvSpPr>
            <p:spPr bwMode="auto">
              <a:xfrm rot="10800000">
                <a:off x="3023" y="3470"/>
                <a:ext cx="408" cy="192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Oval 68"/>
              <p:cNvSpPr>
                <a:spLocks noChangeArrowheads="1"/>
              </p:cNvSpPr>
              <p:nvPr/>
            </p:nvSpPr>
            <p:spPr bwMode="auto">
              <a:xfrm rot="10800000">
                <a:off x="2937" y="3468"/>
                <a:ext cx="193" cy="19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69"/>
              <p:cNvSpPr>
                <a:spLocks noChangeArrowheads="1"/>
              </p:cNvSpPr>
              <p:nvPr/>
            </p:nvSpPr>
            <p:spPr bwMode="auto">
              <a:xfrm rot="10800000">
                <a:off x="2387" y="3470"/>
                <a:ext cx="408" cy="192"/>
              </a:xfrm>
              <a:prstGeom prst="rect">
                <a:avLst/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Oval 70"/>
              <p:cNvSpPr>
                <a:spLocks noChangeArrowheads="1"/>
              </p:cNvSpPr>
              <p:nvPr/>
            </p:nvSpPr>
            <p:spPr bwMode="auto">
              <a:xfrm rot="10800000">
                <a:off x="2702" y="3468"/>
                <a:ext cx="193" cy="193"/>
              </a:xfrm>
              <a:prstGeom prst="ellipse">
                <a:avLst/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31774" name="AutoShape 71"/>
              <p:cNvSpPr>
                <a:spLocks noChangeAspect="1" noChangeArrowheads="1"/>
              </p:cNvSpPr>
              <p:nvPr/>
            </p:nvSpPr>
            <p:spPr bwMode="auto">
              <a:xfrm rot="5400000">
                <a:off x="2934" y="3515"/>
                <a:ext cx="102" cy="102"/>
              </a:xfrm>
              <a:prstGeom prst="triangle">
                <a:avLst>
                  <a:gd name="adj" fmla="val 50000"/>
                </a:avLst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5" name="AutoShape 72"/>
              <p:cNvSpPr>
                <a:spLocks noChangeAspect="1" noChangeArrowheads="1"/>
              </p:cNvSpPr>
              <p:nvPr/>
            </p:nvSpPr>
            <p:spPr bwMode="auto">
              <a:xfrm rot="5400000">
                <a:off x="2883" y="3515"/>
                <a:ext cx="102" cy="102"/>
              </a:xfrm>
              <a:prstGeom prst="triangle">
                <a:avLst>
                  <a:gd name="adj" fmla="val 50000"/>
                </a:avLst>
              </a:prstGeom>
              <a:solidFill>
                <a:srgbClr val="9900FF"/>
              </a:solidFill>
              <a:ln w="9525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6" name="Text Box 73"/>
              <p:cNvSpPr txBox="1">
                <a:spLocks noChangeArrowheads="1"/>
              </p:cNvSpPr>
              <p:nvPr/>
            </p:nvSpPr>
            <p:spPr bwMode="auto">
              <a:xfrm rot="10800000" flipV="1">
                <a:off x="3099" y="3441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1777" name="Text Box 74"/>
              <p:cNvSpPr txBox="1">
                <a:spLocks noChangeArrowheads="1"/>
              </p:cNvSpPr>
              <p:nvPr/>
            </p:nvSpPr>
            <p:spPr bwMode="auto">
              <a:xfrm rot="10800000" flipV="1">
                <a:off x="2511" y="3441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  <p:sp>
          <p:nvSpPr>
            <p:cNvPr id="31764" name="AutoShape 13"/>
            <p:cNvSpPr>
              <a:spLocks noChangeArrowheads="1"/>
            </p:cNvSpPr>
            <p:nvPr/>
          </p:nvSpPr>
          <p:spPr bwMode="auto">
            <a:xfrm>
              <a:off x="2016" y="2424"/>
              <a:ext cx="336" cy="1840"/>
            </a:xfrm>
            <a:prstGeom prst="upArrow">
              <a:avLst>
                <a:gd name="adj1" fmla="val 69046"/>
                <a:gd name="adj2" fmla="val 8690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AutoShape 19"/>
            <p:cNvSpPr>
              <a:spLocks noChangeArrowheads="1"/>
            </p:cNvSpPr>
            <p:nvPr/>
          </p:nvSpPr>
          <p:spPr bwMode="auto">
            <a:xfrm flipV="1">
              <a:off x="3276" y="2424"/>
              <a:ext cx="336" cy="1840"/>
            </a:xfrm>
            <a:prstGeom prst="upArrow">
              <a:avLst>
                <a:gd name="adj1" fmla="val 69046"/>
                <a:gd name="adj2" fmla="val 8690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Text Box 84"/>
            <p:cNvSpPr txBox="1">
              <a:spLocks noChangeArrowheads="1"/>
            </p:cNvSpPr>
            <p:nvPr/>
          </p:nvSpPr>
          <p:spPr bwMode="auto">
            <a:xfrm>
              <a:off x="2070" y="3990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</a:rPr>
                <a:t>5’</a:t>
              </a:r>
            </a:p>
          </p:txBody>
        </p:sp>
        <p:sp>
          <p:nvSpPr>
            <p:cNvPr id="31767" name="Text Box 85"/>
            <p:cNvSpPr txBox="1">
              <a:spLocks noChangeArrowheads="1"/>
            </p:cNvSpPr>
            <p:nvPr/>
          </p:nvSpPr>
          <p:spPr bwMode="auto">
            <a:xfrm>
              <a:off x="2070" y="2462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</a:rPr>
                <a:t>3’</a:t>
              </a:r>
            </a:p>
          </p:txBody>
        </p:sp>
        <p:sp>
          <p:nvSpPr>
            <p:cNvPr id="31768" name="Text Box 86"/>
            <p:cNvSpPr txBox="1">
              <a:spLocks noChangeArrowheads="1"/>
            </p:cNvSpPr>
            <p:nvPr/>
          </p:nvSpPr>
          <p:spPr bwMode="auto">
            <a:xfrm>
              <a:off x="3320" y="3990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</a:rPr>
                <a:t>3’</a:t>
              </a:r>
            </a:p>
          </p:txBody>
        </p:sp>
        <p:sp>
          <p:nvSpPr>
            <p:cNvPr id="31769" name="Text Box 87"/>
            <p:cNvSpPr txBox="1">
              <a:spLocks noChangeArrowheads="1"/>
            </p:cNvSpPr>
            <p:nvPr/>
          </p:nvSpPr>
          <p:spPr bwMode="auto">
            <a:xfrm>
              <a:off x="3320" y="2438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</a:rPr>
                <a:t>5’</a:t>
              </a:r>
            </a:p>
          </p:txBody>
        </p:sp>
      </p:grpSp>
      <p:pic>
        <p:nvPicPr>
          <p:cNvPr id="31758" name="Picture 32" descr="adn_ani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6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6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92" grpId="0" animBg="1"/>
      <p:bldP spid="2652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8653463" y="6365875"/>
            <a:ext cx="485775" cy="485775"/>
            <a:chOff x="5401" y="3954"/>
            <a:chExt cx="306" cy="306"/>
          </a:xfrm>
        </p:grpSpPr>
        <p:sp>
          <p:nvSpPr>
            <p:cNvPr id="32786" name="Oval 3"/>
            <p:cNvSpPr>
              <a:spLocks noChangeArrowheads="1"/>
            </p:cNvSpPr>
            <p:nvPr/>
          </p:nvSpPr>
          <p:spPr bwMode="auto">
            <a:xfrm>
              <a:off x="5401" y="3954"/>
              <a:ext cx="306" cy="3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Oval 4"/>
            <p:cNvSpPr>
              <a:spLocks noChangeArrowheads="1"/>
            </p:cNvSpPr>
            <p:nvPr/>
          </p:nvSpPr>
          <p:spPr bwMode="auto">
            <a:xfrm>
              <a:off x="5478" y="404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Oval 5"/>
            <p:cNvSpPr>
              <a:spLocks noChangeArrowheads="1"/>
            </p:cNvSpPr>
            <p:nvPr/>
          </p:nvSpPr>
          <p:spPr bwMode="auto">
            <a:xfrm>
              <a:off x="5580" y="404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AutoShape 6"/>
            <p:cNvSpPr>
              <a:spLocks noChangeArrowheads="1"/>
            </p:cNvSpPr>
            <p:nvPr/>
          </p:nvSpPr>
          <p:spPr bwMode="auto">
            <a:xfrm rot="-5400000">
              <a:off x="5515" y="4116"/>
              <a:ext cx="78" cy="156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427288" y="0"/>
            <a:ext cx="5641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nukleinis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mJavebi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546100" y="2401888"/>
            <a:ext cx="157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latin typeface="AcadNusx" pitchFamily="2" charset="0"/>
              </a:rPr>
              <a:t>purini</a:t>
            </a:r>
          </a:p>
          <a:p>
            <a:pPr eaLnBrk="1" hangingPunct="1"/>
            <a:r>
              <a:rPr lang="fr-FR">
                <a:latin typeface="AcadNusx" pitchFamily="2" charset="0"/>
              </a:rPr>
              <a:t>purini</a:t>
            </a:r>
          </a:p>
          <a:p>
            <a:pPr eaLnBrk="1" hangingPunct="1"/>
            <a:r>
              <a:rPr lang="fr-FR">
                <a:latin typeface="AcadNusx" pitchFamily="2" charset="0"/>
              </a:rPr>
              <a:t>pirimidini</a:t>
            </a:r>
          </a:p>
          <a:p>
            <a:pPr eaLnBrk="1" hangingPunct="1"/>
            <a:r>
              <a:rPr lang="fr-FR">
                <a:latin typeface="AcadNusx" pitchFamily="2" charset="0"/>
              </a:rPr>
              <a:t>pirimidini</a:t>
            </a:r>
          </a:p>
          <a:p>
            <a:pPr eaLnBrk="1" hangingPunct="1"/>
            <a:r>
              <a:rPr lang="fr-FR">
                <a:latin typeface="AcadNusx" pitchFamily="2" charset="0"/>
              </a:rPr>
              <a:t>pirimidini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2339975" y="2449513"/>
            <a:ext cx="26574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>
                <a:solidFill>
                  <a:srgbClr val="FF0000"/>
                </a:solidFill>
                <a:latin typeface="AcadNusx" pitchFamily="2" charset="0"/>
              </a:rPr>
              <a:t>adenini (dnm/rnm)</a:t>
            </a:r>
          </a:p>
          <a:p>
            <a:pPr algn="just" eaLnBrk="1" hangingPunct="1"/>
            <a:r>
              <a:rPr lang="fr-FR">
                <a:solidFill>
                  <a:srgbClr val="FF0000"/>
                </a:solidFill>
                <a:latin typeface="AcadNusx" pitchFamily="2" charset="0"/>
              </a:rPr>
              <a:t>guanini (dnm/rnm)</a:t>
            </a:r>
          </a:p>
          <a:p>
            <a:pPr algn="just" eaLnBrk="1" hangingPunct="1"/>
            <a:r>
              <a:rPr lang="fr-FR">
                <a:solidFill>
                  <a:srgbClr val="FF0000"/>
                </a:solidFill>
                <a:latin typeface="AcadNusx" pitchFamily="2" charset="0"/>
              </a:rPr>
              <a:t>Timini (dnm)</a:t>
            </a:r>
          </a:p>
          <a:p>
            <a:pPr algn="just" eaLnBrk="1" hangingPunct="1"/>
            <a:r>
              <a:rPr lang="fr-FR">
                <a:solidFill>
                  <a:srgbClr val="FF0000"/>
                </a:solidFill>
                <a:latin typeface="AcadNusx" pitchFamily="2" charset="0"/>
              </a:rPr>
              <a:t>uracili (rnm)</a:t>
            </a:r>
          </a:p>
          <a:p>
            <a:pPr algn="just" eaLnBrk="1" hangingPunct="1"/>
            <a:r>
              <a:rPr lang="fr-FR">
                <a:solidFill>
                  <a:srgbClr val="FF0000"/>
                </a:solidFill>
                <a:latin typeface="AcadNusx" pitchFamily="2" charset="0"/>
              </a:rPr>
              <a:t>citozini (dnm/rnm)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5216525" y="2401888"/>
            <a:ext cx="1493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>
                <a:solidFill>
                  <a:srgbClr val="3366FF"/>
                </a:solidFill>
                <a:latin typeface="AcadNusx" pitchFamily="2" charset="0"/>
              </a:rPr>
              <a:t>adenozini</a:t>
            </a:r>
          </a:p>
          <a:p>
            <a:pPr algn="just" eaLnBrk="1" hangingPunct="1"/>
            <a:r>
              <a:rPr lang="fr-FR">
                <a:solidFill>
                  <a:srgbClr val="3366FF"/>
                </a:solidFill>
                <a:latin typeface="AcadNusx" pitchFamily="2" charset="0"/>
              </a:rPr>
              <a:t>guanozini</a:t>
            </a:r>
          </a:p>
          <a:p>
            <a:pPr algn="just" eaLnBrk="1" hangingPunct="1"/>
            <a:r>
              <a:rPr lang="fr-FR">
                <a:solidFill>
                  <a:srgbClr val="3366FF"/>
                </a:solidFill>
                <a:latin typeface="AcadNusx" pitchFamily="2" charset="0"/>
              </a:rPr>
              <a:t>Timidini</a:t>
            </a:r>
          </a:p>
          <a:p>
            <a:pPr algn="just" eaLnBrk="1" hangingPunct="1"/>
            <a:r>
              <a:rPr lang="fr-FR">
                <a:solidFill>
                  <a:srgbClr val="3366FF"/>
                </a:solidFill>
                <a:latin typeface="AcadNusx" pitchFamily="2" charset="0"/>
              </a:rPr>
              <a:t>uridini</a:t>
            </a:r>
          </a:p>
          <a:p>
            <a:pPr algn="just" eaLnBrk="1" hangingPunct="1"/>
            <a:r>
              <a:rPr lang="fr-FR">
                <a:solidFill>
                  <a:srgbClr val="3366FF"/>
                </a:solidFill>
                <a:latin typeface="AcadNusx" pitchFamily="2" charset="0"/>
              </a:rPr>
              <a:t>citidini</a:t>
            </a: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7035800" y="2401888"/>
            <a:ext cx="1420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>
                <a:solidFill>
                  <a:srgbClr val="9900FF"/>
                </a:solidFill>
                <a:latin typeface="AcadNusx" pitchFamily="2" charset="0"/>
              </a:rPr>
              <a:t>adenini</a:t>
            </a:r>
          </a:p>
          <a:p>
            <a:pPr algn="just" eaLnBrk="1" hangingPunct="1"/>
            <a:r>
              <a:rPr lang="fr-FR">
                <a:solidFill>
                  <a:srgbClr val="9900FF"/>
                </a:solidFill>
                <a:latin typeface="AcadNusx" pitchFamily="2" charset="0"/>
              </a:rPr>
              <a:t>guanini</a:t>
            </a:r>
          </a:p>
          <a:p>
            <a:pPr algn="just" eaLnBrk="1" hangingPunct="1"/>
            <a:r>
              <a:rPr lang="fr-FR">
                <a:solidFill>
                  <a:srgbClr val="9900FF"/>
                </a:solidFill>
                <a:latin typeface="AcadNusx" pitchFamily="2" charset="0"/>
              </a:rPr>
              <a:t>Timini</a:t>
            </a:r>
          </a:p>
          <a:p>
            <a:pPr algn="just" eaLnBrk="1" hangingPunct="1"/>
            <a:r>
              <a:rPr lang="fr-FR">
                <a:solidFill>
                  <a:srgbClr val="9900FF"/>
                </a:solidFill>
                <a:latin typeface="AcadNusx" pitchFamily="2" charset="0"/>
              </a:rPr>
              <a:t>uracili</a:t>
            </a:r>
          </a:p>
          <a:p>
            <a:pPr algn="just" eaLnBrk="1" hangingPunct="1"/>
            <a:r>
              <a:rPr lang="fr-FR">
                <a:solidFill>
                  <a:srgbClr val="9900FF"/>
                </a:solidFill>
                <a:latin typeface="AcadNusx" pitchFamily="2" charset="0"/>
              </a:rPr>
              <a:t>citozini</a:t>
            </a:r>
          </a:p>
        </p:txBody>
      </p:sp>
      <p:grpSp>
        <p:nvGrpSpPr>
          <p:cNvPr id="32776" name="Group 21"/>
          <p:cNvGrpSpPr>
            <a:grpSpLocks/>
          </p:cNvGrpSpPr>
          <p:nvPr/>
        </p:nvGrpSpPr>
        <p:grpSpPr bwMode="auto">
          <a:xfrm>
            <a:off x="528638" y="1539875"/>
            <a:ext cx="8229600" cy="2619375"/>
            <a:chOff x="333" y="970"/>
            <a:chExt cx="5184" cy="1650"/>
          </a:xfrm>
        </p:grpSpPr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645" y="985"/>
              <a:ext cx="129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>
                  <a:solidFill>
                    <a:srgbClr val="FF0000"/>
                  </a:solidFill>
                  <a:latin typeface="AcadNusx" pitchFamily="2" charset="0"/>
                </a:rPr>
                <a:t>azotovani fuZe</a:t>
              </a:r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71" y="986"/>
              <a:ext cx="8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>
                  <a:latin typeface="AcadNusx" pitchFamily="2" charset="0"/>
                </a:rPr>
                <a:t>fuZis tipi</a:t>
              </a:r>
            </a:p>
          </p:txBody>
        </p:sp>
        <p:sp>
          <p:nvSpPr>
            <p:cNvPr id="32781" name="Text Box 10"/>
            <p:cNvSpPr txBox="1">
              <a:spLocks noChangeArrowheads="1"/>
            </p:cNvSpPr>
            <p:nvPr/>
          </p:nvSpPr>
          <p:spPr bwMode="auto">
            <a:xfrm>
              <a:off x="3153" y="1081"/>
              <a:ext cx="1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>
                  <a:solidFill>
                    <a:srgbClr val="3366FF"/>
                  </a:solidFill>
                  <a:latin typeface="AcadNusx" pitchFamily="2" charset="0"/>
                </a:rPr>
                <a:t>nukleozidi</a:t>
              </a:r>
            </a:p>
          </p:txBody>
        </p:sp>
        <p:sp>
          <p:nvSpPr>
            <p:cNvPr id="32782" name="Text Box 11"/>
            <p:cNvSpPr txBox="1">
              <a:spLocks noChangeArrowheads="1"/>
            </p:cNvSpPr>
            <p:nvPr/>
          </p:nvSpPr>
          <p:spPr bwMode="auto">
            <a:xfrm>
              <a:off x="4312" y="1081"/>
              <a:ext cx="12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>
                  <a:solidFill>
                    <a:srgbClr val="9900FF"/>
                  </a:solidFill>
                  <a:latin typeface="AcadNusx" pitchFamily="2" charset="0"/>
                </a:rPr>
                <a:t>nukleotidi</a:t>
              </a:r>
            </a:p>
          </p:txBody>
        </p:sp>
        <p:sp>
          <p:nvSpPr>
            <p:cNvPr id="32783" name="Line 16"/>
            <p:cNvSpPr>
              <a:spLocks noChangeShapeType="1"/>
            </p:cNvSpPr>
            <p:nvPr/>
          </p:nvSpPr>
          <p:spPr bwMode="auto">
            <a:xfrm>
              <a:off x="333" y="970"/>
              <a:ext cx="5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7"/>
            <p:cNvSpPr>
              <a:spLocks noChangeShapeType="1"/>
            </p:cNvSpPr>
            <p:nvPr/>
          </p:nvSpPr>
          <p:spPr bwMode="auto">
            <a:xfrm>
              <a:off x="333" y="2620"/>
              <a:ext cx="5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8"/>
            <p:cNvSpPr>
              <a:spLocks noChangeShapeType="1"/>
            </p:cNvSpPr>
            <p:nvPr/>
          </p:nvSpPr>
          <p:spPr bwMode="auto">
            <a:xfrm>
              <a:off x="333" y="1462"/>
              <a:ext cx="5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7" name="Text Box 20"/>
          <p:cNvSpPr txBox="1">
            <a:spLocks noChangeArrowheads="1"/>
          </p:cNvSpPr>
          <p:nvPr/>
        </p:nvSpPr>
        <p:spPr bwMode="auto">
          <a:xfrm>
            <a:off x="3146425" y="839788"/>
            <a:ext cx="276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latin typeface="AcadNusx" pitchFamily="2" charset="0"/>
              </a:rPr>
              <a:t>nomenklatura</a:t>
            </a:r>
          </a:p>
        </p:txBody>
      </p:sp>
      <p:pic>
        <p:nvPicPr>
          <p:cNvPr id="32778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5788" y="177800"/>
            <a:ext cx="56642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pic>
        <p:nvPicPr>
          <p:cNvPr id="33795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844550"/>
            <a:ext cx="9144000" cy="1406525"/>
          </a:xfrm>
        </p:spPr>
        <p:txBody>
          <a:bodyPr/>
          <a:lstStyle/>
          <a:p>
            <a:pPr algn="l">
              <a:defRPr/>
            </a:pPr>
            <a: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	</a:t>
            </a:r>
            <a:b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</a:br>
            <a:r>
              <a:rPr lang="ka-G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</a:t>
            </a:r>
            <a:r>
              <a:rPr lang="ka-G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სამი ტიპის ტრანსპორტული რნმ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</a:b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2011363"/>
            <a:ext cx="9144000" cy="3627437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ინფორმაციული, ანუ ტრანსპორტული რნმ </a:t>
            </a:r>
          </a:p>
          <a:p>
            <a:pPr algn="l">
              <a:defRPr/>
            </a:pPr>
            <a:r>
              <a:rPr lang="ka-G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(ი-რნმ)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l"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სატრანსპორტო იგივე ტრანსპორტული რნმ </a:t>
            </a:r>
          </a:p>
          <a:p>
            <a:pPr algn="l">
              <a:defRPr/>
            </a:pPr>
            <a:r>
              <a:rPr lang="ka-G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(სატ-რნმ)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l"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რიბოსომული რნმ </a:t>
            </a:r>
          </a:p>
          <a:p>
            <a:pPr algn="l">
              <a:defRPr/>
            </a:pPr>
            <a:r>
              <a:rPr lang="ka-G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(რ-რნმ)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</a:br>
            <a:endParaRPr lang="en-US" sz="2800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106488" y="1119188"/>
            <a:ext cx="579437" cy="530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130300"/>
            <a:ext cx="4960938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375" y="161925"/>
            <a:ext cx="86725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მემკვიდრული ინფორმაციის გადატანა დნმ - დან რნმ-ზე</a:t>
            </a:r>
          </a:p>
          <a:p>
            <a:pPr algn="ctr">
              <a:defRPr/>
            </a:pPr>
            <a:r>
              <a:rPr lang="ka-GE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ცილის ბიოსინთეზის დროს </a:t>
            </a:r>
            <a:r>
              <a:rPr lang="ka-G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(ტრანსკრიპცია)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852488"/>
            <a:ext cx="50736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238" y="250825"/>
            <a:ext cx="88312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ცილის ბიოსინთეზის დროს </a:t>
            </a:r>
            <a:r>
              <a:rPr lang="ka-G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(ტრანსლაცია)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814513" y="0"/>
            <a:ext cx="6254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nukleinis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mJavebi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fr-FR" sz="3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rnm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pic>
        <p:nvPicPr>
          <p:cNvPr id="36867" name="Picture 5" descr="F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189038"/>
            <a:ext cx="71469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2" name="Text Box 6"/>
          <p:cNvSpPr txBox="1">
            <a:spLocks noChangeArrowheads="1"/>
          </p:cNvSpPr>
          <p:nvPr/>
        </p:nvSpPr>
        <p:spPr bwMode="auto">
          <a:xfrm rot="10800000" flipV="1">
            <a:off x="3233738" y="1055688"/>
            <a:ext cx="3125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a-G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საფუარის ტ-რნმ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 useBgFill="1">
        <p:nvSpPr>
          <p:cNvPr id="36869" name="Rectangle 8"/>
          <p:cNvSpPr>
            <a:spLocks noChangeArrowheads="1"/>
          </p:cNvSpPr>
          <p:nvPr/>
        </p:nvSpPr>
        <p:spPr bwMode="auto">
          <a:xfrm>
            <a:off x="4665663" y="3067050"/>
            <a:ext cx="438150" cy="260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4244975" y="2306638"/>
            <a:ext cx="206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600" dirty="0">
                <a:solidFill>
                  <a:srgbClr val="3366FF"/>
                </a:solidFill>
                <a:latin typeface="+mn-lt"/>
              </a:rPr>
              <a:t>D</a:t>
            </a:r>
            <a:r>
              <a:rPr lang="ka-GE" sz="1600" dirty="0">
                <a:solidFill>
                  <a:srgbClr val="3366FF"/>
                </a:solidFill>
                <a:latin typeface="+mn-lt"/>
              </a:rPr>
              <a:t>ჰიდროურიდინისმარყუჟი</a:t>
            </a:r>
            <a:endParaRPr lang="fr-FR" sz="1600" dirty="0">
              <a:solidFill>
                <a:srgbClr val="3366FF"/>
              </a:solidFill>
              <a:latin typeface="AcadNusx" pitchFamily="2" charset="0"/>
            </a:endParaRPr>
          </a:p>
        </p:txBody>
      </p:sp>
      <p:sp useBgFill="1">
        <p:nvSpPr>
          <p:cNvPr id="36871" name="Rectangle 9"/>
          <p:cNvSpPr>
            <a:spLocks noChangeArrowheads="1"/>
          </p:cNvSpPr>
          <p:nvPr/>
        </p:nvSpPr>
        <p:spPr bwMode="auto">
          <a:xfrm>
            <a:off x="6640513" y="3390900"/>
            <a:ext cx="850900" cy="260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6510338" y="3373438"/>
            <a:ext cx="259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sz="1800">
                <a:latin typeface="AcadNusx" pitchFamily="2" charset="0"/>
              </a:rPr>
              <a:t>დამატებითი მარყუჟი</a:t>
            </a:r>
            <a:endParaRPr lang="fr-FR" sz="1800">
              <a:latin typeface="AcadNusx" pitchFamily="2" charset="0"/>
            </a:endParaRPr>
          </a:p>
        </p:txBody>
      </p:sp>
      <p:sp useBgFill="1">
        <p:nvSpPr>
          <p:cNvPr id="36873" name="Rectangle 11"/>
          <p:cNvSpPr>
            <a:spLocks noChangeArrowheads="1"/>
          </p:cNvSpPr>
          <p:nvPr/>
        </p:nvSpPr>
        <p:spPr bwMode="auto">
          <a:xfrm>
            <a:off x="6538913" y="4298950"/>
            <a:ext cx="901700" cy="203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6400800" y="4192588"/>
            <a:ext cx="286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sz="1800">
                <a:solidFill>
                  <a:srgbClr val="008000"/>
                </a:solidFill>
                <a:latin typeface="AcadNusx" pitchFamily="2" charset="0"/>
              </a:rPr>
              <a:t>ანტიკოდონის მარყუჟი</a:t>
            </a:r>
            <a:endParaRPr lang="fr-FR" sz="1800">
              <a:solidFill>
                <a:srgbClr val="008000"/>
              </a:solidFill>
              <a:latin typeface="AcadNusx" pitchFamily="2" charset="0"/>
            </a:endParaRPr>
          </a:p>
        </p:txBody>
      </p:sp>
      <p:sp useBgFill="1">
        <p:nvSpPr>
          <p:cNvPr id="36875" name="Rectangle 13"/>
          <p:cNvSpPr>
            <a:spLocks noChangeArrowheads="1"/>
          </p:cNvSpPr>
          <p:nvPr/>
        </p:nvSpPr>
        <p:spPr bwMode="auto">
          <a:xfrm>
            <a:off x="5897563" y="4730750"/>
            <a:ext cx="673100" cy="209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5500688" y="4667250"/>
            <a:ext cx="1719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sz="1800">
                <a:solidFill>
                  <a:srgbClr val="008000"/>
                </a:solidFill>
                <a:latin typeface="AcadNusx" pitchFamily="2" charset="0"/>
              </a:rPr>
              <a:t>ანტიკოდონი</a:t>
            </a:r>
            <a:endParaRPr lang="fr-FR" sz="1800">
              <a:solidFill>
                <a:srgbClr val="008000"/>
              </a:solidFill>
              <a:latin typeface="AcadNusx" pitchFamily="2" charset="0"/>
            </a:endParaRPr>
          </a:p>
        </p:txBody>
      </p:sp>
      <p:sp useBgFill="1">
        <p:nvSpPr>
          <p:cNvPr id="36877" name="Rectangle 15"/>
          <p:cNvSpPr>
            <a:spLocks noChangeArrowheads="1"/>
          </p:cNvSpPr>
          <p:nvPr/>
        </p:nvSpPr>
        <p:spPr bwMode="auto">
          <a:xfrm>
            <a:off x="6450013" y="2349500"/>
            <a:ext cx="857250" cy="260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6478588" y="2274888"/>
            <a:ext cx="246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sz="1800">
                <a:solidFill>
                  <a:srgbClr val="FF3399"/>
                </a:solidFill>
                <a:latin typeface="AcadNusx" pitchFamily="2" charset="0"/>
              </a:rPr>
              <a:t>აქცეპტორული ღერო</a:t>
            </a:r>
            <a:endParaRPr lang="fr-FR" sz="1800">
              <a:solidFill>
                <a:srgbClr val="FF3399"/>
              </a:solidFill>
              <a:latin typeface="AcadNusx" pitchFamily="2" charset="0"/>
            </a:endParaRPr>
          </a:p>
        </p:txBody>
      </p:sp>
      <p:sp useBgFill="1">
        <p:nvSpPr>
          <p:cNvPr id="36879" name="Rectangle 17"/>
          <p:cNvSpPr>
            <a:spLocks noChangeArrowheads="1"/>
          </p:cNvSpPr>
          <p:nvPr/>
        </p:nvSpPr>
        <p:spPr bwMode="auto">
          <a:xfrm>
            <a:off x="7408863" y="2882900"/>
            <a:ext cx="603250" cy="260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>
            <a:off x="7386638" y="2876550"/>
            <a:ext cx="1604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bg2"/>
                </a:solidFill>
              </a:rPr>
              <a:t>T</a:t>
            </a:r>
            <a:r>
              <a:rPr lang="fr-FR" sz="1800">
                <a:solidFill>
                  <a:schemeClr val="bg2"/>
                </a:solidFill>
                <a:latin typeface="Symbol" pitchFamily="18" charset="2"/>
              </a:rPr>
              <a:t>y</a:t>
            </a:r>
            <a:r>
              <a:rPr lang="fr-FR" sz="1800">
                <a:solidFill>
                  <a:schemeClr val="bg2"/>
                </a:solidFill>
              </a:rPr>
              <a:t>C </a:t>
            </a:r>
            <a:r>
              <a:rPr lang="ka-GE" sz="1800">
                <a:solidFill>
                  <a:schemeClr val="bg2"/>
                </a:solidFill>
                <a:latin typeface="AcadNusx" pitchFamily="2" charset="0"/>
              </a:rPr>
              <a:t>მარყუჟი</a:t>
            </a:r>
            <a:endParaRPr lang="fr-FR" sz="1800">
              <a:solidFill>
                <a:schemeClr val="bg2"/>
              </a:solidFill>
              <a:latin typeface="AcadNusx" pitchFamily="2" charset="0"/>
            </a:endParaRPr>
          </a:p>
        </p:txBody>
      </p:sp>
      <p:sp>
        <p:nvSpPr>
          <p:cNvPr id="36881" name="Text Box 19"/>
          <p:cNvSpPr txBox="1">
            <a:spLocks noChangeArrowheads="1"/>
          </p:cNvSpPr>
          <p:nvPr/>
        </p:nvSpPr>
        <p:spPr bwMode="auto">
          <a:xfrm>
            <a:off x="6230938" y="1492250"/>
            <a:ext cx="2936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sz="1200">
                <a:solidFill>
                  <a:srgbClr val="FF3399"/>
                </a:solidFill>
              </a:rPr>
              <a:t>A</a:t>
            </a:r>
            <a:br>
              <a:rPr lang="fr-FR" sz="1200">
                <a:solidFill>
                  <a:srgbClr val="FF3399"/>
                </a:solidFill>
              </a:rPr>
            </a:br>
            <a:r>
              <a:rPr lang="fr-FR" sz="1200">
                <a:solidFill>
                  <a:srgbClr val="FF3399"/>
                </a:solidFill>
              </a:rPr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fr-FR" sz="1200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 flipV="1">
            <a:off x="3924300" y="2979738"/>
            <a:ext cx="296863" cy="471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Freeform 21"/>
          <p:cNvSpPr>
            <a:spLocks/>
          </p:cNvSpPr>
          <p:nvPr/>
        </p:nvSpPr>
        <p:spPr bwMode="auto">
          <a:xfrm>
            <a:off x="1390650" y="2933700"/>
            <a:ext cx="723900" cy="142875"/>
          </a:xfrm>
          <a:custGeom>
            <a:avLst/>
            <a:gdLst>
              <a:gd name="T0" fmla="*/ 0 w 456"/>
              <a:gd name="T1" fmla="*/ 2147483647 h 90"/>
              <a:gd name="T2" fmla="*/ 0 w 456"/>
              <a:gd name="T3" fmla="*/ 0 h 90"/>
              <a:gd name="T4" fmla="*/ 2147483647 w 456"/>
              <a:gd name="T5" fmla="*/ 0 h 90"/>
              <a:gd name="T6" fmla="*/ 0 60000 65536"/>
              <a:gd name="T7" fmla="*/ 0 60000 65536"/>
              <a:gd name="T8" fmla="*/ 0 60000 65536"/>
              <a:gd name="T9" fmla="*/ 0 w 456"/>
              <a:gd name="T10" fmla="*/ 0 h 90"/>
              <a:gd name="T11" fmla="*/ 456 w 456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90">
                <a:moveTo>
                  <a:pt x="0" y="90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Freeform 22"/>
          <p:cNvSpPr>
            <a:spLocks/>
          </p:cNvSpPr>
          <p:nvPr/>
        </p:nvSpPr>
        <p:spPr bwMode="auto">
          <a:xfrm>
            <a:off x="1695450" y="3105150"/>
            <a:ext cx="371475" cy="485775"/>
          </a:xfrm>
          <a:custGeom>
            <a:avLst/>
            <a:gdLst>
              <a:gd name="T0" fmla="*/ 0 w 234"/>
              <a:gd name="T1" fmla="*/ 2147483647 h 306"/>
              <a:gd name="T2" fmla="*/ 2147483647 w 234"/>
              <a:gd name="T3" fmla="*/ 0 h 306"/>
              <a:gd name="T4" fmla="*/ 2147483647 w 234"/>
              <a:gd name="T5" fmla="*/ 0 h 306"/>
              <a:gd name="T6" fmla="*/ 0 60000 65536"/>
              <a:gd name="T7" fmla="*/ 0 60000 65536"/>
              <a:gd name="T8" fmla="*/ 0 60000 65536"/>
              <a:gd name="T9" fmla="*/ 0 w 234"/>
              <a:gd name="T10" fmla="*/ 0 h 306"/>
              <a:gd name="T11" fmla="*/ 234 w 234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306">
                <a:moveTo>
                  <a:pt x="0" y="306"/>
                </a:moveTo>
                <a:lnTo>
                  <a:pt x="30" y="0"/>
                </a:lnTo>
                <a:lnTo>
                  <a:pt x="23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24"/>
          <p:cNvSpPr>
            <a:spLocks/>
          </p:cNvSpPr>
          <p:nvPr/>
        </p:nvSpPr>
        <p:spPr bwMode="auto">
          <a:xfrm>
            <a:off x="1171575" y="3238500"/>
            <a:ext cx="1504950" cy="409575"/>
          </a:xfrm>
          <a:custGeom>
            <a:avLst/>
            <a:gdLst>
              <a:gd name="T0" fmla="*/ 0 w 948"/>
              <a:gd name="T1" fmla="*/ 0 h 258"/>
              <a:gd name="T2" fmla="*/ 0 w 948"/>
              <a:gd name="T3" fmla="*/ 2147483647 h 258"/>
              <a:gd name="T4" fmla="*/ 2147483647 w 948"/>
              <a:gd name="T5" fmla="*/ 2147483647 h 258"/>
              <a:gd name="T6" fmla="*/ 2147483647 w 948"/>
              <a:gd name="T7" fmla="*/ 2147483647 h 258"/>
              <a:gd name="T8" fmla="*/ 2147483647 w 948"/>
              <a:gd name="T9" fmla="*/ 2147483647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8"/>
              <a:gd name="T16" fmla="*/ 0 h 258"/>
              <a:gd name="T17" fmla="*/ 948 w 948"/>
              <a:gd name="T18" fmla="*/ 258 h 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8" h="258">
                <a:moveTo>
                  <a:pt x="0" y="0"/>
                </a:moveTo>
                <a:lnTo>
                  <a:pt x="0" y="150"/>
                </a:lnTo>
                <a:lnTo>
                  <a:pt x="846" y="150"/>
                </a:lnTo>
                <a:lnTo>
                  <a:pt x="846" y="258"/>
                </a:lnTo>
                <a:lnTo>
                  <a:pt x="948" y="25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Freeform 25"/>
          <p:cNvSpPr>
            <a:spLocks/>
          </p:cNvSpPr>
          <p:nvPr/>
        </p:nvSpPr>
        <p:spPr bwMode="auto">
          <a:xfrm>
            <a:off x="1514475" y="3771900"/>
            <a:ext cx="1581150" cy="171450"/>
          </a:xfrm>
          <a:custGeom>
            <a:avLst/>
            <a:gdLst>
              <a:gd name="T0" fmla="*/ 0 w 996"/>
              <a:gd name="T1" fmla="*/ 0 h 108"/>
              <a:gd name="T2" fmla="*/ 0 w 996"/>
              <a:gd name="T3" fmla="*/ 2147483647 h 108"/>
              <a:gd name="T4" fmla="*/ 2147483647 w 996"/>
              <a:gd name="T5" fmla="*/ 2147483647 h 108"/>
              <a:gd name="T6" fmla="*/ 2147483647 w 996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996"/>
              <a:gd name="T13" fmla="*/ 0 h 108"/>
              <a:gd name="T14" fmla="*/ 996 w 996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6" h="108">
                <a:moveTo>
                  <a:pt x="0" y="0"/>
                </a:moveTo>
                <a:lnTo>
                  <a:pt x="0" y="108"/>
                </a:lnTo>
                <a:lnTo>
                  <a:pt x="882" y="108"/>
                </a:lnTo>
                <a:lnTo>
                  <a:pt x="996" y="4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Freeform 26"/>
          <p:cNvSpPr>
            <a:spLocks/>
          </p:cNvSpPr>
          <p:nvPr/>
        </p:nvSpPr>
        <p:spPr bwMode="auto">
          <a:xfrm>
            <a:off x="2114550" y="3343275"/>
            <a:ext cx="981075" cy="581025"/>
          </a:xfrm>
          <a:custGeom>
            <a:avLst/>
            <a:gdLst>
              <a:gd name="T0" fmla="*/ 0 w 618"/>
              <a:gd name="T1" fmla="*/ 0 h 366"/>
              <a:gd name="T2" fmla="*/ 0 w 618"/>
              <a:gd name="T3" fmla="*/ 2147483647 h 366"/>
              <a:gd name="T4" fmla="*/ 2147483647 w 618"/>
              <a:gd name="T5" fmla="*/ 2147483647 h 366"/>
              <a:gd name="T6" fmla="*/ 0 60000 65536"/>
              <a:gd name="T7" fmla="*/ 0 60000 65536"/>
              <a:gd name="T8" fmla="*/ 0 60000 65536"/>
              <a:gd name="T9" fmla="*/ 0 w 618"/>
              <a:gd name="T10" fmla="*/ 0 h 366"/>
              <a:gd name="T11" fmla="*/ 618 w 618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366">
                <a:moveTo>
                  <a:pt x="0" y="0"/>
                </a:moveTo>
                <a:lnTo>
                  <a:pt x="0" y="162"/>
                </a:lnTo>
                <a:lnTo>
                  <a:pt x="618" y="36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Freeform 27"/>
          <p:cNvSpPr>
            <a:spLocks/>
          </p:cNvSpPr>
          <p:nvPr/>
        </p:nvSpPr>
        <p:spPr bwMode="auto">
          <a:xfrm>
            <a:off x="981075" y="3533775"/>
            <a:ext cx="3333750" cy="819150"/>
          </a:xfrm>
          <a:custGeom>
            <a:avLst/>
            <a:gdLst>
              <a:gd name="T0" fmla="*/ 0 w 2100"/>
              <a:gd name="T1" fmla="*/ 2147483647 h 516"/>
              <a:gd name="T2" fmla="*/ 0 w 2100"/>
              <a:gd name="T3" fmla="*/ 2147483647 h 516"/>
              <a:gd name="T4" fmla="*/ 2147483647 w 2100"/>
              <a:gd name="T5" fmla="*/ 2147483647 h 516"/>
              <a:gd name="T6" fmla="*/ 2147483647 w 2100"/>
              <a:gd name="T7" fmla="*/ 0 h 516"/>
              <a:gd name="T8" fmla="*/ 0 60000 65536"/>
              <a:gd name="T9" fmla="*/ 0 60000 65536"/>
              <a:gd name="T10" fmla="*/ 0 60000 65536"/>
              <a:gd name="T11" fmla="*/ 0 60000 65536"/>
              <a:gd name="T12" fmla="*/ 0 w 2100"/>
              <a:gd name="T13" fmla="*/ 0 h 516"/>
              <a:gd name="T14" fmla="*/ 2100 w 2100"/>
              <a:gd name="T15" fmla="*/ 516 h 5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0" h="516">
                <a:moveTo>
                  <a:pt x="0" y="258"/>
                </a:moveTo>
                <a:lnTo>
                  <a:pt x="0" y="516"/>
                </a:lnTo>
                <a:lnTo>
                  <a:pt x="2100" y="516"/>
                </a:lnTo>
                <a:lnTo>
                  <a:pt x="2100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Freeform 28"/>
          <p:cNvSpPr>
            <a:spLocks/>
          </p:cNvSpPr>
          <p:nvPr/>
        </p:nvSpPr>
        <p:spPr bwMode="auto">
          <a:xfrm>
            <a:off x="866775" y="3638550"/>
            <a:ext cx="3248025" cy="542925"/>
          </a:xfrm>
          <a:custGeom>
            <a:avLst/>
            <a:gdLst>
              <a:gd name="T0" fmla="*/ 0 w 2046"/>
              <a:gd name="T1" fmla="*/ 2147483647 h 342"/>
              <a:gd name="T2" fmla="*/ 0 w 2046"/>
              <a:gd name="T3" fmla="*/ 2147483647 h 342"/>
              <a:gd name="T4" fmla="*/ 2147483647 w 2046"/>
              <a:gd name="T5" fmla="*/ 2147483647 h 342"/>
              <a:gd name="T6" fmla="*/ 2147483647 w 2046"/>
              <a:gd name="T7" fmla="*/ 0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2046"/>
              <a:gd name="T13" fmla="*/ 0 h 342"/>
              <a:gd name="T14" fmla="*/ 2046 w 2046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6" h="342">
                <a:moveTo>
                  <a:pt x="0" y="54"/>
                </a:moveTo>
                <a:lnTo>
                  <a:pt x="0" y="342"/>
                </a:lnTo>
                <a:lnTo>
                  <a:pt x="2046" y="342"/>
                </a:lnTo>
                <a:lnTo>
                  <a:pt x="2046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29"/>
          <p:cNvSpPr>
            <a:spLocks noChangeShapeType="1"/>
          </p:cNvSpPr>
          <p:nvPr/>
        </p:nvSpPr>
        <p:spPr bwMode="auto">
          <a:xfrm>
            <a:off x="2343150" y="3905250"/>
            <a:ext cx="419100" cy="133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1" name="Picture 32" descr="adn_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975" y="492125"/>
            <a:ext cx="81454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ka-GE" sz="2400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  <a:defRPr/>
            </a:pPr>
            <a:r>
              <a:rPr lang="ka-GE" sz="2400" dirty="0">
                <a:solidFill>
                  <a:srgbClr val="7030A0"/>
                </a:solidFill>
              </a:rPr>
              <a:t>ნუკლეინის მჟავები მონაწილეობენ გენეტიკური ინფორმაციის შენახვასა და გადაცემაში უჯრედების გაყოფის დროს. </a:t>
            </a:r>
          </a:p>
          <a:p>
            <a:pPr algn="just">
              <a:defRPr/>
            </a:pPr>
            <a:endParaRPr lang="ka-GE" sz="2400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  <a:defRPr/>
            </a:pPr>
            <a:r>
              <a:rPr lang="ka-GE" sz="2400" dirty="0">
                <a:solidFill>
                  <a:srgbClr val="7030A0"/>
                </a:solidFill>
              </a:rPr>
              <a:t> ისინი მონაწილეობენ გენეტიკური ინფორმაციის შენახვასა და გადაცემაში თაობიდან თაობაში, რაც განაპირობებს ინდივიდის მემკვიდრულ ნიშნებსა და თვისებებს მრავალი წლის განმავლობაში.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081463"/>
            <a:ext cx="246697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h10_DNA-doubleh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5"/>
          <a:stretch>
            <a:fillRect/>
          </a:stretch>
        </p:blipFill>
        <p:spPr bwMode="auto">
          <a:xfrm>
            <a:off x="2179638" y="1090613"/>
            <a:ext cx="476250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0525" y="0"/>
            <a:ext cx="6327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</a:t>
            </a: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დნმ-ის სტრუქტურული ფორმები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5124" name="Picture 32" descr="adn_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Oval 3"/>
          <p:cNvSpPr>
            <a:spLocks noChangeArrowheads="1"/>
          </p:cNvSpPr>
          <p:nvPr/>
        </p:nvSpPr>
        <p:spPr bwMode="auto">
          <a:xfrm>
            <a:off x="273050" y="1016000"/>
            <a:ext cx="13335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64" name="Oval 4"/>
          <p:cNvSpPr>
            <a:spLocks noChangeArrowheads="1"/>
          </p:cNvSpPr>
          <p:nvPr/>
        </p:nvSpPr>
        <p:spPr bwMode="auto">
          <a:xfrm>
            <a:off x="244475" y="1435100"/>
            <a:ext cx="13335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77825" y="554038"/>
            <a:ext cx="689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2400">
                <a:solidFill>
                  <a:srgbClr val="008000"/>
                </a:solidFill>
                <a:latin typeface="AcadNusx" pitchFamily="2" charset="0"/>
              </a:rPr>
              <a:t>ორი ტიპის ნუკლეინის მჟავები, პოლიმერებია:</a:t>
            </a:r>
            <a:endParaRPr lang="fr-FR" sz="2400">
              <a:solidFill>
                <a:srgbClr val="008000"/>
              </a:solidFill>
              <a:latin typeface="AcadNusx" pitchFamily="2" charset="0"/>
            </a:endParaRP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555625" y="941388"/>
            <a:ext cx="774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ka-GE">
                <a:latin typeface="AcadNusx" pitchFamily="2" charset="0"/>
              </a:rPr>
              <a:t>რიბონუკლეინისმჟავები </a:t>
            </a:r>
            <a:r>
              <a:rPr lang="fr-FR">
                <a:solidFill>
                  <a:srgbClr val="FF0000"/>
                </a:solidFill>
                <a:latin typeface="AcadNusx" pitchFamily="2" charset="0"/>
              </a:rPr>
              <a:t>(</a:t>
            </a:r>
            <a:r>
              <a:rPr lang="ka-GE">
                <a:solidFill>
                  <a:srgbClr val="FF0000"/>
                </a:solidFill>
                <a:latin typeface="AcadNusx" pitchFamily="2" charset="0"/>
              </a:rPr>
              <a:t>რნმ</a:t>
            </a:r>
            <a:r>
              <a:rPr lang="fr-FR">
                <a:solidFill>
                  <a:srgbClr val="FF0000"/>
                </a:solidFill>
                <a:latin typeface="AcadNusx" pitchFamily="2" charset="0"/>
              </a:rPr>
              <a:t>)</a:t>
            </a:r>
          </a:p>
          <a:p>
            <a:pPr algn="just"/>
            <a:endParaRPr lang="fr-FR" sz="24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428625" y="1368425"/>
            <a:ext cx="799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ka-GE">
                <a:latin typeface="AcadNusx" pitchFamily="2" charset="0"/>
              </a:rPr>
              <a:t>დეზოქსირიბონუკლეინისმჟავები </a:t>
            </a:r>
            <a:r>
              <a:rPr lang="fr-FR">
                <a:solidFill>
                  <a:srgbClr val="FF0000"/>
                </a:solidFill>
                <a:latin typeface="AcadNusx" pitchFamily="2" charset="0"/>
              </a:rPr>
              <a:t>(</a:t>
            </a:r>
            <a:r>
              <a:rPr lang="ka-GE">
                <a:solidFill>
                  <a:srgbClr val="FF0000"/>
                </a:solidFill>
                <a:latin typeface="AcadNusx" pitchFamily="2" charset="0"/>
              </a:rPr>
              <a:t>დნმ</a:t>
            </a:r>
            <a:r>
              <a:rPr lang="fr-FR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390900" y="0"/>
            <a:ext cx="3714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6152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177800"/>
            <a:ext cx="14097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847850"/>
            <a:ext cx="563880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  <p:bldP spid="322564" grpId="0" animBg="1"/>
      <p:bldP spid="322565" grpId="0"/>
      <p:bldP spid="322566" grpId="0"/>
      <p:bldP spid="322567" grpId="0"/>
      <p:bldP spid="3225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8131" r="22328" b="3162"/>
          <a:stretch>
            <a:fillRect/>
          </a:stretch>
        </p:blipFill>
        <p:spPr bwMode="auto">
          <a:xfrm>
            <a:off x="742950" y="854075"/>
            <a:ext cx="25463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3038" y="144463"/>
            <a:ext cx="6581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89350" y="854075"/>
            <a:ext cx="272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FF0000"/>
                </a:solidFill>
                <a:latin typeface="AcadNusx" pitchFamily="2" charset="0"/>
              </a:rPr>
              <a:t>D</a:t>
            </a:r>
            <a:r>
              <a:rPr lang="ka-GE" sz="2800">
                <a:solidFill>
                  <a:srgbClr val="FF0000"/>
                </a:solidFill>
                <a:latin typeface="AcadNusx" pitchFamily="2" charset="0"/>
              </a:rPr>
              <a:t>დნმ</a:t>
            </a:r>
            <a:endParaRPr lang="fr-FR" sz="2800">
              <a:solidFill>
                <a:srgbClr val="FF0000"/>
              </a:solidFill>
              <a:latin typeface="AcadNusx" pitchFamily="2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689350" y="1617663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3200">
                <a:solidFill>
                  <a:srgbClr val="FFFF00"/>
                </a:solidFill>
              </a:rPr>
              <a:t>-</a:t>
            </a:r>
            <a:r>
              <a:rPr lang="ka-GE" sz="3200">
                <a:solidFill>
                  <a:srgbClr val="FFFF00"/>
                </a:solidFill>
              </a:rPr>
              <a:t>ც</a:t>
            </a:r>
            <a:endParaRPr lang="fr-FR" sz="3200">
              <a:solidFill>
                <a:srgbClr val="66FF33"/>
              </a:solidFill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689350" y="2108200"/>
            <a:ext cx="1136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3600">
                <a:solidFill>
                  <a:srgbClr val="66FF33"/>
                </a:solidFill>
              </a:rPr>
              <a:t>-</a:t>
            </a:r>
            <a:r>
              <a:rPr lang="ka-GE" sz="3600">
                <a:solidFill>
                  <a:srgbClr val="66FF33"/>
                </a:solidFill>
              </a:rPr>
              <a:t>გ</a:t>
            </a:r>
            <a:endParaRPr lang="fr-FR" sz="3600">
              <a:solidFill>
                <a:srgbClr val="66FF33"/>
              </a:solidFill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700463" y="2887663"/>
            <a:ext cx="819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3200">
                <a:solidFill>
                  <a:srgbClr val="FF0000"/>
                </a:solidFill>
              </a:rPr>
              <a:t>-</a:t>
            </a:r>
            <a:r>
              <a:rPr lang="ka-GE" sz="3200">
                <a:solidFill>
                  <a:srgbClr val="FF0000"/>
                </a:solidFill>
              </a:rPr>
              <a:t>თ</a:t>
            </a:r>
            <a:endParaRPr lang="fr-FR" sz="3200">
              <a:solidFill>
                <a:srgbClr val="66FF33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768725" y="3473450"/>
            <a:ext cx="101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3200">
                <a:solidFill>
                  <a:schemeClr val="accent2"/>
                </a:solidFill>
              </a:rPr>
              <a:t>-</a:t>
            </a:r>
            <a:r>
              <a:rPr lang="ka-GE" sz="3200">
                <a:solidFill>
                  <a:schemeClr val="accent2"/>
                </a:solidFill>
              </a:rPr>
              <a:t>ა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7177" name="Picture 32" descr="adn_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"/>
          <p:cNvSpPr>
            <a:spLocks noChangeArrowheads="1"/>
          </p:cNvSpPr>
          <p:nvPr/>
        </p:nvSpPr>
        <p:spPr bwMode="auto">
          <a:xfrm>
            <a:off x="4733925" y="1727200"/>
            <a:ext cx="42799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ka-GE">
                <a:solidFill>
                  <a:srgbClr val="008000"/>
                </a:solidFill>
                <a:latin typeface="AcadNusx" pitchFamily="2" charset="0"/>
              </a:rPr>
              <a:t>დნმ-ის მონომერს წარმოადგენს</a:t>
            </a:r>
            <a:r>
              <a:rPr lang="fr-FR">
                <a:solidFill>
                  <a:srgbClr val="008000"/>
                </a:solidFill>
                <a:latin typeface="AcadNusx" pitchFamily="2" charset="0"/>
              </a:rPr>
              <a:t> </a:t>
            </a:r>
            <a:r>
              <a:rPr lang="ka-GE">
                <a:solidFill>
                  <a:srgbClr val="FF0000"/>
                </a:solidFill>
                <a:latin typeface="AcadNusx" pitchFamily="2" charset="0"/>
              </a:rPr>
              <a:t>ნუკლეოტიდი</a:t>
            </a:r>
            <a:endParaRPr lang="fr-FR">
              <a:solidFill>
                <a:srgbClr val="FF0000"/>
              </a:solidFill>
              <a:latin typeface="AcadNusx" pitchFamily="2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ka-GE">
                <a:solidFill>
                  <a:srgbClr val="008000"/>
                </a:solidFill>
                <a:latin typeface="AcadNusx" pitchFamily="2" charset="0"/>
              </a:rPr>
              <a:t>4 ტიპის ნუკლეოტიდი : ადენინი, გუანინი, თიმინი და ციტოზინი</a:t>
            </a:r>
          </a:p>
          <a:p>
            <a:pPr eaLnBrk="0" hangingPunct="0"/>
            <a:r>
              <a:rPr lang="ka-GE">
                <a:solidFill>
                  <a:srgbClr val="008000"/>
                </a:solidFill>
                <a:latin typeface="AcadNusx" pitchFamily="2" charset="0"/>
              </a:rPr>
              <a:t>რნმ-ის მონეომერს წარმოადგენს</a:t>
            </a:r>
          </a:p>
          <a:p>
            <a:pPr eaLnBrk="0" hangingPunct="0"/>
            <a:r>
              <a:rPr lang="ka-GE">
                <a:solidFill>
                  <a:srgbClr val="008000"/>
                </a:solidFill>
                <a:latin typeface="AcadNusx" pitchFamily="2" charset="0"/>
              </a:rPr>
              <a:t>ასევე </a:t>
            </a:r>
            <a:r>
              <a:rPr lang="ka-GE">
                <a:solidFill>
                  <a:srgbClr val="FF0000"/>
                </a:solidFill>
                <a:latin typeface="AcadNusx" pitchFamily="2" charset="0"/>
              </a:rPr>
              <a:t>ნუკლეოტიდი</a:t>
            </a:r>
            <a:endParaRPr lang="fr-FR">
              <a:solidFill>
                <a:srgbClr val="FF0000"/>
              </a:solidFill>
              <a:latin typeface="AcadNusx" pitchFamily="2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fr-FR">
                <a:solidFill>
                  <a:srgbClr val="008000"/>
                </a:solidFill>
                <a:latin typeface="AcadNusx" pitchFamily="2" charset="0"/>
              </a:rPr>
              <a:t>4 </a:t>
            </a:r>
            <a:r>
              <a:rPr lang="ka-GE">
                <a:solidFill>
                  <a:srgbClr val="008000"/>
                </a:solidFill>
                <a:latin typeface="AcadNusx" pitchFamily="2" charset="0"/>
              </a:rPr>
              <a:t>ტიპის ნუკლეოტიდი: ციტოზინი, გუანინი, ადენინი და ურაცილი თიმინის ნაცვლად</a:t>
            </a:r>
            <a:endParaRPr lang="fr-FR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mposes_adn_clip_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693988"/>
            <a:ext cx="47244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omposes_adn_clip_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682875"/>
            <a:ext cx="4371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2838" y="1539875"/>
            <a:ext cx="48117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ნუკლეოტიდები წყალბადური ბმებით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588" y="0"/>
            <a:ext cx="68691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8198" name="Picture 32" descr="adn_ani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3124200" y="1651000"/>
            <a:ext cx="3581400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58"/>
          <p:cNvSpPr txBox="1">
            <a:spLocks noChangeArrowheads="1"/>
          </p:cNvSpPr>
          <p:nvPr/>
        </p:nvSpPr>
        <p:spPr bwMode="auto">
          <a:xfrm>
            <a:off x="441325" y="1027113"/>
            <a:ext cx="522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3600">
                <a:solidFill>
                  <a:srgbClr val="FF0000"/>
                </a:solidFill>
              </a:rPr>
              <a:t>ნუკლეოტიდი</a:t>
            </a:r>
            <a:r>
              <a:rPr lang="fr-FR" sz="3600">
                <a:solidFill>
                  <a:srgbClr val="FF0000"/>
                </a:solidFill>
              </a:rPr>
              <a:t> </a:t>
            </a:r>
            <a:r>
              <a:rPr lang="ka-GE" sz="3600">
                <a:solidFill>
                  <a:srgbClr val="FF0000"/>
                </a:solidFill>
              </a:rPr>
              <a:t>შედგება</a:t>
            </a:r>
            <a:r>
              <a:rPr lang="fr-FR" sz="3600">
                <a:solidFill>
                  <a:srgbClr val="FF0000"/>
                </a:solidFill>
              </a:rPr>
              <a:t>:</a:t>
            </a:r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2579688" y="1633538"/>
            <a:ext cx="5100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A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აზოტოვანი ფუძე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2730500" y="2805113"/>
            <a:ext cx="68881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 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მონოსაქარიდი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 – 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პენტოზა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:</a:t>
            </a:r>
          </a:p>
          <a:p>
            <a:pPr eaLnBrk="0" hangingPunct="0">
              <a:defRPr/>
            </a:pPr>
            <a:r>
              <a:rPr lang="ka-GE" sz="3600" dirty="0">
                <a:solidFill>
                  <a:schemeClr val="accent2"/>
                </a:solidFill>
                <a:latin typeface="AcadNusx" pitchFamily="2" charset="0"/>
              </a:rPr>
              <a:t>დეზოქსირიბოზა - რიბოზა</a:t>
            </a:r>
            <a:r>
              <a:rPr lang="fr-FR" sz="4000" dirty="0">
                <a:solidFill>
                  <a:schemeClr val="accent2"/>
                </a:solidFill>
                <a:latin typeface="AcadNusx" pitchFamily="2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fr-FR" sz="3600" dirty="0">
              <a:solidFill>
                <a:schemeClr val="accent2">
                  <a:lumMod val="50000"/>
                </a:schemeClr>
              </a:solidFill>
              <a:latin typeface="AcadNusx" pitchFamily="2" charset="0"/>
            </a:endParaRP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2703513" y="4770438"/>
            <a:ext cx="5240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 </a:t>
            </a:r>
            <a:r>
              <a:rPr lang="ka-GE" sz="3600" dirty="0">
                <a:solidFill>
                  <a:schemeClr val="accent2">
                    <a:lumMod val="50000"/>
                  </a:schemeClr>
                </a:solidFill>
                <a:latin typeface="AcadNusx" pitchFamily="2" charset="0"/>
              </a:rPr>
              <a:t>ფოსფორმჟავას ნაშთი</a:t>
            </a:r>
            <a:endParaRPr lang="fr-FR" sz="3600" dirty="0">
              <a:solidFill>
                <a:schemeClr val="accent2">
                  <a:lumMod val="50000"/>
                </a:schemeClr>
              </a:solidFill>
              <a:latin typeface="AcadNusx" pitchFamily="2" charset="0"/>
            </a:endParaRPr>
          </a:p>
        </p:txBody>
      </p:sp>
      <p:sp>
        <p:nvSpPr>
          <p:cNvPr id="45122" name="Text Box 66"/>
          <p:cNvSpPr txBox="1">
            <a:spLocks noChangeArrowheads="1"/>
          </p:cNvSpPr>
          <p:nvPr/>
        </p:nvSpPr>
        <p:spPr bwMode="auto">
          <a:xfrm>
            <a:off x="1697038" y="0"/>
            <a:ext cx="65643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</a:t>
            </a: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r>
              <a:rPr lang="fr-F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</a:p>
        </p:txBody>
      </p:sp>
      <p:pic>
        <p:nvPicPr>
          <p:cNvPr id="9224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736600" y="1739900"/>
            <a:ext cx="3860800" cy="36576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966788" y="809625"/>
            <a:ext cx="58435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000">
                <a:solidFill>
                  <a:srgbClr val="FF0000"/>
                </a:solidFill>
                <a:latin typeface="AcadNusx" pitchFamily="2" charset="0"/>
              </a:rPr>
              <a:t>O</a:t>
            </a:r>
            <a:r>
              <a:rPr lang="ka-GE" sz="3000">
                <a:solidFill>
                  <a:srgbClr val="FF0000"/>
                </a:solidFill>
                <a:latin typeface="AcadNusx" pitchFamily="2" charset="0"/>
              </a:rPr>
              <a:t>ორი ტიპის აზოტოვანი ფუძე</a:t>
            </a:r>
            <a:r>
              <a:rPr lang="fr-FR" sz="3000">
                <a:solidFill>
                  <a:srgbClr val="FF0000"/>
                </a:solidFill>
                <a:latin typeface="AcadNusx" pitchFamily="2" charset="0"/>
              </a:rPr>
              <a:t>:</a:t>
            </a: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765175" y="1708150"/>
            <a:ext cx="411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a-GE" sz="2800">
                <a:solidFill>
                  <a:schemeClr val="accent2"/>
                </a:solidFill>
                <a:latin typeface="AcadNusx" pitchFamily="2" charset="0"/>
              </a:rPr>
              <a:t>პირიმიდინის ბირთვი</a:t>
            </a:r>
            <a:r>
              <a:rPr lang="fr-FR" sz="2800">
                <a:solidFill>
                  <a:schemeClr val="accent2"/>
                </a:solidFill>
                <a:latin typeface="AcadNusx" pitchFamily="2" charset="0"/>
              </a:rPr>
              <a:t> </a:t>
            </a: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5246688" y="1684338"/>
            <a:ext cx="314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a-GE" sz="2800">
                <a:solidFill>
                  <a:schemeClr val="accent2"/>
                </a:solidFill>
              </a:rPr>
              <a:t>პურინის ბირთვი</a:t>
            </a:r>
            <a:r>
              <a:rPr lang="fr-FR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246" name="AutoShape 18"/>
          <p:cNvSpPr>
            <a:spLocks noChangeArrowheads="1"/>
          </p:cNvSpPr>
          <p:nvPr/>
        </p:nvSpPr>
        <p:spPr bwMode="auto">
          <a:xfrm>
            <a:off x="430213" y="912813"/>
            <a:ext cx="342900" cy="342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7" name="Group 46"/>
          <p:cNvGrpSpPr>
            <a:grpSpLocks/>
          </p:cNvGrpSpPr>
          <p:nvPr/>
        </p:nvGrpSpPr>
        <p:grpSpPr bwMode="auto">
          <a:xfrm>
            <a:off x="1541463" y="2913063"/>
            <a:ext cx="2187575" cy="2347912"/>
            <a:chOff x="746" y="1835"/>
            <a:chExt cx="1378" cy="1479"/>
          </a:xfrm>
        </p:grpSpPr>
        <p:sp>
          <p:nvSpPr>
            <p:cNvPr id="10277" name="AutoShape 9"/>
            <p:cNvSpPr>
              <a:spLocks noChangeArrowheads="1"/>
            </p:cNvSpPr>
            <p:nvPr/>
          </p:nvSpPr>
          <p:spPr bwMode="auto">
            <a:xfrm rot="5400000">
              <a:off x="972" y="2112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278" name="Text Box 10"/>
            <p:cNvSpPr txBox="1">
              <a:spLocks noChangeArrowheads="1"/>
            </p:cNvSpPr>
            <p:nvPr/>
          </p:nvSpPr>
          <p:spPr bwMode="auto">
            <a:xfrm>
              <a:off x="890" y="207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0279" name="Text Box 11"/>
            <p:cNvSpPr txBox="1">
              <a:spLocks noChangeArrowheads="1"/>
            </p:cNvSpPr>
            <p:nvPr/>
          </p:nvSpPr>
          <p:spPr bwMode="auto">
            <a:xfrm>
              <a:off x="1298" y="2799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10280" name="Line 12"/>
            <p:cNvSpPr>
              <a:spLocks noChangeShapeType="1"/>
            </p:cNvSpPr>
            <p:nvPr/>
          </p:nvSpPr>
          <p:spPr bwMode="auto">
            <a:xfrm rot="3600000" flipH="1" flipV="1">
              <a:off x="1617" y="2605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13"/>
            <p:cNvSpPr>
              <a:spLocks noChangeShapeType="1"/>
            </p:cNvSpPr>
            <p:nvPr/>
          </p:nvSpPr>
          <p:spPr bwMode="auto">
            <a:xfrm rot="18000000" flipV="1">
              <a:off x="1617" y="2101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14"/>
            <p:cNvSpPr>
              <a:spLocks noChangeShapeType="1"/>
            </p:cNvSpPr>
            <p:nvPr/>
          </p:nvSpPr>
          <p:spPr bwMode="auto">
            <a:xfrm>
              <a:off x="1128" y="2376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Text Box 30"/>
            <p:cNvSpPr txBox="1">
              <a:spLocks noChangeArrowheads="1"/>
            </p:cNvSpPr>
            <p:nvPr/>
          </p:nvSpPr>
          <p:spPr bwMode="auto">
            <a:xfrm>
              <a:off x="1346" y="30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284" name="Text Box 31"/>
            <p:cNvSpPr txBox="1">
              <a:spLocks noChangeArrowheads="1"/>
            </p:cNvSpPr>
            <p:nvPr/>
          </p:nvSpPr>
          <p:spPr bwMode="auto">
            <a:xfrm>
              <a:off x="746" y="26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285" name="Text Box 32"/>
            <p:cNvSpPr txBox="1">
              <a:spLocks noChangeArrowheads="1"/>
            </p:cNvSpPr>
            <p:nvPr/>
          </p:nvSpPr>
          <p:spPr bwMode="auto">
            <a:xfrm>
              <a:off x="746" y="20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86" name="Text Box 33"/>
            <p:cNvSpPr txBox="1">
              <a:spLocks noChangeArrowheads="1"/>
            </p:cNvSpPr>
            <p:nvPr/>
          </p:nvSpPr>
          <p:spPr bwMode="auto">
            <a:xfrm>
              <a:off x="1346" y="183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287" name="Text Box 34"/>
            <p:cNvSpPr txBox="1">
              <a:spLocks noChangeArrowheads="1"/>
            </p:cNvSpPr>
            <p:nvPr/>
          </p:nvSpPr>
          <p:spPr bwMode="auto">
            <a:xfrm>
              <a:off x="1928" y="20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0288" name="Text Box 35"/>
            <p:cNvSpPr txBox="1">
              <a:spLocks noChangeArrowheads="1"/>
            </p:cNvSpPr>
            <p:nvPr/>
          </p:nvSpPr>
          <p:spPr bwMode="auto">
            <a:xfrm>
              <a:off x="1928" y="26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</p:grpSp>
      <p:grpSp>
        <p:nvGrpSpPr>
          <p:cNvPr id="10248" name="Group 47"/>
          <p:cNvGrpSpPr>
            <a:grpSpLocks/>
          </p:cNvGrpSpPr>
          <p:nvPr/>
        </p:nvGrpSpPr>
        <p:grpSpPr bwMode="auto">
          <a:xfrm>
            <a:off x="5051425" y="2817813"/>
            <a:ext cx="3302000" cy="2443162"/>
            <a:chOff x="3182" y="1775"/>
            <a:chExt cx="2080" cy="1539"/>
          </a:xfrm>
        </p:grpSpPr>
        <p:sp>
          <p:nvSpPr>
            <p:cNvPr id="10258" name="AutoShape 20"/>
            <p:cNvSpPr>
              <a:spLocks noChangeArrowheads="1"/>
            </p:cNvSpPr>
            <p:nvPr/>
          </p:nvSpPr>
          <p:spPr bwMode="auto">
            <a:xfrm rot="5400000">
              <a:off x="3396" y="2100"/>
              <a:ext cx="972" cy="841"/>
            </a:xfrm>
            <a:prstGeom prst="hexagon">
              <a:avLst>
                <a:gd name="adj" fmla="val 28894"/>
                <a:gd name="vf" fmla="val 115470"/>
              </a:avLst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259" name="Text Box 21"/>
            <p:cNvSpPr txBox="1">
              <a:spLocks noChangeArrowheads="1"/>
            </p:cNvSpPr>
            <p:nvPr/>
          </p:nvSpPr>
          <p:spPr bwMode="auto">
            <a:xfrm>
              <a:off x="3314" y="2067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0260" name="Text Box 22"/>
            <p:cNvSpPr txBox="1">
              <a:spLocks noChangeArrowheads="1"/>
            </p:cNvSpPr>
            <p:nvPr/>
          </p:nvSpPr>
          <p:spPr bwMode="auto">
            <a:xfrm>
              <a:off x="3722" y="2787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10261" name="Line 23"/>
            <p:cNvSpPr>
              <a:spLocks noChangeShapeType="1"/>
            </p:cNvSpPr>
            <p:nvPr/>
          </p:nvSpPr>
          <p:spPr bwMode="auto">
            <a:xfrm>
              <a:off x="4200" y="2352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AutoShape 24"/>
            <p:cNvSpPr>
              <a:spLocks noChangeArrowheads="1"/>
            </p:cNvSpPr>
            <p:nvPr/>
          </p:nvSpPr>
          <p:spPr bwMode="auto">
            <a:xfrm rot="5401490">
              <a:off x="4254" y="2154"/>
              <a:ext cx="840" cy="744"/>
            </a:xfrm>
            <a:prstGeom prst="pentagon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25"/>
            <p:cNvSpPr>
              <a:spLocks noChangeShapeType="1"/>
            </p:cNvSpPr>
            <p:nvPr/>
          </p:nvSpPr>
          <p:spPr bwMode="auto">
            <a:xfrm rot="18000000" flipV="1">
              <a:off x="3693" y="2593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26"/>
            <p:cNvSpPr>
              <a:spLocks noChangeShapeType="1"/>
            </p:cNvSpPr>
            <p:nvPr/>
          </p:nvSpPr>
          <p:spPr bwMode="auto">
            <a:xfrm rot="3600000" flipH="1" flipV="1">
              <a:off x="3693" y="2089"/>
              <a:ext cx="0" cy="3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27"/>
            <p:cNvSpPr>
              <a:spLocks noChangeShapeType="1"/>
            </p:cNvSpPr>
            <p:nvPr/>
          </p:nvSpPr>
          <p:spPr bwMode="auto">
            <a:xfrm>
              <a:off x="4740" y="2244"/>
              <a:ext cx="180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266" name="Text Box 28"/>
            <p:cNvSpPr txBox="1">
              <a:spLocks noChangeArrowheads="1"/>
            </p:cNvSpPr>
            <p:nvPr/>
          </p:nvSpPr>
          <p:spPr bwMode="auto">
            <a:xfrm>
              <a:off x="4610" y="1923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 useBgFill="1">
          <p:nvSpPr>
            <p:cNvPr id="10267" name="Text Box 29"/>
            <p:cNvSpPr txBox="1">
              <a:spLocks noChangeArrowheads="1"/>
            </p:cNvSpPr>
            <p:nvPr/>
          </p:nvSpPr>
          <p:spPr bwMode="auto">
            <a:xfrm>
              <a:off x="4574" y="2727"/>
              <a:ext cx="289" cy="34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3000"/>
                <a:t>N</a:t>
              </a:r>
            </a:p>
          </p:txBody>
        </p:sp>
        <p:sp>
          <p:nvSpPr>
            <p:cNvPr id="10268" name="Text Box 36"/>
            <p:cNvSpPr txBox="1">
              <a:spLocks noChangeArrowheads="1"/>
            </p:cNvSpPr>
            <p:nvPr/>
          </p:nvSpPr>
          <p:spPr bwMode="auto">
            <a:xfrm>
              <a:off x="3182" y="213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269" name="Text Box 37"/>
            <p:cNvSpPr txBox="1">
              <a:spLocks noChangeArrowheads="1"/>
            </p:cNvSpPr>
            <p:nvPr/>
          </p:nvSpPr>
          <p:spPr bwMode="auto">
            <a:xfrm>
              <a:off x="3182" y="26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270" name="Text Box 38"/>
            <p:cNvSpPr txBox="1">
              <a:spLocks noChangeArrowheads="1"/>
            </p:cNvSpPr>
            <p:nvPr/>
          </p:nvSpPr>
          <p:spPr bwMode="auto">
            <a:xfrm>
              <a:off x="3782" y="30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71" name="Text Box 39"/>
            <p:cNvSpPr txBox="1">
              <a:spLocks noChangeArrowheads="1"/>
            </p:cNvSpPr>
            <p:nvPr/>
          </p:nvSpPr>
          <p:spPr bwMode="auto">
            <a:xfrm>
              <a:off x="4220" y="28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272" name="Text Box 40"/>
            <p:cNvSpPr txBox="1">
              <a:spLocks noChangeArrowheads="1"/>
            </p:cNvSpPr>
            <p:nvPr/>
          </p:nvSpPr>
          <p:spPr bwMode="auto">
            <a:xfrm>
              <a:off x="4220" y="19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10273" name="Text Box 41"/>
            <p:cNvSpPr txBox="1">
              <a:spLocks noChangeArrowheads="1"/>
            </p:cNvSpPr>
            <p:nvPr/>
          </p:nvSpPr>
          <p:spPr bwMode="auto">
            <a:xfrm>
              <a:off x="3782" y="17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0274" name="Text Box 42"/>
            <p:cNvSpPr txBox="1">
              <a:spLocks noChangeArrowheads="1"/>
            </p:cNvSpPr>
            <p:nvPr/>
          </p:nvSpPr>
          <p:spPr bwMode="auto">
            <a:xfrm>
              <a:off x="4610" y="17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7</a:t>
              </a:r>
            </a:p>
          </p:txBody>
        </p:sp>
        <p:sp>
          <p:nvSpPr>
            <p:cNvPr id="10275" name="Text Box 43"/>
            <p:cNvSpPr txBox="1">
              <a:spLocks noChangeArrowheads="1"/>
            </p:cNvSpPr>
            <p:nvPr/>
          </p:nvSpPr>
          <p:spPr bwMode="auto">
            <a:xfrm>
              <a:off x="5066" y="24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10276" name="Text Box 44"/>
            <p:cNvSpPr txBox="1">
              <a:spLocks noChangeArrowheads="1"/>
            </p:cNvSpPr>
            <p:nvPr/>
          </p:nvSpPr>
          <p:spPr bwMode="auto">
            <a:xfrm>
              <a:off x="4634" y="30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800">
                  <a:solidFill>
                    <a:srgbClr val="008000"/>
                  </a:solidFill>
                </a:rPr>
                <a:t>9</a:t>
              </a:r>
            </a:p>
          </p:txBody>
        </p:sp>
      </p:grpSp>
      <p:sp>
        <p:nvSpPr>
          <p:cNvPr id="5129" name="Text Box 45"/>
          <p:cNvSpPr txBox="1">
            <a:spLocks noChangeArrowheads="1"/>
          </p:cNvSpPr>
          <p:nvPr/>
        </p:nvSpPr>
        <p:spPr bwMode="auto">
          <a:xfrm>
            <a:off x="2427288" y="0"/>
            <a:ext cx="5530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a-GE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ნუკლეინის მჟავები: დნმ, რნმ</a:t>
            </a:r>
            <a:endParaRPr lang="fr-FR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47154" name="Arc 50"/>
          <p:cNvSpPr>
            <a:spLocks noChangeAspect="1"/>
          </p:cNvSpPr>
          <p:nvPr/>
        </p:nvSpPr>
        <p:spPr bwMode="auto">
          <a:xfrm>
            <a:off x="2657475" y="3078163"/>
            <a:ext cx="760413" cy="974725"/>
          </a:xfrm>
          <a:custGeom>
            <a:avLst/>
            <a:gdLst>
              <a:gd name="T0" fmla="*/ 2147483647 w 16797"/>
              <a:gd name="T1" fmla="*/ 0 h 21530"/>
              <a:gd name="T2" fmla="*/ 2147483647 w 16797"/>
              <a:gd name="T3" fmla="*/ 2147483647 h 21530"/>
              <a:gd name="T4" fmla="*/ 0 w 16797"/>
              <a:gd name="T5" fmla="*/ 2147483647 h 21530"/>
              <a:gd name="T6" fmla="*/ 0 60000 65536"/>
              <a:gd name="T7" fmla="*/ 0 60000 65536"/>
              <a:gd name="T8" fmla="*/ 0 60000 65536"/>
              <a:gd name="T9" fmla="*/ 0 w 16797"/>
              <a:gd name="T10" fmla="*/ 0 h 21530"/>
              <a:gd name="T11" fmla="*/ 16797 w 16797"/>
              <a:gd name="T12" fmla="*/ 21530 h 21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97" h="21530" fill="none" extrusionOk="0">
                <a:moveTo>
                  <a:pt x="1740" y="0"/>
                </a:moveTo>
                <a:cubicBezTo>
                  <a:pt x="7636" y="477"/>
                  <a:pt x="13078" y="3350"/>
                  <a:pt x="16797" y="7949"/>
                </a:cubicBezTo>
              </a:path>
              <a:path w="16797" h="21530" stroke="0" extrusionOk="0">
                <a:moveTo>
                  <a:pt x="1740" y="0"/>
                </a:moveTo>
                <a:cubicBezTo>
                  <a:pt x="7636" y="477"/>
                  <a:pt x="13078" y="3350"/>
                  <a:pt x="16797" y="7949"/>
                </a:cubicBezTo>
                <a:lnTo>
                  <a:pt x="0" y="21530"/>
                </a:lnTo>
                <a:lnTo>
                  <a:pt x="174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Arc 51"/>
          <p:cNvSpPr>
            <a:spLocks noChangeAspect="1"/>
          </p:cNvSpPr>
          <p:nvPr/>
        </p:nvSpPr>
        <p:spPr bwMode="auto">
          <a:xfrm>
            <a:off x="1846263" y="3082925"/>
            <a:ext cx="811212" cy="971550"/>
          </a:xfrm>
          <a:custGeom>
            <a:avLst/>
            <a:gdLst>
              <a:gd name="T0" fmla="*/ 0 w 17921"/>
              <a:gd name="T1" fmla="*/ 2147483647 h 21438"/>
              <a:gd name="T2" fmla="*/ 2147483647 w 17921"/>
              <a:gd name="T3" fmla="*/ 0 h 21438"/>
              <a:gd name="T4" fmla="*/ 2147483647 w 17921"/>
              <a:gd name="T5" fmla="*/ 2147483647 h 21438"/>
              <a:gd name="T6" fmla="*/ 0 60000 65536"/>
              <a:gd name="T7" fmla="*/ 0 60000 65536"/>
              <a:gd name="T8" fmla="*/ 0 60000 65536"/>
              <a:gd name="T9" fmla="*/ 0 w 17921"/>
              <a:gd name="T10" fmla="*/ 0 h 21438"/>
              <a:gd name="T11" fmla="*/ 17921 w 17921"/>
              <a:gd name="T12" fmla="*/ 21438 h 21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1" h="21438" fill="none" extrusionOk="0">
                <a:moveTo>
                  <a:pt x="-1" y="9379"/>
                </a:moveTo>
                <a:cubicBezTo>
                  <a:pt x="3493" y="4187"/>
                  <a:pt x="9067" y="765"/>
                  <a:pt x="15279" y="0"/>
                </a:cubicBezTo>
              </a:path>
              <a:path w="17921" h="21438" stroke="0" extrusionOk="0">
                <a:moveTo>
                  <a:pt x="-1" y="9379"/>
                </a:moveTo>
                <a:cubicBezTo>
                  <a:pt x="3493" y="4187"/>
                  <a:pt x="9067" y="765"/>
                  <a:pt x="15279" y="0"/>
                </a:cubicBezTo>
                <a:lnTo>
                  <a:pt x="17921" y="21438"/>
                </a:lnTo>
                <a:lnTo>
                  <a:pt x="-1" y="937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Arc 52"/>
          <p:cNvSpPr>
            <a:spLocks noChangeAspect="1"/>
          </p:cNvSpPr>
          <p:nvPr/>
        </p:nvSpPr>
        <p:spPr bwMode="auto">
          <a:xfrm>
            <a:off x="1677988" y="3684588"/>
            <a:ext cx="979487" cy="558800"/>
          </a:xfrm>
          <a:custGeom>
            <a:avLst/>
            <a:gdLst>
              <a:gd name="T0" fmla="*/ 2147483647 w 21600"/>
              <a:gd name="T1" fmla="*/ 2147483647 h 12343"/>
              <a:gd name="T2" fmla="*/ 2147483647 w 21600"/>
              <a:gd name="T3" fmla="*/ 0 h 12343"/>
              <a:gd name="T4" fmla="*/ 2147483647 w 21600"/>
              <a:gd name="T5" fmla="*/ 2147483647 h 12343"/>
              <a:gd name="T6" fmla="*/ 0 60000 65536"/>
              <a:gd name="T7" fmla="*/ 0 60000 65536"/>
              <a:gd name="T8" fmla="*/ 0 60000 65536"/>
              <a:gd name="T9" fmla="*/ 0 w 21600"/>
              <a:gd name="T10" fmla="*/ 0 h 12343"/>
              <a:gd name="T11" fmla="*/ 21600 w 21600"/>
              <a:gd name="T12" fmla="*/ 12343 h 12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2343" fill="none" extrusionOk="0">
                <a:moveTo>
                  <a:pt x="403" y="12342"/>
                </a:moveTo>
                <a:cubicBezTo>
                  <a:pt x="134" y="10974"/>
                  <a:pt x="0" y="9584"/>
                  <a:pt x="0" y="8190"/>
                </a:cubicBezTo>
                <a:cubicBezTo>
                  <a:pt x="-1" y="5381"/>
                  <a:pt x="547" y="2599"/>
                  <a:pt x="1612" y="-1"/>
                </a:cubicBezTo>
              </a:path>
              <a:path w="21600" h="12343" stroke="0" extrusionOk="0">
                <a:moveTo>
                  <a:pt x="403" y="12342"/>
                </a:moveTo>
                <a:cubicBezTo>
                  <a:pt x="134" y="10974"/>
                  <a:pt x="0" y="9584"/>
                  <a:pt x="0" y="8190"/>
                </a:cubicBezTo>
                <a:cubicBezTo>
                  <a:pt x="-1" y="5381"/>
                  <a:pt x="547" y="2599"/>
                  <a:pt x="1612" y="-1"/>
                </a:cubicBezTo>
                <a:lnTo>
                  <a:pt x="21600" y="8190"/>
                </a:lnTo>
                <a:lnTo>
                  <a:pt x="403" y="12342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Arc 53"/>
          <p:cNvSpPr>
            <a:spLocks noChangeAspect="1"/>
          </p:cNvSpPr>
          <p:nvPr/>
        </p:nvSpPr>
        <p:spPr bwMode="auto">
          <a:xfrm>
            <a:off x="1771650" y="4052888"/>
            <a:ext cx="884238" cy="966787"/>
          </a:xfrm>
          <a:custGeom>
            <a:avLst/>
            <a:gdLst>
              <a:gd name="T0" fmla="*/ 2147483647 w 19513"/>
              <a:gd name="T1" fmla="*/ 2147483647 h 21343"/>
              <a:gd name="T2" fmla="*/ 0 w 19513"/>
              <a:gd name="T3" fmla="*/ 2147483647 h 21343"/>
              <a:gd name="T4" fmla="*/ 2147483647 w 19513"/>
              <a:gd name="T5" fmla="*/ 0 h 21343"/>
              <a:gd name="T6" fmla="*/ 0 60000 65536"/>
              <a:gd name="T7" fmla="*/ 0 60000 65536"/>
              <a:gd name="T8" fmla="*/ 0 60000 65536"/>
              <a:gd name="T9" fmla="*/ 0 w 19513"/>
              <a:gd name="T10" fmla="*/ 0 h 21343"/>
              <a:gd name="T11" fmla="*/ 19513 w 19513"/>
              <a:gd name="T12" fmla="*/ 21343 h 21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13" h="21343" fill="none" extrusionOk="0">
                <a:moveTo>
                  <a:pt x="16191" y="21343"/>
                </a:moveTo>
                <a:cubicBezTo>
                  <a:pt x="9128" y="20244"/>
                  <a:pt x="3065" y="15721"/>
                  <a:pt x="0" y="9262"/>
                </a:cubicBezTo>
              </a:path>
              <a:path w="19513" h="21343" stroke="0" extrusionOk="0">
                <a:moveTo>
                  <a:pt x="16191" y="21343"/>
                </a:moveTo>
                <a:cubicBezTo>
                  <a:pt x="9128" y="20244"/>
                  <a:pt x="3065" y="15721"/>
                  <a:pt x="0" y="9262"/>
                </a:cubicBezTo>
                <a:lnTo>
                  <a:pt x="19513" y="0"/>
                </a:lnTo>
                <a:lnTo>
                  <a:pt x="16191" y="2134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Arc 54"/>
          <p:cNvSpPr>
            <a:spLocks noChangeAspect="1"/>
          </p:cNvSpPr>
          <p:nvPr/>
        </p:nvSpPr>
        <p:spPr bwMode="auto">
          <a:xfrm>
            <a:off x="2657475" y="3651250"/>
            <a:ext cx="979488" cy="598488"/>
          </a:xfrm>
          <a:custGeom>
            <a:avLst/>
            <a:gdLst>
              <a:gd name="T0" fmla="*/ 2147483647 w 21600"/>
              <a:gd name="T1" fmla="*/ 0 h 13209"/>
              <a:gd name="T2" fmla="*/ 2147483647 w 21600"/>
              <a:gd name="T3" fmla="*/ 2147483647 h 13209"/>
              <a:gd name="T4" fmla="*/ 0 w 21600"/>
              <a:gd name="T5" fmla="*/ 2147483647 h 13209"/>
              <a:gd name="T6" fmla="*/ 0 60000 65536"/>
              <a:gd name="T7" fmla="*/ 0 60000 65536"/>
              <a:gd name="T8" fmla="*/ 0 60000 65536"/>
              <a:gd name="T9" fmla="*/ 0 w 21600"/>
              <a:gd name="T10" fmla="*/ 0 h 13209"/>
              <a:gd name="T11" fmla="*/ 21600 w 21600"/>
              <a:gd name="T12" fmla="*/ 13209 h 13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209" fill="none" extrusionOk="0">
                <a:moveTo>
                  <a:pt x="19673" y="-1"/>
                </a:moveTo>
                <a:cubicBezTo>
                  <a:pt x="20943" y="2801"/>
                  <a:pt x="21600" y="5842"/>
                  <a:pt x="21600" y="8918"/>
                </a:cubicBezTo>
                <a:cubicBezTo>
                  <a:pt x="21600" y="10359"/>
                  <a:pt x="21455" y="11796"/>
                  <a:pt x="21169" y="13208"/>
                </a:cubicBezTo>
              </a:path>
              <a:path w="21600" h="13209" stroke="0" extrusionOk="0">
                <a:moveTo>
                  <a:pt x="19673" y="-1"/>
                </a:moveTo>
                <a:cubicBezTo>
                  <a:pt x="20943" y="2801"/>
                  <a:pt x="21600" y="5842"/>
                  <a:pt x="21600" y="8918"/>
                </a:cubicBezTo>
                <a:cubicBezTo>
                  <a:pt x="21600" y="10359"/>
                  <a:pt x="21455" y="11796"/>
                  <a:pt x="21169" y="13208"/>
                </a:cubicBezTo>
                <a:lnTo>
                  <a:pt x="0" y="8918"/>
                </a:lnTo>
                <a:lnTo>
                  <a:pt x="19673" y="-1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Arc 55"/>
          <p:cNvSpPr>
            <a:spLocks noChangeAspect="1"/>
          </p:cNvSpPr>
          <p:nvPr/>
        </p:nvSpPr>
        <p:spPr bwMode="auto">
          <a:xfrm>
            <a:off x="2655888" y="4054475"/>
            <a:ext cx="877887" cy="966788"/>
          </a:xfrm>
          <a:custGeom>
            <a:avLst/>
            <a:gdLst>
              <a:gd name="T0" fmla="*/ 2147483647 w 19352"/>
              <a:gd name="T1" fmla="*/ 2147483647 h 21348"/>
              <a:gd name="T2" fmla="*/ 2147483647 w 19352"/>
              <a:gd name="T3" fmla="*/ 2147483647 h 21348"/>
              <a:gd name="T4" fmla="*/ 0 w 19352"/>
              <a:gd name="T5" fmla="*/ 0 h 21348"/>
              <a:gd name="T6" fmla="*/ 0 60000 65536"/>
              <a:gd name="T7" fmla="*/ 0 60000 65536"/>
              <a:gd name="T8" fmla="*/ 0 60000 65536"/>
              <a:gd name="T9" fmla="*/ 0 w 19352"/>
              <a:gd name="T10" fmla="*/ 0 h 21348"/>
              <a:gd name="T11" fmla="*/ 19352 w 19352"/>
              <a:gd name="T12" fmla="*/ 21348 h 2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2" h="21348" fill="none" extrusionOk="0">
                <a:moveTo>
                  <a:pt x="19351" y="9595"/>
                </a:moveTo>
                <a:cubicBezTo>
                  <a:pt x="16228" y="15893"/>
                  <a:pt x="10235" y="20278"/>
                  <a:pt x="3288" y="21348"/>
                </a:cubicBezTo>
              </a:path>
              <a:path w="19352" h="21348" stroke="0" extrusionOk="0">
                <a:moveTo>
                  <a:pt x="19351" y="9595"/>
                </a:moveTo>
                <a:cubicBezTo>
                  <a:pt x="16228" y="15893"/>
                  <a:pt x="10235" y="20278"/>
                  <a:pt x="3288" y="21348"/>
                </a:cubicBezTo>
                <a:lnTo>
                  <a:pt x="0" y="0"/>
                </a:lnTo>
                <a:lnTo>
                  <a:pt x="19351" y="9595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47160" name="Rectangle 56"/>
          <p:cNvSpPr>
            <a:spLocks noChangeArrowheads="1"/>
          </p:cNvSpPr>
          <p:nvPr/>
        </p:nvSpPr>
        <p:spPr bwMode="auto">
          <a:xfrm>
            <a:off x="3486150" y="5156200"/>
            <a:ext cx="146050" cy="1079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32" descr="adn_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25"/>
            <a:ext cx="428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2" grpId="0" animBg="1"/>
      <p:bldP spid="47154" grpId="0" animBg="1"/>
      <p:bldP spid="47155" grpId="0" animBg="1"/>
      <p:bldP spid="47156" grpId="0" animBg="1"/>
      <p:bldP spid="47157" grpId="0" animBg="1"/>
      <p:bldP spid="47158" grpId="0" animBg="1"/>
      <p:bldP spid="47159" grpId="0" animBg="1"/>
      <p:bldP spid="47160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6771</TotalTime>
  <Words>1386</Words>
  <Application>Microsoft Office PowerPoint</Application>
  <PresentationFormat>On-screen Show (4:3)</PresentationFormat>
  <Paragraphs>791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Times New Roman</vt:lpstr>
      <vt:lpstr>Calibri</vt:lpstr>
      <vt:lpstr>AcadNusx</vt:lpstr>
      <vt:lpstr>Wingdings</vt:lpstr>
      <vt:lpstr>Symbol</vt:lpstr>
      <vt:lpstr>Modèle par défaut</vt:lpstr>
      <vt:lpstr>მემკვიდრული ინფორმაციის მატარებელი მაკრომოლეკულები</vt:lpstr>
      <vt:lpstr>ნუკლეინის მჟავები: დნმ, რნმ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ორი ტიპის აზოტოვანი ფუძე: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სამი ტიპის ტრანსპორტული რნმ:  </vt:lpstr>
      <vt:lpstr>PowerPoint Presentation</vt:lpstr>
      <vt:lpstr>PowerPoint Presentation</vt:lpstr>
      <vt:lpstr>PowerPoint Presentation</vt:lpstr>
      <vt:lpstr>PowerPoint Presentation</vt:lpstr>
    </vt:vector>
  </TitlesOfParts>
  <Company>Labo Biomol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CLOTTES Eric</dc:creator>
  <cp:lastModifiedBy>n_ingorokhva</cp:lastModifiedBy>
  <cp:revision>648</cp:revision>
  <dcterms:created xsi:type="dcterms:W3CDTF">2003-08-20T11:32:59Z</dcterms:created>
  <dcterms:modified xsi:type="dcterms:W3CDTF">2012-03-07T11:36:32Z</dcterms:modified>
</cp:coreProperties>
</file>