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312" r:id="rId3"/>
    <p:sldId id="264" r:id="rId4"/>
    <p:sldId id="265" r:id="rId5"/>
    <p:sldId id="315" r:id="rId6"/>
    <p:sldId id="316" r:id="rId7"/>
    <p:sldId id="266" r:id="rId8"/>
    <p:sldId id="317" r:id="rId9"/>
    <p:sldId id="267" r:id="rId10"/>
    <p:sldId id="268" r:id="rId11"/>
    <p:sldId id="270" r:id="rId12"/>
    <p:sldId id="271" r:id="rId13"/>
    <p:sldId id="272" r:id="rId14"/>
    <p:sldId id="318" r:id="rId15"/>
    <p:sldId id="273" r:id="rId16"/>
    <p:sldId id="274" r:id="rId17"/>
    <p:sldId id="319" r:id="rId18"/>
    <p:sldId id="275" r:id="rId19"/>
    <p:sldId id="276" r:id="rId20"/>
    <p:sldId id="277" r:id="rId21"/>
    <p:sldId id="278" r:id="rId22"/>
    <p:sldId id="279" r:id="rId23"/>
    <p:sldId id="280" r:id="rId24"/>
    <p:sldId id="32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324" r:id="rId33"/>
    <p:sldId id="289" r:id="rId34"/>
    <p:sldId id="290" r:id="rId35"/>
    <p:sldId id="291" r:id="rId36"/>
    <p:sldId id="292" r:id="rId37"/>
    <p:sldId id="323" r:id="rId38"/>
    <p:sldId id="293" r:id="rId39"/>
    <p:sldId id="295" r:id="rId40"/>
    <p:sldId id="257" r:id="rId41"/>
    <p:sldId id="258" r:id="rId42"/>
    <p:sldId id="259" r:id="rId43"/>
    <p:sldId id="260" r:id="rId44"/>
    <p:sldId id="296" r:id="rId45"/>
    <p:sldId id="297" r:id="rId46"/>
    <p:sldId id="298" r:id="rId47"/>
    <p:sldId id="301" r:id="rId48"/>
    <p:sldId id="302" r:id="rId49"/>
    <p:sldId id="303" r:id="rId50"/>
    <p:sldId id="304" r:id="rId51"/>
    <p:sldId id="306" r:id="rId52"/>
    <p:sldId id="308" r:id="rId53"/>
    <p:sldId id="309" r:id="rId54"/>
    <p:sldId id="310" r:id="rId55"/>
    <p:sldId id="311" r:id="rId56"/>
    <p:sldId id="314" r:id="rId57"/>
    <p:sldId id="32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660"/>
  </p:normalViewPr>
  <p:slideViewPr>
    <p:cSldViewPr>
      <p:cViewPr>
        <p:scale>
          <a:sx n="76" d="100"/>
          <a:sy n="76" d="100"/>
        </p:scale>
        <p:origin x="-6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წელი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16-19</c:v>
                </c:pt>
                <c:pt idx="1">
                  <c:v>20-24</c:v>
                </c:pt>
                <c:pt idx="2">
                  <c:v>25-34</c:v>
                </c:pt>
                <c:pt idx="3">
                  <c:v>35-49</c:v>
                </c:pt>
                <c:pt idx="4">
                  <c:v>50-59</c:v>
                </c:pt>
                <c:pt idx="5">
                  <c:v>60+</c:v>
                </c:pt>
                <c:pt idx="6">
                  <c:v>ყველა 16+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29</c:v>
                </c:pt>
                <c:pt idx="2">
                  <c:v>25</c:v>
                </c:pt>
                <c:pt idx="3">
                  <c:v>25</c:v>
                </c:pt>
                <c:pt idx="4">
                  <c:v>21</c:v>
                </c:pt>
                <c:pt idx="5">
                  <c:v>14</c:v>
                </c:pt>
                <c:pt idx="6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30496"/>
        <c:axId val="87132032"/>
      </c:barChart>
      <c:catAx>
        <c:axId val="871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132032"/>
        <c:crosses val="autoZero"/>
        <c:auto val="1"/>
        <c:lblAlgn val="ctr"/>
        <c:lblOffset val="100"/>
        <c:noMultiLvlLbl val="0"/>
      </c:catAx>
      <c:valAx>
        <c:axId val="8713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30496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მამრობითი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1948</c:v>
                </c:pt>
                <c:pt idx="1">
                  <c:v>1952</c:v>
                </c:pt>
                <c:pt idx="2">
                  <c:v>1956</c:v>
                </c:pt>
                <c:pt idx="3">
                  <c:v>1960</c:v>
                </c:pt>
                <c:pt idx="4">
                  <c:v>1964</c:v>
                </c:pt>
                <c:pt idx="5">
                  <c:v>1968</c:v>
                </c:pt>
                <c:pt idx="6">
                  <c:v>1975</c:v>
                </c:pt>
                <c:pt idx="7">
                  <c:v>1979</c:v>
                </c:pt>
                <c:pt idx="8">
                  <c:v>1982</c:v>
                </c:pt>
                <c:pt idx="9">
                  <c:v>1986</c:v>
                </c:pt>
                <c:pt idx="10">
                  <c:v>1990</c:v>
                </c:pt>
                <c:pt idx="11">
                  <c:v>1994</c:v>
                </c:pt>
                <c:pt idx="12">
                  <c:v>1999</c:v>
                </c:pt>
                <c:pt idx="13">
                  <c:v>2004</c:v>
                </c:pt>
                <c:pt idx="14">
                  <c:v>2009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</c:v>
                </c:pt>
                <c:pt idx="1">
                  <c:v>59</c:v>
                </c:pt>
                <c:pt idx="2">
                  <c:v>61</c:v>
                </c:pt>
                <c:pt idx="3">
                  <c:v>61</c:v>
                </c:pt>
                <c:pt idx="4">
                  <c:v>54</c:v>
                </c:pt>
                <c:pt idx="5">
                  <c:v>55</c:v>
                </c:pt>
                <c:pt idx="6">
                  <c:v>49.5</c:v>
                </c:pt>
                <c:pt idx="7">
                  <c:v>43.25</c:v>
                </c:pt>
                <c:pt idx="8">
                  <c:v>38</c:v>
                </c:pt>
                <c:pt idx="9">
                  <c:v>35</c:v>
                </c:pt>
                <c:pt idx="10">
                  <c:v>31</c:v>
                </c:pt>
                <c:pt idx="11">
                  <c:v>28</c:v>
                </c:pt>
                <c:pt idx="12">
                  <c:v>29.5</c:v>
                </c:pt>
                <c:pt idx="13">
                  <c:v>26</c:v>
                </c:pt>
                <c:pt idx="14" formatCode="0">
                  <c:v>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მდედრობითი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1948</c:v>
                </c:pt>
                <c:pt idx="1">
                  <c:v>1952</c:v>
                </c:pt>
                <c:pt idx="2">
                  <c:v>1956</c:v>
                </c:pt>
                <c:pt idx="3">
                  <c:v>1960</c:v>
                </c:pt>
                <c:pt idx="4">
                  <c:v>1964</c:v>
                </c:pt>
                <c:pt idx="5">
                  <c:v>1968</c:v>
                </c:pt>
                <c:pt idx="6">
                  <c:v>1975</c:v>
                </c:pt>
                <c:pt idx="7">
                  <c:v>1979</c:v>
                </c:pt>
                <c:pt idx="8">
                  <c:v>1982</c:v>
                </c:pt>
                <c:pt idx="9">
                  <c:v>1986</c:v>
                </c:pt>
                <c:pt idx="10">
                  <c:v>1990</c:v>
                </c:pt>
                <c:pt idx="11">
                  <c:v>1994</c:v>
                </c:pt>
                <c:pt idx="12">
                  <c:v>1999</c:v>
                </c:pt>
                <c:pt idx="13">
                  <c:v>2004</c:v>
                </c:pt>
                <c:pt idx="14">
                  <c:v>2009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41</c:v>
                </c:pt>
                <c:pt idx="1">
                  <c:v>38</c:v>
                </c:pt>
                <c:pt idx="2">
                  <c:v>41</c:v>
                </c:pt>
                <c:pt idx="3">
                  <c:v>42</c:v>
                </c:pt>
                <c:pt idx="4">
                  <c:v>41</c:v>
                </c:pt>
                <c:pt idx="5">
                  <c:v>43</c:v>
                </c:pt>
                <c:pt idx="6">
                  <c:v>40</c:v>
                </c:pt>
                <c:pt idx="7">
                  <c:v>36</c:v>
                </c:pt>
                <c:pt idx="8">
                  <c:v>33</c:v>
                </c:pt>
                <c:pt idx="9">
                  <c:v>31</c:v>
                </c:pt>
                <c:pt idx="10">
                  <c:v>29</c:v>
                </c:pt>
                <c:pt idx="11">
                  <c:v>26</c:v>
                </c:pt>
                <c:pt idx="12">
                  <c:v>25.5</c:v>
                </c:pt>
                <c:pt idx="13" formatCode="#,##0">
                  <c:v>23</c:v>
                </c:pt>
                <c:pt idx="14" formatCode="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59968"/>
        <c:axId val="82260736"/>
      </c:lineChart>
      <c:catAx>
        <c:axId val="790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2260736"/>
        <c:crosses val="autoZero"/>
        <c:auto val="1"/>
        <c:lblAlgn val="ctr"/>
        <c:lblOffset val="100"/>
        <c:noMultiLvlLbl val="0"/>
      </c:catAx>
      <c:valAx>
        <c:axId val="8226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9059968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1B53-BE3C-499C-A486-75BF37E2C528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FAAA-6278-48A5-BDFF-E85E54284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682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C4C0-262D-4342-8BE0-D96E52AB3EDF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3AFB-5B0A-40BC-86D6-243237A55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43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2ACC-FE66-47BA-A5D3-05CDE8828352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C789-549E-459A-8776-5C9BCC358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579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74BA-C77B-48F7-8173-153E32BB040B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2E39-26C5-4F01-9890-178A63B3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03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DCBF-DCE3-450F-8137-3C53A5CFBFE0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415D-E728-4558-ACD8-FABFABADF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072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2146-D376-47F3-9FD2-FD8552CEE730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20D5-3DE9-4B37-9FF6-1132D566B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29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E0AB-6582-4C23-8152-68D47F5CBA6F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08D1-7D57-4EA6-B927-BA1F758EA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03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858A-FD55-4777-ABEB-8D6E929B3627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63B7-E095-4A70-988C-674EB365E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124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61FD-0742-41CF-8545-15B84D84EEC9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66E0-E96F-4734-A1B3-2E8693A7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266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4B3A-9624-46C1-A5C0-FF0F1FDDC79E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C386-1FC9-4E6A-8578-09B367C5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796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979E-2177-4699-9185-D863BEEAC518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EE29-3508-4313-9845-C837FEFB8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921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s_Diagonal_smoke_1920x1200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D9D6E-2935-4411-B051-6FEBEB7D6951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C91BD-DB2A-4263-A5A4-B496BCC3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Smoke-Rasterized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moke-Rasterized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Smoke-Contour" pitchFamily="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Smoke-Contour" pitchFamily="2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Smoke-Contour" pitchFamily="2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Smoke-Contour" pitchFamily="2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Smoke-Contou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96975"/>
            <a:ext cx="6481762" cy="10795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a-GE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თამბაქო, ნიკოტინი</a:t>
            </a:r>
            <a:r>
              <a:rPr lang="ka-GE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ka-GE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დაავადებები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3213100"/>
            <a:ext cx="1362075" cy="136683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5195888"/>
            <a:ext cx="9144000" cy="15462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ka-G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ხათუნა გოგალაძე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თსუ-ს ზუსტი და საბუნებისმეტყველო მეცნიერებათა ფაკულტეტის დოქტორანტი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2053" name="Picture 2" descr="C:\Users\SHALVA\Desktop\Viii klasi\cigar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787525"/>
            <a:ext cx="26654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ნიკოტინი</a:t>
            </a:r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620000" cy="182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ნიკოტინი თამბაქოს ყველაზე მავნე ინგრედიენტია. ნიკოტინს სახელი ჟან ნიკოს საპატივსაცემოდ დაერქვა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1-ADMIN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652588"/>
            <a:ext cx="3200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:\1-ADMIN\Desktop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550988"/>
            <a:ext cx="28384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1295400"/>
          </a:xfrm>
        </p:spPr>
        <p:txBody>
          <a:bodyPr/>
          <a:lstStyle/>
          <a:p>
            <a:r>
              <a:rPr lang="ka-GE" b="1" smtClean="0">
                <a:latin typeface="Smoke-Rasterized"/>
              </a:rPr>
              <a:t>თამბაქოს შემოტანა საქართველოში</a:t>
            </a:r>
            <a:endParaRPr lang="en-US" b="1" smtClean="0">
              <a:latin typeface="Smoke-Rasteriz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5699125" cy="2401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ka-GE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თამბაქო საქართველოში პირველად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საუკუნის მიწურულს შემოიტანეს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D:\Kaxa\New folder\თამბაქო\tambaqos suratebi\chibu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4357688"/>
            <a:ext cx="24304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SHALVA\Desktop\Viii klasi\Cigarettefil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844675"/>
            <a:ext cx="3516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75" y="381000"/>
            <a:ext cx="8229600" cy="1676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b="1" dirty="0" smtClean="0"/>
              <a:t>მაღალხარისხიანი თამბაქოს წარმოება</a:t>
            </a:r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5045075"/>
            <a:ext cx="8208962" cy="18002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ka-GE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ka-GE" sz="44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en-US" sz="4300" b="1" dirty="0" smtClean="0">
                <a:solidFill>
                  <a:schemeClr val="bg1"/>
                </a:solidFill>
              </a:rPr>
              <a:t> </a:t>
            </a:r>
            <a:r>
              <a:rPr lang="ka-GE" sz="4300" b="1" dirty="0" smtClean="0">
                <a:solidFill>
                  <a:schemeClr val="bg1"/>
                </a:solidFill>
              </a:rPr>
              <a:t>საუკუნის შუა ხანებში დაიწყო</a:t>
            </a:r>
            <a:endParaRPr lang="en-US" sz="4300" b="1" dirty="0">
              <a:solidFill>
                <a:schemeClr val="bg1"/>
              </a:solidFill>
            </a:endParaRPr>
          </a:p>
        </p:txBody>
      </p:sp>
      <p:pic>
        <p:nvPicPr>
          <p:cNvPr id="13316" name="Picture 5" descr="D:\1-ADMIN\Desktop\sigar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9227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ALVA\Desktop\Viii klasi\BPCO sante tunisie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17500"/>
            <a:ext cx="15843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333500" y="333375"/>
            <a:ext cx="6046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a-GE" sz="4400" b="1">
                <a:solidFill>
                  <a:srgbClr val="FFFFFF"/>
                </a:solidFill>
              </a:rPr>
              <a:t>ფილტვის კიბო</a:t>
            </a:r>
            <a:endParaRPr lang="en-US" sz="4400" b="1">
              <a:solidFill>
                <a:srgbClr val="FFFFFF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52638"/>
            <a:ext cx="54356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75" y="304800"/>
            <a:ext cx="82296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5300" dirty="0" smtClean="0">
                <a:latin typeface="Sylfaen" pitchFamily="18" charset="0"/>
              </a:rPr>
              <a:t>თამბაქოს მოხმარება დღეს</a:t>
            </a:r>
            <a:r>
              <a:rPr lang="ka-GE" dirty="0" smtClean="0">
                <a:latin typeface="Sylfaen" pitchFamily="18" charset="0"/>
              </a:rPr>
              <a:t/>
            </a:r>
            <a:br>
              <a:rPr lang="ka-GE" dirty="0" smtClean="0">
                <a:latin typeface="Sylfaen" pitchFamily="18" charset="0"/>
              </a:rPr>
            </a:br>
            <a:endParaRPr lang="en-US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0" y="4941888"/>
            <a:ext cx="5435600" cy="16017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ka-GE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ka-GE" sz="4000" b="1" dirty="0" smtClean="0">
                <a:solidFill>
                  <a:schemeClr val="bg1"/>
                </a:solidFill>
              </a:rPr>
              <a:t>მოწევა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ka-GE" sz="4000" b="1" dirty="0" smtClean="0">
                <a:solidFill>
                  <a:schemeClr val="bg1"/>
                </a:solidFill>
              </a:rPr>
              <a:t>საუკუნის უდიდესი სენია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364" name="Picture 3" descr="D:\Kaxa\New folder\თამბაქო\tambaqos suratebi\default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36738"/>
            <a:ext cx="36718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D:\Kaxa\New folder\თამბაქო\tambaqos suratebi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571625"/>
            <a:ext cx="30480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04800" y="642938"/>
            <a:ext cx="868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a-GE" sz="5400">
                <a:solidFill>
                  <a:schemeClr val="bg1"/>
                </a:solidFill>
              </a:rPr>
              <a:t>რას   შეიცავს   სიგარეტი?</a:t>
            </a:r>
            <a:endParaRPr lang="en-GB" sz="5400">
              <a:solidFill>
                <a:schemeClr val="bg1"/>
              </a:solidFill>
            </a:endParaRPr>
          </a:p>
        </p:txBody>
      </p:sp>
      <p:pic>
        <p:nvPicPr>
          <p:cNvPr id="16387" name="Picture 2" descr="C:\Users\DaTi\Desktop\prezentaciebi\azomet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157413"/>
            <a:ext cx="9350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DaTi\Desktop\prezentaciebi\Phenol_2_gra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1574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DaTi\Desktop\prezentaciebi\Diamond_structure_anim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15741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C:\Users\DaTi\Desktop\prezentaciebi\mist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071813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Users\DaTi\Desktop\prezentaciebi\528px-Phenol-elpot-3D-vd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995613"/>
            <a:ext cx="1008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C:\Users\DaTi\Desktop\prezentaciebi\12840340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071813"/>
            <a:ext cx="1447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C:\Users\DaTi\Desktop\prezentaciebi\product_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139950"/>
            <a:ext cx="1447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C:\Users\DaTi\Desktop\prezentaciebi\1319216021_4994364-alveoli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178050"/>
            <a:ext cx="137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C:\Users\DaTi\Desktop\prezentaciebi\Emoticons for your messenger!.ur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40624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C:\Users\DaTi\Desktop\prezentaciebi\20110509162317-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119438"/>
            <a:ext cx="9937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4" descr="C:\Users\DaTi\Desktop\prezentaciebi\coverImage 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4062413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5" descr="C:\Users\DaTi\Desktop\prezentaciebi\amw_2130623197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4062413"/>
            <a:ext cx="152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6" descr="C:\Users\DaTi\Desktop\prezentaciebi\120px-Acrolein-3D-vdW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071813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7" descr="C:\Users\DaTi\Desktop\prezentaciebi\6123412345811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62413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8" descr="C:\Users\DaTi\Desktop\prezentaciebi\coverImag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4062413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HALVA\Desktop\Viii klasi\cigarette_compo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49275"/>
            <a:ext cx="5688012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Ti\Desktop\prezentaciebi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71875"/>
            <a:ext cx="3201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DaTi\Desktop\prezentaciebi\სდდდდდ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571875"/>
            <a:ext cx="256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1750" y="5911850"/>
            <a:ext cx="8963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ka-GE" sz="3200" b="1">
                <a:solidFill>
                  <a:schemeClr val="bg1"/>
                </a:solidFill>
              </a:rPr>
              <a:t>შევიწროვებული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ka-GE" sz="3200" b="1">
                <a:solidFill>
                  <a:schemeClr val="bg1"/>
                </a:solidFill>
              </a:rPr>
              <a:t>სისხლძარღვები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571500"/>
            <a:ext cx="7620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თამბაქოს კვამლი შეიცავს ათასობით ქიმიურ ნივთიერებას, რომელთაგან მრავალი ტოქსიკურია, ზოგიერთი კი ავიწროვებს სისხლძარღვებს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 Wd" pitchFamily="2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Ti\Desktop\prezentaciebi\prezentacia ras sheicavs sigareti\isa\11317022521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7563"/>
            <a:ext cx="193198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DaTi\Desktop\prezentaciebi\prezentacia ras sheicavs sigareti\isa\hone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7637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DaTi\Desktop\prezentaciebi\prezentacia ras sheicavs sigareti\isa\48468763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7637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DaTi\Desktop\prezentaciebi\prezentacia ras sheicavs sigareti\isa\a11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33775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DaTi\Desktop\prezentaciebi\prezentacia ras sheicavs sigareti\isa\Vanilla_planifoli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33775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DaTi\Desktop\prezentaciebi\prezentacia ras sheicavs sigareti\isa\13351_4d3abef28935b.jpg.cr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76375"/>
            <a:ext cx="1524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esktop\prezentaciebi\prezentacia ras sheicavs sigareti\isa\0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73400"/>
            <a:ext cx="28479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5214938"/>
            <a:ext cx="37544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ავტომობილის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გამონაბოლქვი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 </a:t>
            </a:r>
          </a:p>
        </p:txBody>
      </p:sp>
      <p:pic>
        <p:nvPicPr>
          <p:cNvPr id="1029" name="Picture 5" descr="C:\Users\david\Desktop\prezentaciebi\prezentacia ras sheicavs sigareti\isa\P37088-yellow te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89000"/>
            <a:ext cx="19637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david\Desktop\prezentaciebi\prezentacia ras sheicavs sigareti\isa\yellow-toenai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889000"/>
            <a:ext cx="1892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2428875"/>
            <a:ext cx="8640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ყვითელი ლაქები ფრჩხილებსა და კბილებზე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6163" y="5630863"/>
            <a:ext cx="39639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ფრჩხილის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ლაქის</a:t>
            </a: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მოსაცლებელი</a:t>
            </a: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</a:t>
            </a: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საშუალება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2" name="Picture 2" descr="http://i0.richardjohn.co.uk/acetone_free_nail_polish_remover_pink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14325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219075"/>
            <a:ext cx="8229600" cy="1066800"/>
          </a:xfrm>
        </p:spPr>
        <p:txBody>
          <a:bodyPr/>
          <a:lstStyle/>
          <a:p>
            <a:r>
              <a:rPr lang="ka-GE" sz="5300" smtClean="0">
                <a:latin typeface="Smoke-Rasterized"/>
              </a:rPr>
              <a:t>თამბაქოს ი ს ტ ო რ ი ა</a:t>
            </a:r>
            <a:endParaRPr lang="en-US" smtClean="0">
              <a:latin typeface="Smoke-Rasterized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4537075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388938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a-GE" sz="280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       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4000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–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ზე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მეტ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მავნე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ნივთიერებას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შორის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რომელსაც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სიგარეტი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შეიცავს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არის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44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სახეობის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საწამლავი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რომელთაგანაც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43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დამტკიცებულად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იწვევს</a:t>
            </a:r>
            <a:r>
              <a:rPr lang="ka-GE" sz="28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ka-GE" sz="2800" b="1">
                <a:solidFill>
                  <a:schemeClr val="bg1"/>
                </a:solidFill>
                <a:ea typeface="Times New Roman" pitchFamily="18" charset="0"/>
                <a:cs typeface="Sylfaen" pitchFamily="18" charset="0"/>
              </a:rPr>
              <a:t>კიბოს</a:t>
            </a:r>
            <a:endParaRPr lang="ka-GE" sz="2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1507" name="Picture 2" descr="C:\Users\DaTi\Desktop\prezentaciebi\prezentacia ras sheicavs sigareti\isa\acc20a3e4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255838"/>
            <a:ext cx="394652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0375" y="5943600"/>
            <a:ext cx="3429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ფილტვის კიბო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a-GE" sz="3200" b="1">
                <a:solidFill>
                  <a:schemeClr val="bg1"/>
                </a:solidFill>
              </a:rPr>
              <a:t>კანცეროგენული 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ka-GE" sz="3200" b="1">
                <a:solidFill>
                  <a:schemeClr val="bg1"/>
                </a:solidFill>
              </a:rPr>
              <a:t>ნივთიერებები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59813" cy="5141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</a:t>
            </a:r>
            <a:r>
              <a:rPr lang="ka-G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კიბოს გამომწვევი </a:t>
            </a: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ნივთიერებები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a-GE" sz="2400" b="1" i="1" dirty="0"/>
              <a:t>არომატული ნახშირწყალბადები, ბენზინპირენი, </a:t>
            </a:r>
            <a:r>
              <a:rPr lang="ka-GE" sz="2400" b="1" i="1" dirty="0" smtClean="0"/>
              <a:t>დიჰიდროქსიბენზოლი</a:t>
            </a:r>
            <a:r>
              <a:rPr lang="ka-GE" sz="2400" b="1" i="1" dirty="0"/>
              <a:t>, ფენოლები...</a:t>
            </a:r>
            <a:endParaRPr lang="en-GB" sz="2400" b="1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ნივთიერებები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რომლებიც ხელს უწყობენ კიბოს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განვითარებას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a-GE" sz="2400" b="1" i="1" dirty="0"/>
              <a:t>ფენოლები, ცხიმიანი მჟავები, მათი ეთერები და ლორწოვანი გარსის გამაღიზიანებელი </a:t>
            </a:r>
            <a:r>
              <a:rPr lang="ka-GE" sz="2400" b="1" i="1" dirty="0" smtClean="0"/>
              <a:t>ნივთიერებები</a:t>
            </a:r>
            <a:endParaRPr lang="en-GB" sz="2400" b="1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0" y="0"/>
            <a:ext cx="9036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ka-GE" sz="2800">
                <a:solidFill>
                  <a:schemeClr val="bg1"/>
                </a:solidFill>
              </a:rPr>
              <a:t> </a:t>
            </a:r>
            <a:r>
              <a:rPr lang="ka-GE" sz="3600" b="1">
                <a:solidFill>
                  <a:schemeClr val="bg1"/>
                </a:solidFill>
              </a:rPr>
              <a:t>აკროლენი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 კვამლში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 შემავალ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 სხვა 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ნივთიერებებთან 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ერთად 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იწვევს მწეველების 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ტიპურ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ka-GE" sz="3600" b="1">
                <a:solidFill>
                  <a:schemeClr val="bg1"/>
                </a:solidFill>
              </a:rPr>
              <a:t> ბრონქიტს</a:t>
            </a:r>
            <a:endParaRPr lang="en-GB" sz="3600" b="1">
              <a:solidFill>
                <a:schemeClr val="bg1"/>
              </a:solidFill>
            </a:endParaRPr>
          </a:p>
        </p:txBody>
      </p:sp>
      <p:pic>
        <p:nvPicPr>
          <p:cNvPr id="23555" name="Picture 1" descr="C:\Users\DaTi\Desktop\prezentaciebi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98663"/>
            <a:ext cx="66960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Ti\Desktop\prezentaciebi\4hh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25450"/>
            <a:ext cx="7129463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თამბაქოს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კვამლის აირად ფრაქციაში შედის:</a:t>
            </a:r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9974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არაორგანული ნივთიერებები–ნახშირბადის </a:t>
            </a: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(II) </a:t>
            </a: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ოქსიდი, გოგირდწყალბადი, ციანწყალბადი და სხვა.</a:t>
            </a:r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a-GE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დარიშხანის </a:t>
            </a:r>
            <a:r>
              <a:rPr lang="ka-GE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ნაერთები და სხვა მყარი აქროლადი ნივთიერებები</a:t>
            </a: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ka-GE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ნივთიერებები</a:t>
            </a:r>
            <a:r>
              <a:rPr lang="ka-GE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რომლებიც მავნე ზემოქმედებას არ ახდენენ: ნახშირბადის (IV) ოქსიდი, ჟანგბადი და სხვა.</a:t>
            </a: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0825" y="188913"/>
            <a:ext cx="849788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ka-G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შხამიანი აირები უერთდებიან სისხლის ჰემოგლობინს და ამცირებენ ჟანგბადის გადატანის უნარს. ამის გამო პირველ რიგში ზიანდება გულის კუნთი, რომელიც განიცდის გოგირდწყალბადისა და ციანწყალბადის ზემოქმედებას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7" name="Picture 1" descr="C:\Users\DaTi\Desktop\prezentaciebi\prezentacia ras sheicavs sigareti\isa\cigarette-main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636838"/>
            <a:ext cx="3038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59238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73075"/>
            <a:ext cx="73453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a-GE" sz="4400" b="1">
                <a:solidFill>
                  <a:schemeClr val="bg1"/>
                </a:solidFill>
              </a:rPr>
              <a:t>ჰემოგლობინი + O</a:t>
            </a:r>
            <a:r>
              <a:rPr lang="ka-GE" sz="3200" b="1">
                <a:solidFill>
                  <a:schemeClr val="bg1"/>
                </a:solidFill>
              </a:rPr>
              <a:t>2</a:t>
            </a:r>
            <a:r>
              <a:rPr lang="ka-GE" sz="4400" b="1">
                <a:solidFill>
                  <a:schemeClr val="bg1"/>
                </a:solidFill>
              </a:rPr>
              <a:t> ოქსიჰემოგლობინი</a:t>
            </a:r>
            <a:endParaRPr lang="en-GB" sz="44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38" y="2276475"/>
            <a:ext cx="616585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ჰემოგლობინი + CO კარბოქსიჰემოგლობინი</a:t>
            </a:r>
            <a:endParaRPr lang="en-GB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650875"/>
            <a:ext cx="18002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68825"/>
            <a:ext cx="1905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4652963"/>
            <a:ext cx="853598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ნიკოტინი </a:t>
            </a:r>
            <a:r>
              <a:rPr lang="ka-G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შედის ძაღლყურძნისებრთა ოჯახის მცნარეებში, განსაკუთრებით თამბაქოში. ის მცირე რაოდენობითაა ტომატში, კარტოფილში, ბადრიჯანში, ბულგარულ წიწაკაში...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5" name="Picture 2" descr="C:\Users\DaTi\Desktop\prezentaciebi\prezentacia ras sheicavs sigareti\isa\270px-Auber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2514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C:\Users\DaTi\Desktop\prezentaciebi\prezentacia ras sheicavs sigareti\isa\1492010_13632373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Users\DaTi\Desktop\prezentaciebi\prezentacia ras sheicavs sigareti\isa\bulg36d5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1752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C:\Users\DaTi\Desktop\prezentaciebi\prezentacia ras sheicavs sigareti\isa\kartofi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2514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C:\Users\DaTi\Desktop\prezentaciebi\prezentacia ras sheicavs sigareti\isa\tobacco-leav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752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C:\Users\DaTi\Desktop\prezentaciebi\prezentacia ras sheicavs sigareti\isa\Tobac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928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95288" y="404813"/>
            <a:ext cx="8367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კურდღლები იღუპებიან ნიკოტინის ¼, ძაღლები კი – ½წვეთისაგან. ადამიანისათვის სუფთა ნიკოტინის სასიკვდილო დოზაა 50-დან 100 მგ-მდე, ანუ 2-3 წვეთი. მიუხედავად ამისა, მწეველ ადამიანები, რომლებიც ყოველდღიურად იღებენ ნიკოტინის დიდ რაოდენობას, არ იღუპებიან იმ</a:t>
            </a:r>
            <a:r>
              <a:rPr lang="ka-GE" sz="2400" b="1">
                <a:solidFill>
                  <a:schemeClr val="bg1"/>
                </a:solidFill>
              </a:rPr>
              <a:t>ი</a:t>
            </a:r>
            <a:r>
              <a:rPr lang="en-GB" sz="2400" b="1">
                <a:solidFill>
                  <a:schemeClr val="bg1"/>
                </a:solidFill>
              </a:rPr>
              <a:t>ტომ, რომ დოზა შედის თანდათან</a:t>
            </a:r>
            <a:r>
              <a:rPr lang="ka-GE" sz="2400" b="1">
                <a:solidFill>
                  <a:schemeClr val="bg1"/>
                </a:solidFill>
              </a:rPr>
              <a:t>ობით</a:t>
            </a:r>
            <a:endParaRPr lang="en-GB" sz="2400" b="1">
              <a:solidFill>
                <a:schemeClr val="bg1"/>
              </a:solidFill>
            </a:endParaRPr>
          </a:p>
        </p:txBody>
      </p:sp>
      <p:pic>
        <p:nvPicPr>
          <p:cNvPr id="29699" name="Picture 2" descr="C:\Users\DaTi\Desktop\prezentaciebi\4c2810171f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581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DaTi\Desktop\prezentaciebi\prezentacia ras sheicavs sigareti\esa9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657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766763" y="260350"/>
            <a:ext cx="7539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a-GE" sz="4400" b="1">
                <a:solidFill>
                  <a:schemeClr val="bg1"/>
                </a:solidFill>
                <a:latin typeface="Geo AcadNusx" pitchFamily="2" charset="0"/>
              </a:rPr>
              <a:t>მოწევა და დაავადებები</a:t>
            </a:r>
            <a:endParaRPr lang="en-US" sz="4400" b="1">
              <a:solidFill>
                <a:schemeClr val="bg1"/>
              </a:solidFill>
              <a:latin typeface="Geo AcadNusx" pitchFamily="2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8" y="5443538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ka-GE" sz="2800" b="1">
                <a:solidFill>
                  <a:schemeClr val="bg1"/>
                </a:solidFill>
                <a:latin typeface="Geo AcadNusx" pitchFamily="2" charset="0"/>
              </a:rPr>
              <a:t>სანდრო შვანგირაძე</a:t>
            </a:r>
            <a:br>
              <a:rPr lang="ka-GE" sz="2800" b="1">
                <a:solidFill>
                  <a:schemeClr val="bg1"/>
                </a:solidFill>
                <a:latin typeface="Geo AcadNusx" pitchFamily="2" charset="0"/>
              </a:rPr>
            </a:br>
            <a:r>
              <a:rPr lang="ka-GE" sz="2800" b="1">
                <a:solidFill>
                  <a:schemeClr val="bg1"/>
                </a:solidFill>
                <a:latin typeface="Geo AcadNusx" pitchFamily="2" charset="0"/>
              </a:rPr>
              <a:t> ირაკლი თურქაძე </a:t>
            </a:r>
            <a:br>
              <a:rPr lang="ka-GE" sz="2800" b="1">
                <a:solidFill>
                  <a:schemeClr val="bg1"/>
                </a:solidFill>
                <a:latin typeface="Geo AcadNusx" pitchFamily="2" charset="0"/>
              </a:rPr>
            </a:br>
            <a:r>
              <a:rPr lang="ka-GE" sz="2800" b="1">
                <a:solidFill>
                  <a:schemeClr val="bg1"/>
                </a:solidFill>
                <a:latin typeface="Geo AcadNusx" pitchFamily="2" charset="0"/>
              </a:rPr>
              <a:t>სალომე გელაშვილი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614488"/>
            <a:ext cx="37846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413" y="549275"/>
            <a:ext cx="5976937" cy="503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dirty="0" smtClean="0"/>
              <a:t>თამბაქოს წარმომავლობა</a:t>
            </a:r>
            <a:endParaRPr lang="en-US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07950" y="4724400"/>
            <a:ext cx="9036050" cy="1944688"/>
          </a:xfrm>
        </p:spPr>
        <p:txBody>
          <a:bodyPr/>
          <a:lstStyle/>
          <a:p>
            <a:pPr algn="l"/>
            <a:endParaRPr lang="ka-GE" smtClean="0">
              <a:solidFill>
                <a:schemeClr val="bg1"/>
              </a:solidFill>
              <a:latin typeface="Smoke-Contour"/>
            </a:endParaRPr>
          </a:p>
          <a:p>
            <a:pPr algn="l"/>
            <a:endParaRPr lang="ka-GE" smtClean="0">
              <a:solidFill>
                <a:schemeClr val="bg1"/>
              </a:solidFill>
              <a:latin typeface="Smoke-Contour"/>
            </a:endParaRPr>
          </a:p>
          <a:p>
            <a:pPr algn="l"/>
            <a:r>
              <a:rPr lang="ka-GE" smtClean="0">
                <a:solidFill>
                  <a:schemeClr val="bg1"/>
                </a:solidFill>
                <a:latin typeface="Smoke-Contour"/>
              </a:rPr>
              <a:t>თავდაპირველად თამბაქო მაიას ტომის ხალხმა  აღმოაჩინა და სწორედ მათ დააგემოვნეს იგი</a:t>
            </a:r>
          </a:p>
          <a:p>
            <a:pPr algn="l"/>
            <a:endParaRPr lang="ka-GE" smtClean="0">
              <a:solidFill>
                <a:schemeClr val="bg1"/>
              </a:solidFill>
              <a:latin typeface="Smoke-Contour"/>
            </a:endParaRPr>
          </a:p>
          <a:p>
            <a:endParaRPr lang="en-US" smtClean="0">
              <a:solidFill>
                <a:schemeClr val="bg1"/>
              </a:solidFill>
              <a:latin typeface="Smoke-Contour"/>
            </a:endParaRPr>
          </a:p>
        </p:txBody>
      </p:sp>
      <p:pic>
        <p:nvPicPr>
          <p:cNvPr id="7" name="Picture 2" descr="D:\Kaxa\New folder\თამბაქო\tambaqos suratebi\tambaqo-9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15888"/>
            <a:ext cx="1944687" cy="185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6173787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5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3600" b="1" dirty="0" smtClean="0">
                <a:latin typeface="Geo AcadNusx" pitchFamily="2" charset="0"/>
              </a:rPr>
              <a:t>მოწევას ორსულ ქალებში გაცილებით მძიმე შედეგები მოყვება</a:t>
            </a:r>
            <a:endParaRPr lang="en-US" sz="3600" b="1" dirty="0" smtClean="0">
              <a:latin typeface="Geo AcadNusx" pitchFamily="2" charset="0"/>
            </a:endParaRPr>
          </a:p>
        </p:txBody>
      </p:sp>
      <p:pic>
        <p:nvPicPr>
          <p:cNvPr id="31747" name="Picture 4" descr="zf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157788"/>
            <a:ext cx="2811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C:\Users\SHALVA\Desktop\Viii klasi\4173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30363"/>
            <a:ext cx="374491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მავნე და საზიანოა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989138"/>
            <a:ext cx="54737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3600" b="1" dirty="0" smtClean="0">
                <a:latin typeface="Geo AcadNusx" pitchFamily="2" charset="0"/>
              </a:rPr>
              <a:t>თამბაქო იწვევს სხვადასხვა უკუჩვენებას:</a:t>
            </a:r>
            <a:endParaRPr lang="en-US" sz="3600" b="1" dirty="0" smtClean="0">
              <a:latin typeface="LitNusx" pitchFamily="2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002587" cy="37020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ka-GE" b="1" smtClean="0">
                <a:latin typeface="Geo AcadNusx" pitchFamily="2" charset="0"/>
              </a:rPr>
              <a:t> ხველა</a:t>
            </a:r>
          </a:p>
          <a:p>
            <a:pPr>
              <a:buFont typeface="Wingdings" pitchFamily="2" charset="2"/>
              <a:buChar char="q"/>
            </a:pPr>
            <a:r>
              <a:rPr lang="ka-GE" b="1" smtClean="0">
                <a:latin typeface="Geo AcadNusx" pitchFamily="2" charset="0"/>
              </a:rPr>
              <a:t>სუნთქვის უკმარისობა</a:t>
            </a:r>
          </a:p>
          <a:p>
            <a:pPr>
              <a:buFont typeface="Wingdings" pitchFamily="2" charset="2"/>
              <a:buChar char="q"/>
            </a:pPr>
            <a:r>
              <a:rPr lang="ka-GE" b="1" smtClean="0">
                <a:latin typeface="Geo AcadNusx" pitchFamily="2" charset="0"/>
              </a:rPr>
              <a:t>მომატებული ნახველი</a:t>
            </a:r>
            <a:endParaRPr lang="en-US" b="1" smtClean="0">
              <a:latin typeface="Geo AcadNusx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ka-GE" b="1" smtClean="0">
                <a:latin typeface="Geo AcadNusx" pitchFamily="2" charset="0"/>
              </a:rPr>
              <a:t>ხშირი თავის ტკივილი</a:t>
            </a:r>
            <a:endParaRPr lang="en-US" b="1" smtClean="0">
              <a:latin typeface="Geo AcadNusx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ka-GE" b="1" smtClean="0">
                <a:latin typeface="Geo AcadNusx" pitchFamily="2" charset="0"/>
              </a:rPr>
              <a:t>შემცირებული ფიზიკური აქტივობა</a:t>
            </a:r>
            <a:endParaRPr lang="en-US" b="1" smtClean="0">
              <a:latin typeface="Geo AcadNusx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748713" cy="1844675"/>
          </a:xfrm>
        </p:spPr>
        <p:txBody>
          <a:bodyPr/>
          <a:lstStyle/>
          <a:p>
            <a:r>
              <a:rPr lang="ka-GE" sz="3200" smtClean="0">
                <a:latin typeface="Geo AcadNusx" pitchFamily="2" charset="0"/>
              </a:rPr>
              <a:t>ასაკის მომატებასთან ერთად სიგარეტის მოხმარებით შეიძლება დაგვემართოს:</a:t>
            </a:r>
            <a:r>
              <a:rPr lang="en-US" sz="3200" smtClean="0">
                <a:latin typeface="Geo AcadNusx" pitchFamily="2" charset="0"/>
              </a:rPr>
              <a:t/>
            </a:r>
            <a:br>
              <a:rPr lang="en-US" sz="3200" smtClean="0">
                <a:latin typeface="Geo AcadNusx" pitchFamily="2" charset="0"/>
              </a:rPr>
            </a:br>
            <a:endParaRPr lang="en-US" sz="3200" smtClean="0">
              <a:latin typeface="Geo AcadNusx" pitchFamily="2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752600"/>
            <a:ext cx="3848100" cy="3476625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sz="2800" dirty="0" smtClean="0">
                <a:solidFill>
                  <a:schemeClr val="bg1"/>
                </a:solidFill>
                <a:latin typeface="Geo AcadNusx" pitchFamily="2" charset="0"/>
              </a:rPr>
              <a:t>ინსულტი</a:t>
            </a:r>
            <a:endParaRPr lang="en-US" sz="2800" dirty="0" smtClean="0">
              <a:solidFill>
                <a:schemeClr val="bg1"/>
              </a:solidFill>
              <a:latin typeface="Geo AcadNusx" pitchFamily="2" charset="0"/>
            </a:endParaRP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sz="2800" dirty="0" smtClean="0">
                <a:solidFill>
                  <a:schemeClr val="bg1"/>
                </a:solidFill>
                <a:latin typeface="Geo AcadNusx" pitchFamily="2" charset="0"/>
              </a:rPr>
              <a:t>კბილების დაკარგვა</a:t>
            </a:r>
            <a:endParaRPr lang="en-US" sz="2800" dirty="0" smtClean="0">
              <a:solidFill>
                <a:schemeClr val="bg1"/>
              </a:solidFill>
              <a:latin typeface="Geo AcadNusx" pitchFamily="2" charset="0"/>
            </a:endParaRP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sz="2800" dirty="0" smtClean="0">
                <a:solidFill>
                  <a:schemeClr val="bg1"/>
                </a:solidFill>
                <a:latin typeface="Geo AcadNusx" pitchFamily="2" charset="0"/>
              </a:rPr>
              <a:t>ბრონქიტი</a:t>
            </a:r>
            <a:endParaRPr lang="en-US" sz="2800" dirty="0" smtClean="0">
              <a:solidFill>
                <a:schemeClr val="bg1"/>
              </a:solidFill>
              <a:latin typeface="Geo AcadNusx" pitchFamily="2" charset="0"/>
            </a:endParaRP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sz="2800" dirty="0" smtClean="0">
                <a:solidFill>
                  <a:schemeClr val="bg1"/>
                </a:solidFill>
                <a:latin typeface="Geo AcadNusx" pitchFamily="2" charset="0"/>
              </a:rPr>
              <a:t>სმენის დაქვეითება;</a:t>
            </a:r>
            <a:endParaRPr lang="en-US" sz="2800" dirty="0" smtClean="0">
              <a:solidFill>
                <a:schemeClr val="bg1"/>
              </a:solidFill>
              <a:latin typeface="Geo AcadNusx" pitchFamily="2" charset="0"/>
            </a:endParaRP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sz="2800" dirty="0" smtClean="0">
                <a:solidFill>
                  <a:schemeClr val="bg1"/>
                </a:solidFill>
                <a:latin typeface="Geo AcadNusx" pitchFamily="2" charset="0"/>
              </a:rPr>
              <a:t>ნაადრევი ნაო</a:t>
            </a:r>
            <a:r>
              <a:rPr lang="ka-GE" sz="2800" dirty="0">
                <a:solidFill>
                  <a:schemeClr val="bg1"/>
                </a:solidFill>
                <a:latin typeface="Geo AcadNusx" pitchFamily="2" charset="0"/>
              </a:rPr>
              <a:t>ჭ</a:t>
            </a:r>
            <a:r>
              <a:rPr lang="ka-GE" sz="2800" dirty="0" smtClean="0">
                <a:solidFill>
                  <a:schemeClr val="bg1"/>
                </a:solidFill>
                <a:latin typeface="Geo AcadNusx" pitchFamily="2" charset="0"/>
              </a:rPr>
              <a:t>ების წარმოქმნა</a:t>
            </a:r>
            <a:endParaRPr lang="en-US" sz="2800" dirty="0" smtClean="0">
              <a:solidFill>
                <a:schemeClr val="bg1"/>
              </a:solidFill>
              <a:latin typeface="Geo AcadNusx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  <a:latin typeface="AcadNusx" pitchFamily="2" charset="0"/>
            </a:endParaRPr>
          </a:p>
        </p:txBody>
      </p:sp>
      <p:pic>
        <p:nvPicPr>
          <p:cNvPr id="34820" name="Picture 4" descr="smok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a-GE" sz="4000" smtClean="0">
                <a:latin typeface="Geo AcadNusx" pitchFamily="2" charset="0"/>
              </a:rPr>
              <a:t>ჯანმრთელი ადამიანის ღვიძლი</a:t>
            </a:r>
            <a:endParaRPr lang="en-US" sz="4000" smtClean="0">
              <a:latin typeface="Geo AcadNusx" pitchFamily="2" charset="0"/>
            </a:endParaRPr>
          </a:p>
        </p:txBody>
      </p:sp>
      <p:pic>
        <p:nvPicPr>
          <p:cNvPr id="35843" name="Picture 3" descr="tam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470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>
                <a:latin typeface="Geo AcadNusx" pitchFamily="2" charset="0"/>
              </a:rPr>
              <a:t>მწეველი ადამიანის ღვიძლი</a:t>
            </a:r>
            <a:endParaRPr lang="en-US" smtClean="0">
              <a:latin typeface="Geo AcadNusx" pitchFamily="2" charset="0"/>
            </a:endParaRPr>
          </a:p>
        </p:txBody>
      </p:sp>
      <p:pic>
        <p:nvPicPr>
          <p:cNvPr id="36867" name="Picture 3" descr="tam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gTavazobT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ramdenime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mizezs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ratom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SeiZleba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Tambaqos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moxmareba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: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</a:br>
            <a:endParaRPr lang="en-US" sz="2800" dirty="0">
              <a:latin typeface="AcadNusx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668837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 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Tambaqos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nebismieri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produqti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Seicavs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nikotins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nikotini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sawamlavia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romelic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Zlier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damokidebulebas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iwvevs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adamiani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dReSi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eweva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20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sigareTs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wlis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ganmavlobaSi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filtvebSi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ileqeba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1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litri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kupri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ZiriTadi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kvamli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xvdeba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mwevelis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organizmSi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da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iwvevs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sxvadasxva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paTologiebis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ganviTarebas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Tambaqos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kvamlis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erT-erTi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Semadgeneli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nivTierebaa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naxSiris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monoqsidi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romelic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gamoiyofa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avtomobilis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gamonabolqvSic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12775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3600" dirty="0" smtClean="0">
                <a:latin typeface="Geo AcadNusx" pitchFamily="2" charset="0"/>
              </a:rPr>
              <a:t>ყოველწლიურად მსოფლიოში</a:t>
            </a:r>
            <a:r>
              <a:rPr lang="en-US" sz="3600" dirty="0" smtClean="0">
                <a:latin typeface="Geo AcadNusx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a-GE" sz="3600" dirty="0" smtClean="0">
                <a:latin typeface="Geo AcadNusx" pitchFamily="2" charset="0"/>
              </a:rPr>
              <a:t>  მილიონამდე ადამიანი იღუპება, საქართველოში 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ka-GE" sz="3600" dirty="0" smtClean="0">
                <a:latin typeface="Geo AcadNusx" pitchFamily="2" charset="0"/>
              </a:rPr>
              <a:t> ათასამდე</a:t>
            </a:r>
            <a:endParaRPr lang="en-US" sz="3600" dirty="0" smtClean="0">
              <a:latin typeface="Geo AcadNusx" pitchFamily="2" charset="0"/>
            </a:endParaRPr>
          </a:p>
        </p:txBody>
      </p:sp>
      <p:pic>
        <p:nvPicPr>
          <p:cNvPr id="38915" name="Picture 2" descr="C:\Users\SHALVA\Desktop\Viii klasi\norovir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060575"/>
            <a:ext cx="3960813" cy="3760788"/>
          </a:xfrm>
          <a:noFill/>
        </p:spPr>
      </p:pic>
      <p:sp>
        <p:nvSpPr>
          <p:cNvPr id="3" name="Rectangle 2"/>
          <p:cNvSpPr/>
          <p:nvPr/>
        </p:nvSpPr>
        <p:spPr>
          <a:xfrm>
            <a:off x="1619250" y="6084888"/>
            <a:ext cx="61007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დაზიანებული ფილტვის უჯრედები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მოწევისაგან გამოწვეული დაავადებების შედეგები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341438"/>
            <a:ext cx="2916237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719138"/>
            <a:ext cx="8434388" cy="1274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itchFamily="18" charset="2"/>
              </a:rPr>
              <a:t>z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თამბაქოს მოხმარება  არის არა დაავადება, არამედ მავნე ჩვევა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26" name="Picture 2" descr="C:\Documents and Settings\New\Desktop\article-0-00AA160D00000259-550_468x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93900"/>
            <a:ext cx="6840538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5400" b="1" smtClean="0">
                <a:latin typeface="Smoke-Rasterized"/>
              </a:rPr>
              <a:t>თამბაქოს პლანტაცია</a:t>
            </a:r>
            <a:endParaRPr lang="en-US" sz="5400" b="1" smtClean="0">
              <a:latin typeface="Smoke-Rasterized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2332038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55900"/>
            <a:ext cx="58054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Webdings" pitchFamily="18" charset="2"/>
              </a:rPr>
              <a:t>z </a:t>
            </a:r>
            <a:r>
              <a:rPr lang="ka-GE" dirty="0" smtClean="0">
                <a:latin typeface="AcadNusx" pitchFamily="2" charset="0"/>
              </a:rPr>
              <a:t>თამბაქოს მოხმარების შედეგი</a:t>
            </a:r>
            <a:endParaRPr lang="ru-RU" dirty="0"/>
          </a:p>
        </p:txBody>
      </p:sp>
      <p:pic>
        <p:nvPicPr>
          <p:cNvPr id="2050" name="Picture 2" descr="C:\Documents and Settings\New\Desktop\11257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8"/>
            <a:ext cx="788193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Webdings" pitchFamily="18" charset="2"/>
              </a:rPr>
              <a:t>z </a:t>
            </a:r>
            <a:r>
              <a:rPr lang="ka-GE" smtClean="0">
                <a:latin typeface="AcadNusx" pitchFamily="2" charset="0"/>
              </a:rPr>
              <a:t>ალკალოიდი</a:t>
            </a:r>
            <a:endParaRPr lang="ru-RU" smtClean="0">
              <a:latin typeface="Smoke-Rasterized"/>
            </a:endParaRPr>
          </a:p>
        </p:txBody>
      </p:sp>
      <p:pic>
        <p:nvPicPr>
          <p:cNvPr id="3074" name="Picture 2" descr="C:\Documents and Settings\New\Desktop\kristesisx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28750"/>
            <a:ext cx="40005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Webdings" pitchFamily="18" charset="2"/>
              </a:rPr>
              <a:t>z </a:t>
            </a:r>
            <a:r>
              <a:rPr lang="ka-GE" b="1" dirty="0" smtClean="0">
                <a:latin typeface="AcadNusx" pitchFamily="2" charset="0"/>
              </a:rPr>
              <a:t>თამბაქოზე დამოკიდებულება</a:t>
            </a:r>
            <a:endParaRPr lang="ru-RU" b="1" dirty="0"/>
          </a:p>
        </p:txBody>
      </p:sp>
      <p:pic>
        <p:nvPicPr>
          <p:cNvPr id="4098" name="Picture 2" descr="C:\Documents and Settings\New\Desktop\b04a0e7c79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71625"/>
            <a:ext cx="260826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0525"/>
            <a:ext cx="7847013" cy="877888"/>
          </a:xfrm>
        </p:spPr>
        <p:txBody>
          <a:bodyPr/>
          <a:lstStyle/>
          <a:p>
            <a:r>
              <a:rPr lang="ka-GE" sz="4800" smtClean="0">
                <a:latin typeface="Smoke-Rasterized"/>
              </a:rPr>
              <a:t>სტატისტიკა</a:t>
            </a:r>
            <a:endParaRPr lang="en-US" sz="4800" smtClean="0">
              <a:latin typeface="Smoke-Rasterized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2178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dirty="0" smtClean="0"/>
              <a:t>2009 წლის მონაცემები მსოფლიოში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3050" y="15065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dirty="0" smtClean="0"/>
              <a:t>მოწევის სტატისტიკა </a:t>
            </a:r>
            <a:r>
              <a:rPr lang="ka-GE" dirty="0" smtClean="0">
                <a:cs typeface="Times New Roman" pitchFamily="18" charset="0"/>
              </a:rPr>
              <a:t>1948-2009 </a:t>
            </a:r>
            <a:r>
              <a:rPr lang="ka-GE" dirty="0" smtClean="0"/>
              <a:t>წლებში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476375"/>
          <a:ext cx="8693150" cy="502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1625" y="527050"/>
            <a:ext cx="8534400" cy="758825"/>
          </a:xfrm>
        </p:spPr>
        <p:txBody>
          <a:bodyPr/>
          <a:lstStyle/>
          <a:p>
            <a:r>
              <a:rPr lang="en-US" sz="2800" b="1" smtClean="0">
                <a:latin typeface="Smoke-Rasterized"/>
              </a:rPr>
              <a:t>თამბაქოს წვის შედეგად წარმოქმნილ კომპონენტთა ერთობლიობას ფისი ეწოდება</a:t>
            </a:r>
          </a:p>
        </p:txBody>
      </p:sp>
      <p:pic>
        <p:nvPicPr>
          <p:cNvPr id="48131" name="Content Placeholder 3" descr="a127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6280150" cy="471011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r>
              <a:rPr lang="en-US" sz="2400" smtClean="0">
                <a:latin typeface="Smoke-Rasterized"/>
              </a:rPr>
              <a:t>თუ ადამიანი დღეში ეწევა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smtClean="0">
                <a:latin typeface="Smoke-Rasterized"/>
              </a:rPr>
              <a:t> ღერ სიგარეტს, წლის განმავლობაში მის ფილტვებში ილექება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Smoke-Rasterized"/>
              </a:rPr>
              <a:t> ლიტრი ფისი</a:t>
            </a:r>
          </a:p>
        </p:txBody>
      </p:sp>
      <p:pic>
        <p:nvPicPr>
          <p:cNvPr id="49155" name="Content Placeholder 3" descr="Smoking_(Small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44675"/>
            <a:ext cx="6423025" cy="42640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r>
              <a:rPr lang="en-US" sz="2400" smtClean="0">
                <a:latin typeface="Smoke-Rasterized"/>
              </a:rPr>
              <a:t>ერთი ღერი სიგარეტი შეიცავს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en-US" sz="2400" smtClean="0">
                <a:latin typeface="Smoke-Rasterized"/>
              </a:rPr>
              <a:t>-დან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Smoke-Rasterized"/>
              </a:rPr>
              <a:t> მ</a:t>
            </a:r>
            <a:r>
              <a:rPr lang="ka-GE" sz="2400" smtClean="0">
                <a:latin typeface="Smoke-Rasterized"/>
              </a:rPr>
              <a:t>ილი</a:t>
            </a:r>
            <a:r>
              <a:rPr lang="en-US" sz="2400" smtClean="0">
                <a:latin typeface="Smoke-Rasterized"/>
              </a:rPr>
              <a:t>გრ</a:t>
            </a:r>
            <a:r>
              <a:rPr lang="ka-GE" sz="2400" smtClean="0">
                <a:latin typeface="Smoke-Rasterized"/>
              </a:rPr>
              <a:t>ამა</a:t>
            </a:r>
            <a:r>
              <a:rPr lang="en-US" sz="2400" smtClean="0">
                <a:latin typeface="Smoke-Rasterized"/>
              </a:rPr>
              <a:t>მდე ნიკოტინს და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a-GE" sz="2400" smtClean="0">
                <a:latin typeface="Smoke-Rasterized"/>
              </a:rPr>
              <a:t>-დან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400" smtClean="0">
                <a:latin typeface="Smoke-Rasterized"/>
              </a:rPr>
              <a:t>მ</a:t>
            </a:r>
            <a:r>
              <a:rPr lang="ka-GE" sz="2400" smtClean="0">
                <a:latin typeface="Smoke-Rasterized"/>
              </a:rPr>
              <a:t>ილი</a:t>
            </a:r>
            <a:r>
              <a:rPr lang="en-US" sz="2400" smtClean="0">
                <a:latin typeface="Smoke-Rasterized"/>
              </a:rPr>
              <a:t>გრ</a:t>
            </a:r>
            <a:r>
              <a:rPr lang="ka-GE" sz="2400" smtClean="0">
                <a:latin typeface="Smoke-Rasterized"/>
              </a:rPr>
              <a:t>ამამ</a:t>
            </a:r>
            <a:r>
              <a:rPr lang="en-US" sz="2400" smtClean="0">
                <a:latin typeface="Smoke-Rasterized"/>
              </a:rPr>
              <a:t>დე ფისს</a:t>
            </a:r>
          </a:p>
        </p:txBody>
      </p:sp>
      <p:pic>
        <p:nvPicPr>
          <p:cNvPr id="50179" name="Content Placeholder 3" descr="16abb7cff5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39925"/>
            <a:ext cx="4408488" cy="43465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85750" y="598488"/>
            <a:ext cx="8534400" cy="758825"/>
          </a:xfrm>
        </p:spPr>
        <p:txBody>
          <a:bodyPr/>
          <a:lstStyle/>
          <a:p>
            <a:r>
              <a:rPr lang="en-US" sz="2800" smtClean="0">
                <a:latin typeface="Smoke-Rasterized"/>
              </a:rPr>
              <a:t>თამბაქოს კვამლი შეიცავს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4 000 </a:t>
            </a:r>
            <a:r>
              <a:rPr lang="en-US" sz="2800" smtClean="0">
                <a:latin typeface="Smoke-Rasterized"/>
              </a:rPr>
              <a:t>-ზე მეტ </a:t>
            </a:r>
            <a:r>
              <a:rPr lang="ka-GE" sz="2800" smtClean="0">
                <a:latin typeface="Smoke-Rasterized"/>
              </a:rPr>
              <a:t>მავნე </a:t>
            </a:r>
            <a:r>
              <a:rPr lang="en-US" sz="2800" smtClean="0">
                <a:latin typeface="Smoke-Rasterized"/>
              </a:rPr>
              <a:t>ნივთიერებას</a:t>
            </a:r>
          </a:p>
        </p:txBody>
      </p:sp>
      <p:pic>
        <p:nvPicPr>
          <p:cNvPr id="51203" name="Content Placeholder 3" descr="cigarette smo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89138"/>
            <a:ext cx="5643562" cy="45593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713"/>
            <a:ext cx="8532813" cy="1079500"/>
          </a:xfrm>
        </p:spPr>
        <p:txBody>
          <a:bodyPr rtlCol="0">
            <a:normAutofit fontScale="90000"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a-GE" sz="3100" b="1" i="1" dirty="0" smtClean="0"/>
              <a:t/>
            </a:r>
            <a:br>
              <a:rPr lang="ka-GE" sz="3100" b="1" i="1" dirty="0" smtClean="0"/>
            </a:br>
            <a:r>
              <a:rPr lang="ka-GE" sz="31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1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თამბაქოს ორი </a:t>
            </a:r>
            <a:r>
              <a:rPr lang="ka-GE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ძირითადი </a:t>
            </a:r>
            <a:r>
              <a:rPr lang="ka-GE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სახეობა:</a:t>
            </a:r>
            <a:r>
              <a:rPr lang="ka-GE" b="1" i="1" dirty="0" smtClean="0"/>
              <a:t/>
            </a:r>
            <a:br>
              <a:rPr lang="ka-GE" b="1" i="1" dirty="0" smtClean="0"/>
            </a:b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641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b="1" i="1" dirty="0" smtClean="0"/>
              <a:t> </a:t>
            </a:r>
            <a:r>
              <a:rPr lang="ka-GE" sz="4000" b="1" dirty="0" smtClean="0"/>
              <a:t>ნიკოტინიანი </a:t>
            </a:r>
            <a:r>
              <a:rPr lang="ka-GE" sz="4000" b="1" dirty="0"/>
              <a:t>ტობაკუ  </a:t>
            </a:r>
            <a:endParaRPr lang="ka-GE" sz="40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a-GE" b="1" i="1" dirty="0" smtClean="0"/>
              <a:t>სამშობლოა სამხრეთ ამერიკა</a:t>
            </a:r>
            <a:endParaRPr lang="ka-GE" b="1" i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a-GE" sz="4800" b="1" i="1" dirty="0" smtClean="0"/>
              <a:t>&amp;</a:t>
            </a:r>
            <a:endParaRPr lang="ka-GE" sz="4800" b="1" i="1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ka-G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ნიკოტინიანი რუსტიკა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a-GE" b="1" i="1" dirty="0" smtClean="0"/>
              <a:t>სამშობლოა ინდოეთი </a:t>
            </a:r>
            <a:r>
              <a:rPr lang="ka-GE" b="1" i="1" dirty="0"/>
              <a:t>და ჩრდილოეთ ამერიკის </a:t>
            </a:r>
            <a:r>
              <a:rPr lang="ka-GE" b="1" i="1" dirty="0" smtClean="0"/>
              <a:t>აღმოსავლეთი</a:t>
            </a:r>
            <a:endParaRPr lang="en-US" dirty="0"/>
          </a:p>
        </p:txBody>
      </p:sp>
      <p:pic>
        <p:nvPicPr>
          <p:cNvPr id="6148" name="Content Placeholder 3" descr="C:\Documents and Settings\user\Desktop\405px-Tobacco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808538"/>
            <a:ext cx="302418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1625" y="955675"/>
            <a:ext cx="8534400" cy="758825"/>
          </a:xfrm>
        </p:spPr>
        <p:txBody>
          <a:bodyPr/>
          <a:lstStyle/>
          <a:p>
            <a:r>
              <a:rPr lang="en-US" sz="2800" smtClean="0">
                <a:latin typeface="Smoke-Rasterized"/>
              </a:rPr>
              <a:t>თამბაქოს ნებისმიერი პროდუქტი შეიცავს ნიკოტინს</a:t>
            </a:r>
          </a:p>
        </p:txBody>
      </p:sp>
      <p:pic>
        <p:nvPicPr>
          <p:cNvPr id="52227" name="Content Placeholder 3" descr="kbileb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306638"/>
            <a:ext cx="3810000" cy="31130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US" sz="2400" smtClean="0">
                <a:latin typeface="Smoke-Rasterized"/>
              </a:rPr>
              <a:t>ნიკოტინი ჩასუნთქულ კვამლთან ერთად ჩადის ფილტვებში, სწრაფად გადადის სისხლში და თავის ტვინს აღწევს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smtClean="0">
                <a:latin typeface="Smoke-Rasterized"/>
              </a:rPr>
              <a:t>წამში</a:t>
            </a:r>
          </a:p>
        </p:txBody>
      </p:sp>
      <p:pic>
        <p:nvPicPr>
          <p:cNvPr id="53251" name="Content Placeholder 3" descr="tambaq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492375"/>
            <a:ext cx="3994150" cy="3856038"/>
          </a:xfrm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5955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1625" y="812800"/>
            <a:ext cx="8534400" cy="758825"/>
          </a:xfrm>
        </p:spPr>
        <p:txBody>
          <a:bodyPr/>
          <a:lstStyle/>
          <a:p>
            <a:r>
              <a:rPr lang="en-US" sz="2800" smtClean="0">
                <a:latin typeface="Smoke-Rasterized"/>
              </a:rPr>
              <a:t>თამბაქოს კვამლში შემავალი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2800" smtClean="0">
                <a:latin typeface="Smoke-Rasterized"/>
              </a:rPr>
              <a:t>ნივთიერება იწვევს სხვადასხვა სიმსივნეებს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349500"/>
            <a:ext cx="468471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01625" y="812800"/>
            <a:ext cx="8534400" cy="758825"/>
          </a:xfrm>
        </p:spPr>
        <p:txBody>
          <a:bodyPr/>
          <a:lstStyle/>
          <a:p>
            <a:r>
              <a:rPr lang="en-US" sz="2800" smtClean="0">
                <a:latin typeface="Smoke-Rasterized"/>
              </a:rPr>
              <a:t>თამბაქოს კვამლის ერთ-ერთი შემადგენელი ნივთიერებაა ნახშირის მონოქსიდ</a:t>
            </a:r>
            <a:r>
              <a:rPr lang="ka-GE" sz="2800" smtClean="0">
                <a:latin typeface="Smoke-Rasterized"/>
              </a:rPr>
              <a:t>ი</a:t>
            </a:r>
            <a:endParaRPr lang="en-US" sz="2800" smtClean="0">
              <a:latin typeface="Smoke-Rasterized"/>
            </a:endParaRPr>
          </a:p>
        </p:txBody>
      </p:sp>
      <p:pic>
        <p:nvPicPr>
          <p:cNvPr id="55299" name="Content Placeholder 3" descr="Smoking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2214563"/>
            <a:ext cx="4429125" cy="35433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85750" y="884238"/>
            <a:ext cx="8534400" cy="758825"/>
          </a:xfrm>
        </p:spPr>
        <p:txBody>
          <a:bodyPr/>
          <a:lstStyle/>
          <a:p>
            <a:r>
              <a:rPr lang="en-US" sz="3200" smtClean="0">
                <a:latin typeface="Smoke-Rasterized"/>
              </a:rPr>
              <a:t>თამბაქოს კვამლი შეიცავს ამონიუმს და დარიშხან</a:t>
            </a:r>
            <a:r>
              <a:rPr lang="ka-GE" sz="3200" smtClean="0">
                <a:latin typeface="Smoke-Rasterized"/>
              </a:rPr>
              <a:t>ს.</a:t>
            </a:r>
            <a:endParaRPr lang="en-US" sz="3200" smtClean="0">
              <a:latin typeface="Smoke-Rasterized"/>
            </a:endParaRPr>
          </a:p>
        </p:txBody>
      </p:sp>
      <p:pic>
        <p:nvPicPr>
          <p:cNvPr id="56323" name="Content Placeholder 3" descr="smoking-cigaret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2192338"/>
            <a:ext cx="5105400" cy="3808412"/>
          </a:xfrm>
        </p:spPr>
      </p:pic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91513" cy="48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dirty="0" smtClean="0"/>
              <a:t>ელექტრო სიგარეტი</a:t>
            </a:r>
            <a:endParaRPr lang="en-US" dirty="0"/>
          </a:p>
        </p:txBody>
      </p:sp>
      <p:pic>
        <p:nvPicPr>
          <p:cNvPr id="4" name="Content Placeholder 3" descr="rrr-250x2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573463"/>
            <a:ext cx="3000375" cy="3000375"/>
          </a:xfrm>
        </p:spPr>
      </p:pic>
      <p:pic>
        <p:nvPicPr>
          <p:cNvPr id="20484" name="Picture 4" descr="C:\Users\SHALVA\Desktop\Viii klasi\big-vapor-e-cigar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1828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SHALVA\Desktop\Viii klasi\couleur_cigarette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218281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991475" cy="1008063"/>
          </a:xfrm>
        </p:spPr>
        <p:txBody>
          <a:bodyPr/>
          <a:lstStyle/>
          <a:p>
            <a:r>
              <a:rPr lang="ka-GE" smtClean="0">
                <a:latin typeface="Smoke-Rasterized"/>
              </a:rPr>
              <a:t>გმადლობთ ყურადღებისთვის</a:t>
            </a:r>
            <a:endParaRPr lang="en-US" smtClean="0">
              <a:latin typeface="Smoke-Rasterized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133600"/>
            <a:ext cx="4889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75" y="333375"/>
            <a:ext cx="82296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აბორიგენები და კოლუმბი</a:t>
            </a:r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0" y="4448175"/>
            <a:ext cx="9144000" cy="2293938"/>
          </a:xfrm>
        </p:spPr>
        <p:txBody>
          <a:bodyPr/>
          <a:lstStyle/>
          <a:p>
            <a:endParaRPr lang="ka-GE" smtClean="0">
              <a:solidFill>
                <a:schemeClr val="bg1"/>
              </a:solidFill>
              <a:latin typeface="Smoke-Contour"/>
            </a:endParaRPr>
          </a:p>
          <a:p>
            <a:endParaRPr lang="ka-GE" smtClean="0">
              <a:solidFill>
                <a:schemeClr val="bg1"/>
              </a:solidFill>
              <a:latin typeface="Smoke-Contour"/>
            </a:endParaRPr>
          </a:p>
          <a:p>
            <a:r>
              <a:rPr lang="ka-GE" smtClean="0">
                <a:solidFill>
                  <a:schemeClr val="bg1"/>
                </a:solidFill>
                <a:latin typeface="Smoke-Contour"/>
              </a:rPr>
              <a:t>პირველად ქრისტეფორე კოლუმბს თამბაქო აბორიგენებმა შესთავაზეს</a:t>
            </a:r>
            <a:endParaRPr lang="en-US" smtClean="0">
              <a:solidFill>
                <a:schemeClr val="bg1"/>
              </a:solidFill>
              <a:latin typeface="Smoke-Contour"/>
            </a:endParaRPr>
          </a:p>
        </p:txBody>
      </p:sp>
      <p:pic>
        <p:nvPicPr>
          <p:cNvPr id="1027" name="Picture 3" descr="D:\1-ADMIN\Desktop\მაორყ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4175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1-ADMIN\Desktop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66863"/>
            <a:ext cx="243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smtClean="0">
                <a:latin typeface="Smoke-Rasterized"/>
              </a:rPr>
              <a:t>თამბაქოს მცენარე</a:t>
            </a:r>
            <a:endParaRPr lang="en-US" b="1" smtClean="0">
              <a:latin typeface="Smoke-Rasterized"/>
            </a:endParaRPr>
          </a:p>
        </p:txBody>
      </p:sp>
      <p:pic>
        <p:nvPicPr>
          <p:cNvPr id="8195" name="Picture 2" descr="C:\Users\SHALVA\Desktop\Viii klasi\OGM_Sante_accroch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89138"/>
            <a:ext cx="6264275" cy="4189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a-GE" dirty="0" smtClean="0"/>
              <a:t>თამბაქოს შეტანა საფრანგეთში</a:t>
            </a:r>
            <a:br>
              <a:rPr lang="ka-GE" dirty="0" smtClean="0"/>
            </a:b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0" y="5229225"/>
            <a:ext cx="8893175" cy="1276350"/>
          </a:xfrm>
        </p:spPr>
        <p:txBody>
          <a:bodyPr/>
          <a:lstStyle/>
          <a:p>
            <a:r>
              <a:rPr lang="ka-GE" sz="3600" b="1" smtClean="0">
                <a:solidFill>
                  <a:schemeClr val="bg1"/>
                </a:solidFill>
                <a:latin typeface="Smoke-Contour"/>
              </a:rPr>
              <a:t>პირველად ქრისტეფორე კოლუმბმა თამბაქო საფრანგეთში შეიტანა</a:t>
            </a:r>
            <a:endParaRPr lang="en-US" sz="3600" b="1" smtClean="0">
              <a:solidFill>
                <a:schemeClr val="bg1"/>
              </a:solidFill>
              <a:latin typeface="Smoke-Contour"/>
            </a:endParaRPr>
          </a:p>
        </p:txBody>
      </p:sp>
      <p:pic>
        <p:nvPicPr>
          <p:cNvPr id="8194" name="Picture 2" descr="D:\Kaxa\New folder\თამბაქო\tambaqos suratebi\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773238"/>
            <a:ext cx="3152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43050"/>
            <a:ext cx="33845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22275" y="228600"/>
            <a:ext cx="8229600" cy="1600200"/>
          </a:xfrm>
        </p:spPr>
        <p:txBody>
          <a:bodyPr/>
          <a:lstStyle/>
          <a:p>
            <a:r>
              <a:rPr lang="ka-GE" smtClean="0">
                <a:latin typeface="Smoke-Rasterized"/>
              </a:rPr>
              <a:t>როდრიგო დეჯირეზი</a:t>
            </a:r>
            <a:br>
              <a:rPr lang="ka-GE" smtClean="0">
                <a:latin typeface="Smoke-Rasterized"/>
              </a:rPr>
            </a:br>
            <a:endParaRPr lang="en-US" smtClean="0">
              <a:latin typeface="Smoke-Rasterized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0" y="4941888"/>
            <a:ext cx="8964613" cy="1752600"/>
          </a:xfrm>
        </p:spPr>
        <p:txBody>
          <a:bodyPr/>
          <a:lstStyle/>
          <a:p>
            <a:r>
              <a:rPr lang="ka-GE" b="1" smtClean="0">
                <a:solidFill>
                  <a:schemeClr val="bg1"/>
                </a:solidFill>
                <a:latin typeface="Smoke-Contour"/>
              </a:rPr>
              <a:t>პირველი ადამიანი, ვინც ევროპაში მოწევა დაიწყო, ეს გახლდათ ესპანელი გლეხი როდრიგო დეჯირეზი</a:t>
            </a:r>
            <a:endParaRPr lang="en-US" b="1" smtClean="0">
              <a:solidFill>
                <a:schemeClr val="bg1"/>
              </a:solidFill>
              <a:latin typeface="Smoke-Contour"/>
            </a:endParaRPr>
          </a:p>
        </p:txBody>
      </p:sp>
      <p:pic>
        <p:nvPicPr>
          <p:cNvPr id="10244" name="Picture 2" descr="D:\Kaxa\New folder\თამბაქო\tambaqos suratebi\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Kaxa\New folder\თამბაქო\tambaqos suratebi\6caac4f86c518de71c4bf1cf659e37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719263"/>
            <a:ext cx="3733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217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50E4276-FAF6-4F5F-A755-38B0F0B7F0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547</Words>
  <Application>Microsoft Office PowerPoint</Application>
  <PresentationFormat>On-screen Show (4:3)</PresentationFormat>
  <Paragraphs>115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Calibri</vt:lpstr>
      <vt:lpstr>Arial</vt:lpstr>
      <vt:lpstr>Smoke-Rasterized</vt:lpstr>
      <vt:lpstr>Smoke-Contour</vt:lpstr>
      <vt:lpstr>AcadNusx</vt:lpstr>
      <vt:lpstr>Wingdings</vt:lpstr>
      <vt:lpstr>Times New Roman</vt:lpstr>
      <vt:lpstr>Sylfaen</vt:lpstr>
      <vt:lpstr>AcadNusx Wd</vt:lpstr>
      <vt:lpstr>Tahoma</vt:lpstr>
      <vt:lpstr>Geo AcadNusx</vt:lpstr>
      <vt:lpstr>LitNusx</vt:lpstr>
      <vt:lpstr>Webdings</vt:lpstr>
      <vt:lpstr>TS030002170</vt:lpstr>
      <vt:lpstr>თამბაქო, ნიკოტინი &amp; დაავადებები </vt:lpstr>
      <vt:lpstr>თამბაქოს ი ს ტ ო რ ი ა</vt:lpstr>
      <vt:lpstr>თამბაქოს წარმომავლობა</vt:lpstr>
      <vt:lpstr>თამბაქოს პლანტაცია</vt:lpstr>
      <vt:lpstr>  თამბაქოს ორი ძირითადი  სახეობა:  </vt:lpstr>
      <vt:lpstr>აბორიგენები და კოლუმბი </vt:lpstr>
      <vt:lpstr>თამბაქოს მცენარე</vt:lpstr>
      <vt:lpstr>თამბაქოს შეტანა საფრანგეთში </vt:lpstr>
      <vt:lpstr>როდრიგო დეჯირეზი </vt:lpstr>
      <vt:lpstr>ნიკოტინი </vt:lpstr>
      <vt:lpstr>თამბაქოს შემოტანა საქართველოში</vt:lpstr>
      <vt:lpstr>მაღალხარისხიანი თამბაქოს წარმოება </vt:lpstr>
      <vt:lpstr>PowerPoint Presentation</vt:lpstr>
      <vt:lpstr>თამბაქოს მოხმარება დღეს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თამბაქოს კვამლის აირად ფრაქციაში შედის: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მოწევას ორსულ ქალებში გაცილებით მძიმე შედეგები მოყვება</vt:lpstr>
      <vt:lpstr>მავნე და საზიანოა </vt:lpstr>
      <vt:lpstr>თამბაქო იწვევს სხვადასხვა უკუჩვენებას:</vt:lpstr>
      <vt:lpstr>ასაკის მომატებასთან ერთად სიგარეტის მოხმარებით შეიძლება დაგვემართოს: </vt:lpstr>
      <vt:lpstr>ჯანმრთელი ადამიანის ღვიძლი</vt:lpstr>
      <vt:lpstr>მწეველი ადამიანის ღვიძლი</vt:lpstr>
      <vt:lpstr>gTavazobT ramdenime mizezs Tu ratom ar SeiZleba Tambaqos moxmareba: </vt:lpstr>
      <vt:lpstr>ყოველწლიურად მსოფლიოში 5  მილიონამდე ადამიანი იღუპება, საქართველოში - 11 ათასამდე</vt:lpstr>
      <vt:lpstr>მოწევისაგან გამოწვეული დაავადებების შედეგები</vt:lpstr>
      <vt:lpstr>z თამბაქოს მოხმარება  არის არა დაავადება, არამედ მავნე ჩვევა  </vt:lpstr>
      <vt:lpstr>z თამბაქოს მოხმარების შედეგი</vt:lpstr>
      <vt:lpstr>z ალკალოიდი</vt:lpstr>
      <vt:lpstr>z თამბაქოზე დამოკიდებულება</vt:lpstr>
      <vt:lpstr>სტატისტიკა</vt:lpstr>
      <vt:lpstr>2009 წლის მონაცემები მსოფლიოში</vt:lpstr>
      <vt:lpstr>მოწევის სტატისტიკა 1948-2009 წლებში</vt:lpstr>
      <vt:lpstr>თამბაქოს წვის შედეგად წარმოქმნილ კომპონენტთა ერთობლიობას ფისი ეწოდება</vt:lpstr>
      <vt:lpstr>თუ ადამიანი დღეში ეწევა 20 ღერ სიგარეტს, წლის განმავლობაში მის ფილტვებში ილექება 1 ლიტრი ფისი</vt:lpstr>
      <vt:lpstr>ერთი ღერი სიგარეტი შეიცავს 0,3-დან 2 მილიგრამამდე ნიკოტინს და 8-დან 35 მილიგრამამდე ფისს</vt:lpstr>
      <vt:lpstr>თამბაქოს კვამლი შეიცავს 4 000 -ზე მეტ მავნე ნივთიერებას</vt:lpstr>
      <vt:lpstr>თამბაქოს ნებისმიერი პროდუქტი შეიცავს ნიკოტინს</vt:lpstr>
      <vt:lpstr>ნიკოტინი ჩასუნთქულ კვამლთან ერთად ჩადის ფილტვებში, სწრაფად გადადის სისხლში და თავის ტვინს აღწევს 8 წამში</vt:lpstr>
      <vt:lpstr>თამბაქოს კვამლში შემავალი 40 ნივთიერება იწვევს სხვადასხვა სიმსივნეებს</vt:lpstr>
      <vt:lpstr>თამბაქოს კვამლის ერთ-ერთი შემადგენელი ნივთიერებაა ნახშირის მონოქსიდი</vt:lpstr>
      <vt:lpstr>თამბაქოს კვამლი შეიცავს ამონიუმს და დარიშხანს.</vt:lpstr>
      <vt:lpstr>ელექტრო სიგარეტი</vt:lpstr>
      <vt:lpstr>გმადლობთ ყურადღებისთვის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mowevisgan gamowveuli  daavadebebis Sedegebi</dc:title>
  <dc:creator>N</dc:creator>
  <cp:lastModifiedBy>n_ingorokhva</cp:lastModifiedBy>
  <cp:revision>53</cp:revision>
  <dcterms:created xsi:type="dcterms:W3CDTF">2011-12-06T16:15:43Z</dcterms:created>
  <dcterms:modified xsi:type="dcterms:W3CDTF">2012-03-07T12:09:34Z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TC300021709990</vt:lpwstr>
  </property>
</Properties>
</file>