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62" r:id="rId6"/>
    <p:sldId id="265" r:id="rId7"/>
    <p:sldId id="269" r:id="rId8"/>
    <p:sldId id="270" r:id="rId9"/>
    <p:sldId id="267" r:id="rId10"/>
    <p:sldId id="263" r:id="rId11"/>
    <p:sldId id="268" r:id="rId12"/>
    <p:sldId id="264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004C"/>
    <a:srgbClr val="18131F"/>
    <a:srgbClr val="34386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862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410200"/>
            <a:ext cx="6400800" cy="1447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49592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038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242" name="Picture 2" descr="http://www.health2know.com/images/herpes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28600"/>
            <a:ext cx="3067050" cy="3705162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 userDrawn="1"/>
        </p:nvSpPr>
        <p:spPr>
          <a:xfrm>
            <a:off x="5105400" y="3810000"/>
            <a:ext cx="8382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2" descr="C:\Users\tamusia\Desktop\Healthy life style training in schools\booklet for school student\PICTURES BOOKLET\HIV\1227534996c4k6ep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486400"/>
            <a:ext cx="1524000" cy="13716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2" descr="C:\Users\tamusia\Desktop\Healthy life style training in schools\booklet for school student\PICTURES BOOKLET\HIV\1227534996c4k6ep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5486400"/>
            <a:ext cx="1524000" cy="13716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tamusia\Desktop\Healthy life style training in schools\booklet for school student\PICTURES BOOKLET\HIV\1227534996c4k6ep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486400"/>
            <a:ext cx="1524000" cy="13716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2" descr="C:\Users\tamusia\Desktop\Healthy life style training in schools\booklet for school student\PICTURES BOOKLET\HIV\1227534996c4k6ep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5486400"/>
            <a:ext cx="1524000" cy="13716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A8913-8AAD-4E5B-BF43-2F27A232307B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83A9E-A8AA-47BB-8F70-C393FC90D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18131F"/>
            </a:gs>
            <a:gs pos="53000">
              <a:srgbClr val="D4DEFF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A8913-8AAD-4E5B-BF43-2F27A232307B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83A9E-A8AA-47BB-8F70-C393FC90DD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6.jpeg"/><Relationship Id="rId2" Type="http://schemas.openxmlformats.org/officeDocument/2006/relationships/hyperlink" Target="http://www.clipartof.com/details/clipart/68096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ipartof.com/details/clipart/99169.html" TargetMode="External"/><Relationship Id="rId5" Type="http://schemas.openxmlformats.org/officeDocument/2006/relationships/image" Target="../media/image15.jpeg"/><Relationship Id="rId4" Type="http://schemas.openxmlformats.org/officeDocument/2006/relationships/hyperlink" Target="http://www.clipartof.com/details/clipart/1057741.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886200"/>
            <a:ext cx="9144000" cy="1470025"/>
          </a:xfrm>
        </p:spPr>
        <p:txBody>
          <a:bodyPr/>
          <a:lstStyle/>
          <a:p>
            <a:r>
              <a:rPr lang="ka-GE" b="1" dirty="0" smtClean="0"/>
              <a:t>სქესობრივი გზით გადამდები ინფექციები (სგგი)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a-GE" b="1" smtClean="0"/>
              <a:t>ბიოლოგიის გაკვეთილი</a:t>
            </a:r>
            <a:endParaRPr lang="en-US" b="1" dirty="0"/>
          </a:p>
        </p:txBody>
      </p:sp>
      <p:pic>
        <p:nvPicPr>
          <p:cNvPr id="5" name="Picture 84" descr="C:\Users\tamusia\Desktop\animated pictures\0007 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447800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BC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სქესობრივი გზით გადამდები ინფექციები</a:t>
            </a:r>
            <a:endParaRPr lang="en-US" sz="3200" dirty="0">
              <a:solidFill>
                <a:srgbClr val="BC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2667000"/>
            <a:ext cx="5791200" cy="28194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indent="1588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არის თუ არა ადამიანი ინფიცირებული სქესობ-რივი გზით გადამდები დაავადებით, ამის დადგენა მხოლოდ ექიმს შეუძლია.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108" descr="C:\Users\tamusia\Desktop\animated pictures\0019 1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143000"/>
            <a:ext cx="1371600" cy="2286000"/>
          </a:xfrm>
          <a:prstGeom prst="rect">
            <a:avLst/>
          </a:prstGeom>
          <a:noFill/>
        </p:spPr>
      </p:pic>
      <p:pic>
        <p:nvPicPr>
          <p:cNvPr id="7" name="Picture 88" descr="C:\Users\tamusia\Desktop\animated pictures\0009 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4648200"/>
            <a:ext cx="1121664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BC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სქესობრივი გზით გადამდები ინფექციები</a:t>
            </a:r>
            <a:endParaRPr lang="en-US" sz="3200" dirty="0">
              <a:solidFill>
                <a:srgbClr val="BC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458200" cy="4525963"/>
          </a:xfrm>
        </p:spPr>
        <p:txBody>
          <a:bodyPr>
            <a:normAutofit fontScale="92500"/>
          </a:bodyPr>
          <a:lstStyle/>
          <a:p>
            <a:pPr marL="914400" indent="0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იწვევს უშვილობას, იმპოტენციას, საშვილოსნოს გარე ორსულობას, მუცლის მოშლას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0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არანამკურნალევი სიფილისი იწვევს შინაგანი ორგანოებისა და ცნს დაზიანებას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0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ზოგიერთი სგგი იწვევს ავთვისებიან სიმსივნეს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indent="0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სგგი-ის არსებობა რემდენიმე ათეულჯერ ზრდის აივ-ით ინფიცირების რისკს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838200"/>
            <a:ext cx="655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800" b="1" dirty="0" smtClean="0"/>
              <a:t>რატომ არის საშიში სგგი?</a:t>
            </a:r>
            <a:endParaRPr lang="en-US" sz="2800" b="1" dirty="0"/>
          </a:p>
        </p:txBody>
      </p:sp>
      <p:pic>
        <p:nvPicPr>
          <p:cNvPr id="6" name="Picture 2" descr="C:\Users\tamusia\Desktop\001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8600" y="5692140"/>
            <a:ext cx="1295400" cy="1165860"/>
          </a:xfrm>
          <a:prstGeom prst="rect">
            <a:avLst/>
          </a:prstGeom>
          <a:noFill/>
        </p:spPr>
      </p:pic>
      <p:pic>
        <p:nvPicPr>
          <p:cNvPr id="7" name="Picture 78" descr="C:\Users\tamusia\Desktop\animated pictures\0006 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447800"/>
            <a:ext cx="550606" cy="533400"/>
          </a:xfrm>
          <a:prstGeom prst="rect">
            <a:avLst/>
          </a:prstGeom>
          <a:noFill/>
        </p:spPr>
      </p:pic>
      <p:pic>
        <p:nvPicPr>
          <p:cNvPr id="11" name="Picture 78" descr="C:\Users\tamusia\Desktop\animated pictures\0006 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895600"/>
            <a:ext cx="550606" cy="533400"/>
          </a:xfrm>
          <a:prstGeom prst="rect">
            <a:avLst/>
          </a:prstGeom>
          <a:noFill/>
        </p:spPr>
      </p:pic>
      <p:pic>
        <p:nvPicPr>
          <p:cNvPr id="12" name="Picture 78" descr="C:\Users\tamusia\Desktop\animated pictures\0006 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886200"/>
            <a:ext cx="550606" cy="533400"/>
          </a:xfrm>
          <a:prstGeom prst="rect">
            <a:avLst/>
          </a:prstGeom>
          <a:noFill/>
        </p:spPr>
      </p:pic>
      <p:pic>
        <p:nvPicPr>
          <p:cNvPr id="13" name="Picture 78" descr="C:\Users\tamusia\Desktop\animated pictures\0006 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953000"/>
            <a:ext cx="550606" cy="53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BC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სქესობრივი გზით გადამდები ინფექციები</a:t>
            </a:r>
            <a:endParaRPr lang="en-US" sz="3200" dirty="0">
              <a:solidFill>
                <a:srgbClr val="BC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5867400" cy="3581400"/>
          </a:xfrm>
        </p:spPr>
        <p:txBody>
          <a:bodyPr/>
          <a:lstStyle/>
          <a:p>
            <a:pPr indent="1588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indent="1588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მხოლოდ პრეზერვატივითაა შესაძლებელი სგგი-ით ინფიცირების რისკის შემცირება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8" descr="http://blog.prospect.org/blog/weblog/cartoon_f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3573570"/>
            <a:ext cx="3562350" cy="3208229"/>
          </a:xfrm>
          <a:prstGeom prst="rect">
            <a:avLst/>
          </a:prstGeom>
          <a:noFill/>
          <a:ln w="57150">
            <a:solidFill>
              <a:srgbClr val="BC004C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228600" y="1143000"/>
            <a:ext cx="853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ჩასახვის საწინააღმდეგო აბები არ იცავს სგგი-სგან.</a:t>
            </a:r>
          </a:p>
          <a:p>
            <a:pPr algn="ctr"/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ka-GE" b="1" dirty="0" smtClean="0"/>
              <a:t>შეჯამება</a:t>
            </a:r>
            <a:endParaRPr lang="en-US" b="1" dirty="0"/>
          </a:p>
        </p:txBody>
      </p:sp>
      <p:pic>
        <p:nvPicPr>
          <p:cNvPr id="4" name="Picture 2" descr="teacher clip a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7320" y="3581400"/>
            <a:ext cx="2392680" cy="2990850"/>
          </a:xfrm>
          <a:prstGeom prst="rect">
            <a:avLst/>
          </a:prstGeom>
          <a:noFill/>
        </p:spPr>
      </p:pic>
      <p:pic>
        <p:nvPicPr>
          <p:cNvPr id="6" name="Picture 18" descr="C:\Users\tamusia\Desktop\004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0100" y="2057400"/>
            <a:ext cx="1638300" cy="163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7239000" cy="868362"/>
          </a:xfrm>
        </p:spPr>
        <p:txBody>
          <a:bodyPr>
            <a:normAutofit/>
          </a:bodyPr>
          <a:lstStyle/>
          <a:p>
            <a:r>
              <a:rPr lang="ka-GE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თამაშის წესები</a:t>
            </a:r>
            <a:endParaRPr lang="en-US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4525963"/>
          </a:xfrm>
        </p:spPr>
        <p:txBody>
          <a:bodyPr>
            <a:normAutofit fontScale="92500" lnSpcReduction="10000"/>
          </a:bodyPr>
          <a:lstStyle/>
          <a:p>
            <a:pPr marL="914400" indent="0">
              <a:buNone/>
            </a:pPr>
            <a:r>
              <a:rPr lang="ka-GE" dirty="0" smtClean="0"/>
              <a:t>თითოეულმა ჯგუფმა უნდა მოიფიქროს გუნდის სახელი და აირჩიოს კაპიტანი</a:t>
            </a:r>
            <a:endParaRPr lang="en-US" dirty="0" smtClean="0"/>
          </a:p>
          <a:p>
            <a:pPr marL="914400" indent="0">
              <a:buNone/>
            </a:pPr>
            <a:r>
              <a:rPr lang="ka-GE" dirty="0" smtClean="0"/>
              <a:t>გუნდის კაპიტნები რიგ-რიგობით იღებენ თითო კითხვას და უკითხავენ გუნდს</a:t>
            </a:r>
            <a:endParaRPr lang="en-US" dirty="0" smtClean="0"/>
          </a:p>
          <a:p>
            <a:pPr marL="914400" indent="0">
              <a:buNone/>
            </a:pPr>
            <a:r>
              <a:rPr lang="ka-GE" dirty="0" smtClean="0"/>
              <a:t>თუ გუნდი შეკითხვაზე ვერ უპასუხებს, პასუხობს მეორე გუნდი</a:t>
            </a:r>
            <a:endParaRPr lang="en-US" dirty="0" smtClean="0"/>
          </a:p>
          <a:p>
            <a:pPr marL="914400" indent="0">
              <a:buNone/>
            </a:pPr>
            <a:r>
              <a:rPr lang="ka-GE" dirty="0" smtClean="0"/>
              <a:t>ყოველი სწორი პასუხი ფასდება 10 ქულით. თუ გუნდმა პასუხი არ იცის  და მეორე გუნდმა სწორი პასუხი გასცა, მას 20 ქულა ეწერება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60" descr="C:\Users\tamusia\Desktop\animated pictures\0004 t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838200"/>
            <a:ext cx="419100" cy="419100"/>
          </a:xfrm>
          <a:prstGeom prst="rect">
            <a:avLst/>
          </a:prstGeom>
          <a:noFill/>
        </p:spPr>
      </p:pic>
      <p:pic>
        <p:nvPicPr>
          <p:cNvPr id="7" name="Picture 68" descr="C:\Users\tamusia\Desktop\animated pictures\0005 s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752600"/>
            <a:ext cx="495300" cy="495300"/>
          </a:xfrm>
          <a:prstGeom prst="rect">
            <a:avLst/>
          </a:prstGeom>
          <a:noFill/>
        </p:spPr>
      </p:pic>
      <p:pic>
        <p:nvPicPr>
          <p:cNvPr id="8" name="Picture 68" descr="C:\Users\tamusia\Desktop\animated pictures\0005 s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581400"/>
            <a:ext cx="495300" cy="495300"/>
          </a:xfrm>
          <a:prstGeom prst="rect">
            <a:avLst/>
          </a:prstGeom>
          <a:noFill/>
        </p:spPr>
      </p:pic>
      <p:pic>
        <p:nvPicPr>
          <p:cNvPr id="9" name="Picture 60" descr="C:\Users\tamusia\Desktop\animated pictures\0004 t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667000"/>
            <a:ext cx="419100" cy="419100"/>
          </a:xfrm>
          <a:prstGeom prst="rect">
            <a:avLst/>
          </a:prstGeom>
          <a:noFill/>
        </p:spPr>
      </p:pic>
      <p:pic>
        <p:nvPicPr>
          <p:cNvPr id="10" name="Picture 2" descr="http://www.mychandlerschools.org/203820102222021530/lib/203820102222021530/student_clipart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5029200"/>
            <a:ext cx="3352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553200" cy="1143000"/>
          </a:xfrm>
        </p:spPr>
        <p:txBody>
          <a:bodyPr/>
          <a:lstStyle/>
          <a:p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გაიმარჯვა . . 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tamusia\Desktop\Healthy life style training in schools\booklet for school student\PICTURES BOOKLET\competition\861463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1500" y="1676400"/>
            <a:ext cx="3314700" cy="46863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4495800" y="1676400"/>
            <a:ext cx="16002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70" descr="C:\Users\tamusia\Desktop\animated pictures\0005 x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048000"/>
            <a:ext cx="1543050" cy="15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81000"/>
            <a:ext cx="5715000" cy="1143000"/>
          </a:xfrm>
        </p:spPr>
        <p:txBody>
          <a:bodyPr/>
          <a:lstStyle/>
          <a:p>
            <a:r>
              <a:rPr lang="ka-GE" dirty="0" smtClean="0">
                <a:solidFill>
                  <a:srgbClr val="BC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დისკუსია</a:t>
            </a:r>
            <a:endParaRPr lang="en-US" dirty="0">
              <a:solidFill>
                <a:srgbClr val="BC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1"/>
          </a:xfrm>
        </p:spPr>
        <p:txBody>
          <a:bodyPr>
            <a:normAutofit/>
          </a:bodyPr>
          <a:lstStyle/>
          <a:p>
            <a:pPr marL="465138" indent="-465138"/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რას ფიქრობს ხალხი სგგი-ზე?</a:t>
            </a:r>
          </a:p>
          <a:p>
            <a:pPr marL="465138" indent="-465138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5138" indent="-465138"/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რა მცდარი წარმოდგენები არსებობს სგგი-ის გადაცემის გზებზე დ მკურანლობაზე?</a:t>
            </a:r>
          </a:p>
          <a:p>
            <a:pPr marL="465138" indent="-465138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5138" indent="-465138"/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რა გაიგეთ ახალი სგგი-ზე?</a:t>
            </a:r>
          </a:p>
          <a:p>
            <a:pPr marL="465138" indent="-465138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5138" indent="-465138"/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რას ეტყოდით თქვენს მეგობრებს სგგი-ის შესახებ?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tamusia\Desktop\Healthy life style training in schools\booklet for school student\PICTURES BOOKLET\reproductive health\untitle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76201"/>
            <a:ext cx="1676399" cy="1523999"/>
          </a:xfrm>
          <a:prstGeom prst="rect">
            <a:avLst/>
          </a:prstGeom>
          <a:noFill/>
        </p:spPr>
      </p:pic>
      <p:pic>
        <p:nvPicPr>
          <p:cNvPr id="6" name="Picture 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828800"/>
            <a:ext cx="342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971800"/>
            <a:ext cx="342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91200"/>
            <a:ext cx="342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572000"/>
            <a:ext cx="342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85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385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385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385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385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385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385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385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533400"/>
            <a:ext cx="5715000" cy="1143000"/>
          </a:xfrm>
        </p:spPr>
        <p:txBody>
          <a:bodyPr/>
          <a:lstStyle/>
          <a:p>
            <a:r>
              <a:rPr lang="ka-GE" dirty="0" smtClean="0">
                <a:solidFill>
                  <a:srgbClr val="BC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დისკუსია</a:t>
            </a:r>
            <a:endParaRPr lang="en-US" dirty="0">
              <a:solidFill>
                <a:srgbClr val="BC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572000"/>
          </a:xfrm>
        </p:spPr>
        <p:txBody>
          <a:bodyPr>
            <a:normAutofit/>
          </a:bodyPr>
          <a:lstStyle/>
          <a:p>
            <a:pPr marL="465138" indent="-465138"/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დაასახელეთ, თქვენი აზრით, სგგი-ის თავიდან აცილების საუკეთესო გზა. რატომ ფიქრობთ ასე?</a:t>
            </a:r>
          </a:p>
          <a:p>
            <a:pPr marL="465138" indent="-465138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5138" indent="-465138"/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რატომ არ შეიძლება თვითმკურნალობა სგგი-ის დროს?</a:t>
            </a:r>
          </a:p>
          <a:p>
            <a:pPr marL="465138" indent="-465138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65138" indent="-465138"/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კიდევ რის გაგებას ისურვებდით?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tamusia\Desktop\Healthy life style training in schools\booklet for school student\PICTURES BOOKLET\reproductive health\untitle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76201"/>
            <a:ext cx="2209799" cy="2008908"/>
          </a:xfrm>
          <a:prstGeom prst="rect">
            <a:avLst/>
          </a:prstGeom>
          <a:noFill/>
        </p:spPr>
      </p:pic>
      <p:pic>
        <p:nvPicPr>
          <p:cNvPr id="6" name="Picture 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438400"/>
            <a:ext cx="342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342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648200"/>
            <a:ext cx="3429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85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385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85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385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2" dur="385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385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533400"/>
            <a:ext cx="7543800" cy="1295400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BC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სქესობრივი გზით გადამდები ინფექციები</a:t>
            </a:r>
            <a:endParaRPr lang="en-US" sz="3200" dirty="0">
              <a:solidFill>
                <a:srgbClr val="BC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581400"/>
          </a:xfrm>
        </p:spPr>
        <p:txBody>
          <a:bodyPr>
            <a:normAutofit lnSpcReduction="10000"/>
          </a:bodyPr>
          <a:lstStyle/>
          <a:p>
            <a:pPr indent="1588" algn="ctr">
              <a:buNone/>
            </a:pPr>
            <a:r>
              <a:rPr lang="ka-GE" i="1" dirty="0" smtClean="0">
                <a:solidFill>
                  <a:srgbClr val="BC004C"/>
                </a:solidFill>
              </a:rPr>
              <a:t>ყველაზე გავრცელებულ ინფექციებს მიეკუთვნება:</a:t>
            </a:r>
          </a:p>
          <a:p>
            <a:pPr indent="1588">
              <a:buNone/>
            </a:pPr>
            <a:r>
              <a:rPr lang="ka-GE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სიფილისი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ქლამიდიოზი, სასქესო ორგანო-ების ჰერპესი, გონორეა, ტრიქომონიაზი, პაპილომავირუსული ინფექცია, აივ ინფექცია, ვირუსული ჰეპატიტები (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</a:t>
            </a: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სოკოვანი ინფექცია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/>
          </a:p>
        </p:txBody>
      </p:sp>
      <p:pic>
        <p:nvPicPr>
          <p:cNvPr id="4" name="Picture 2" descr="C:\Users\tamusia\Desktop\Healthy life style training in schools\booklet for school student\PICTURES BOOKLET\HIV\1227534996c4k6e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35333" y="5410200"/>
            <a:ext cx="1608667" cy="1447800"/>
          </a:xfrm>
          <a:prstGeom prst="rect">
            <a:avLst/>
          </a:prstGeom>
          <a:noFill/>
        </p:spPr>
      </p:pic>
      <p:pic>
        <p:nvPicPr>
          <p:cNvPr id="5" name="Picture 6" descr="C:\Users\tamusia\Desktop\0029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048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BC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სქესობრივი გზით გადამდები ინფექციები</a:t>
            </a:r>
            <a:endParaRPr lang="en-US" sz="3200" dirty="0">
              <a:solidFill>
                <a:srgbClr val="BC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67200"/>
            <a:ext cx="9144000" cy="2286000"/>
          </a:xfrm>
        </p:spPr>
        <p:txBody>
          <a:bodyPr>
            <a:normAutofit/>
          </a:bodyPr>
          <a:lstStyle/>
          <a:p>
            <a:pPr indent="1588">
              <a:buNone/>
            </a:pPr>
            <a:r>
              <a:rPr lang="ka-GE" dirty="0" smtClean="0"/>
              <a:t>ზოგიერთი სგგი (ციტომეგალოვირუსი, აივ ინფექცია, ქლამიდიოზი) </a:t>
            </a:r>
            <a:r>
              <a:rPr lang="ka-GE" b="1" dirty="0" smtClean="0">
                <a:solidFill>
                  <a:srgbClr val="BC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გადადის დაავადე-ბული დედიდან შვილზე </a:t>
            </a:r>
            <a:r>
              <a:rPr lang="ka-GE" dirty="0" smtClean="0"/>
              <a:t>ორსულობის, მშობიარობის ან ძუძუთი კვების დროს.</a:t>
            </a:r>
            <a:endParaRPr lang="en-US" dirty="0"/>
          </a:p>
        </p:txBody>
      </p:sp>
      <p:pic>
        <p:nvPicPr>
          <p:cNvPr id="6" name="Picture 2" descr="mom to b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838200"/>
            <a:ext cx="1676400" cy="3276600"/>
          </a:xfrm>
          <a:prstGeom prst="rect">
            <a:avLst/>
          </a:prstGeom>
          <a:noFill/>
        </p:spPr>
      </p:pic>
      <p:pic>
        <p:nvPicPr>
          <p:cNvPr id="7" name="Picture 4" descr="Busy M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914400"/>
            <a:ext cx="2714625" cy="32510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BC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სქესობრივი გზით გადამდები ინფექციები</a:t>
            </a:r>
            <a:endParaRPr lang="en-US" sz="3200" dirty="0">
              <a:solidFill>
                <a:srgbClr val="BC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419600"/>
            <a:ext cx="9144000" cy="1752600"/>
          </a:xfrm>
        </p:spPr>
        <p:txBody>
          <a:bodyPr>
            <a:normAutofit/>
          </a:bodyPr>
          <a:lstStyle/>
          <a:p>
            <a:pPr indent="1588" algn="ctr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ზოგიერთი სგგი-ის (მაგ., ტრიქომონიაზის) </a:t>
            </a:r>
            <a:r>
              <a:rPr lang="ka-GE" b="1" dirty="0" smtClean="0">
                <a:solidFill>
                  <a:srgbClr val="BC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გადაცემა შესაძლებელია საყოფაცხოვრებო კონტაქტით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10" descr="Royalty Free RF Clipart Illustration Of A Tired Man Brushing His Teeth And Wearing His Pajamas In The Morning by gnurf">
            <a:hlinkClick r:id="rId2" tooltip="Royalty Free RF Clipart Illustration Of A Tired Man Brushing His Teeth And Wearing His Pajamas In The Morning by gnurf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524000"/>
            <a:ext cx="1936750" cy="1743076"/>
          </a:xfrm>
          <a:prstGeom prst="rect">
            <a:avLst/>
          </a:prstGeom>
          <a:noFill/>
        </p:spPr>
      </p:pic>
      <p:pic>
        <p:nvPicPr>
          <p:cNvPr id="6" name="Picture 14" descr="Royalty Free Vector Clip Art Illustration Of A Boy Discovering That His Toothpaste Has Been Replaced With Super Glue by BNP Design Studio">
            <a:hlinkClick r:id="rId4" tooltip="Royalty Free Vector Clip Art Illustration Of A Boy Discovering That His Toothpaste Has Been Replaced With Super Glue by BNP Design Studio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1524000"/>
            <a:ext cx="1752600" cy="1976617"/>
          </a:xfrm>
          <a:prstGeom prst="rect">
            <a:avLst/>
          </a:prstGeom>
          <a:noFill/>
        </p:spPr>
      </p:pic>
      <p:pic>
        <p:nvPicPr>
          <p:cNvPr id="7" name="Picture 20" descr="Royalty Free RF Clipart Illustration Of A Chubby Woman In A Red Bikini Dipping Her Foot In A Kiddie Pool by Dennis Cox">
            <a:hlinkClick r:id="rId6" tooltip="Royalty Free RF Clipart Illustration Of A Chubby Woman In A Red Bikini Dipping Her Foot In A Kiddie Pool by Dennis Cox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00800" y="1676400"/>
            <a:ext cx="1904998" cy="16764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57200" y="3048000"/>
            <a:ext cx="1752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477000" y="3124200"/>
            <a:ext cx="1752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 rot="5400000">
            <a:off x="4076700" y="2400300"/>
            <a:ext cx="1981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/>
          </a:bodyPr>
          <a:lstStyle/>
          <a:p>
            <a:r>
              <a:rPr lang="ka-GE" sz="3200" dirty="0" smtClean="0">
                <a:solidFill>
                  <a:srgbClr val="BC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სქესობრივი გზით გადამდები ინფექციები</a:t>
            </a:r>
            <a:endParaRPr lang="en-US" sz="3200" dirty="0">
              <a:solidFill>
                <a:srgbClr val="BC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525963"/>
          </a:xfrm>
        </p:spPr>
        <p:txBody>
          <a:bodyPr>
            <a:normAutofit fontScale="92500"/>
          </a:bodyPr>
          <a:lstStyle/>
          <a:p>
            <a:pPr marL="688975" indent="0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უჩვეულო გამონადენი სასქესო ორგანოებიდან;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8975" indent="0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ქავილი გარეთა სასქესო ორგანოების მიდამოში;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8975" indent="0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სიწითლე და სხვადასხვა სახის გამონაყარი გარეთა სასქესო ორგანოების მიდამოში;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8975" indent="0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სხვადასხვა სახის დისკომფორტი - წვა, ტკივილი, შეშუპება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8975" indent="0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გაძნელებული, მტკივნეული ან ხშირი</a:t>
            </a:r>
          </a:p>
          <a:p>
            <a:pPr marL="688975" indent="0">
              <a:buNone/>
            </a:pPr>
            <a:r>
              <a:rPr lang="ka-G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შარდვა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762000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 smtClean="0"/>
              <a:t>სიმპტომები, რომლებიც სგგი-ის სავარდაუდო არსებობაზე მიუთითებს:</a:t>
            </a:r>
            <a:endParaRPr lang="en-US" sz="2400" b="1" dirty="0"/>
          </a:p>
        </p:txBody>
      </p:sp>
      <p:pic>
        <p:nvPicPr>
          <p:cNvPr id="6" name="Picture 25" descr="11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828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5" descr="11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029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5" descr="11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438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5" descr="11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48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5" descr="11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962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6" descr="C:\Users\tamusia\Desktop\0048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53340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328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სქესობრივი გზით გადამდები ინფექციები (სგგი)</vt:lpstr>
      <vt:lpstr>თამაშის წესები</vt:lpstr>
      <vt:lpstr>გაიმარჯვა . . .</vt:lpstr>
      <vt:lpstr>დისკუსია</vt:lpstr>
      <vt:lpstr>დისკუსია</vt:lpstr>
      <vt:lpstr>სქესობრივი გზით გადამდები ინფექციები</vt:lpstr>
      <vt:lpstr>სქესობრივი გზით გადამდები ინფექციები</vt:lpstr>
      <vt:lpstr>სქესობრივი გზით გადამდები ინფექციები</vt:lpstr>
      <vt:lpstr>სქესობრივი გზით გადამდები ინფექციები</vt:lpstr>
      <vt:lpstr>სქესობრივი გზით გადამდები ინფექციები</vt:lpstr>
      <vt:lpstr>სქესობრივი გზით გადამდები ინფექციები</vt:lpstr>
      <vt:lpstr>სქესობრივი გზით გადამდები ინფექციები</vt:lpstr>
      <vt:lpstr>შეჯამება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სქესობრივი გზით გადამდები ინფექციები</dc:title>
  <dc:creator>tamusia</dc:creator>
  <cp:lastModifiedBy>HP</cp:lastModifiedBy>
  <cp:revision>18</cp:revision>
  <dcterms:created xsi:type="dcterms:W3CDTF">2011-04-25T18:04:22Z</dcterms:created>
  <dcterms:modified xsi:type="dcterms:W3CDTF">2011-12-29T07:43:22Z</dcterms:modified>
</cp:coreProperties>
</file>