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0" r:id="rId4"/>
    <p:sldId id="278" r:id="rId5"/>
    <p:sldId id="279" r:id="rId6"/>
    <p:sldId id="271" r:id="rId7"/>
    <p:sldId id="272" r:id="rId8"/>
    <p:sldId id="275" r:id="rId9"/>
    <p:sldId id="266" r:id="rId10"/>
    <p:sldId id="26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81"/>
    <a:srgbClr val="A80040"/>
    <a:srgbClr val="6699FF"/>
    <a:srgbClr val="3366FF"/>
    <a:srgbClr val="185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7B0EA1-5184-42C9-8A0E-7FF6EA9DA7BC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40178F-2B04-4FB9-808C-0C6F6201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reamstime.com/stock-image-queens-image18342341" TargetMode="External"/><Relationship Id="rId13" Type="http://schemas.openxmlformats.org/officeDocument/2006/relationships/image" Target="../media/image24.jpeg"/><Relationship Id="rId18" Type="http://schemas.openxmlformats.org/officeDocument/2006/relationships/image" Target="../media/image27.jpeg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12" Type="http://schemas.openxmlformats.org/officeDocument/2006/relationships/hyperlink" Target="http://www.dreamstime.com/royalty-free-stock-images-a-needle-in-a-stain-of-blood-image941129" TargetMode="External"/><Relationship Id="rId17" Type="http://schemas.openxmlformats.org/officeDocument/2006/relationships/image" Target="../media/image26.jpeg"/><Relationship Id="rId2" Type="http://schemas.openxmlformats.org/officeDocument/2006/relationships/hyperlink" Target="http://www.dreamstime.com/royalty-free-stock-image-electric-addiction-cord-tied-around-person-image13935146" TargetMode="External"/><Relationship Id="rId16" Type="http://schemas.openxmlformats.org/officeDocument/2006/relationships/hyperlink" Target="http://www.dreamstime.com/royalty-free-stock-photos-3d-small-people-on-tablets-image1559285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reamstime.com/royalty-free-stock-images-alcoholism-image7609999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5" Type="http://schemas.openxmlformats.org/officeDocument/2006/relationships/image" Target="../media/image25.jpeg"/><Relationship Id="rId10" Type="http://schemas.openxmlformats.org/officeDocument/2006/relationships/hyperlink" Target="http://www.dreamstime.com/stock-images-vector-dies-image11945874" TargetMode="External"/><Relationship Id="rId4" Type="http://schemas.openxmlformats.org/officeDocument/2006/relationships/hyperlink" Target="http://www.dreamstime.com/royalty-free-stock-images-roulette-illustration-image14964149" TargetMode="External"/><Relationship Id="rId9" Type="http://schemas.openxmlformats.org/officeDocument/2006/relationships/image" Target="../media/image22.jpeg"/><Relationship Id="rId14" Type="http://schemas.openxmlformats.org/officeDocument/2006/relationships/hyperlink" Target="http://www.dreamstime.com/royalty-free-stock-photo-helping-to-friend-image1292551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reamstime.com/royalty-free-stock-photo-column-with-kids-faces-image15336795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http://www.dreamstime.com/stock-photography-various-kids-faces-image15249742" TargetMode="Externa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dreamstime.com/royalty-free-stock-images-person-faces-brilliant-inspration-sparkle-light-image13294709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reamstime.com/stock-image-anonymous-blank-faces-image557634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dreamstime.com/royalty-free-stock-photo-many-faces-image170361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dreamstime.com/stock-image-coloured-faces-image7725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dreamstime.com/stock-photography-ugly-faces-image1888314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dreamstime.com/stock-images-release-you-can--image129859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eamstime.com/royalty-free-stock-image-dependence-on-coffee-image16903876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dreamstime.com/stock-photography-addict-image1113909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838200"/>
            <a:ext cx="8429652" cy="2246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a-GE" b="1" dirty="0" smtClean="0">
                <a:solidFill>
                  <a:srgbClr val="F34F39"/>
                </a:solidFill>
                <a:effectLst/>
              </a:rPr>
              <a:t/>
            </a:r>
            <a:br>
              <a:rPr lang="ka-GE" b="1" dirty="0" smtClean="0">
                <a:solidFill>
                  <a:srgbClr val="F34F39"/>
                </a:solidFill>
                <a:effectLst/>
              </a:rPr>
            </a:br>
            <a:r>
              <a:rPr lang="ka-GE" b="1" dirty="0" smtClean="0">
                <a:solidFill>
                  <a:srgbClr val="F34F39"/>
                </a:solidFill>
                <a:effectLst/>
              </a:rPr>
              <a:t/>
            </a:r>
            <a:br>
              <a:rPr lang="ka-GE" b="1" dirty="0" smtClean="0">
                <a:solidFill>
                  <a:srgbClr val="F34F39"/>
                </a:solidFill>
                <a:effectLst/>
              </a:rPr>
            </a:br>
            <a:r>
              <a:rPr lang="ka-GE" sz="53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რა არის დამოკიდებულება</a:t>
            </a:r>
            <a:r>
              <a:rPr lang="ka-GE" b="1" dirty="0" smtClean="0">
                <a:effectLst/>
              </a:rPr>
              <a:t/>
            </a:r>
            <a:br>
              <a:rPr lang="ka-GE" b="1" dirty="0" smtClean="0">
                <a:effectLst/>
              </a:rPr>
            </a:b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endParaRPr lang="ru-RU" b="1" dirty="0" smtClean="0">
              <a:effectLst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68" y="2667000"/>
            <a:ext cx="5572132" cy="1214446"/>
          </a:xfrm>
        </p:spPr>
        <p:txBody>
          <a:bodyPr>
            <a:normAutofit/>
          </a:bodyPr>
          <a:lstStyle/>
          <a:p>
            <a:pPr eaLnBrk="1" hangingPunct="1"/>
            <a:r>
              <a:rPr lang="ka-GE" sz="3200" b="1" smtClean="0">
                <a:solidFill>
                  <a:schemeClr val="tx1"/>
                </a:solidFill>
              </a:rPr>
              <a:t>ბიოლოგიის გაკვეთილი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surat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523051"/>
            <a:ext cx="3809999" cy="3334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ka-GE" sz="3600" dirty="0" smtClean="0"/>
              <a:t>აქტივობა 3. სავარჯიშო “დამოკიდებულების ფორმები”</a:t>
            </a:r>
            <a:endParaRPr lang="en-US" sz="3600" dirty="0"/>
          </a:p>
        </p:txBody>
      </p:sp>
      <p:pic>
        <p:nvPicPr>
          <p:cNvPr id="5" name="Picture 8" descr="http://thumbs.dreamstime.com/thumbimg_496/1271730769g7PsH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1755648" cy="1828800"/>
          </a:xfrm>
          <a:prstGeom prst="rect">
            <a:avLst/>
          </a:prstGeom>
          <a:noFill/>
        </p:spPr>
      </p:pic>
      <p:pic>
        <p:nvPicPr>
          <p:cNvPr id="7" name="Picture 56" descr="http://thumbs.dreamstime.com/thumbimg_517/1277992729waT8wI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40363">
            <a:off x="5639711" y="1753510"/>
            <a:ext cx="1143000" cy="1143001"/>
          </a:xfrm>
          <a:prstGeom prst="rect">
            <a:avLst/>
          </a:prstGeom>
          <a:noFill/>
        </p:spPr>
      </p:pic>
      <p:pic>
        <p:nvPicPr>
          <p:cNvPr id="8" name="Picture 28" descr="http://static.dreamstime.com/thumbimg_350/1230903129e44WI4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1997697"/>
            <a:ext cx="1295400" cy="1736103"/>
          </a:xfrm>
          <a:prstGeom prst="rect">
            <a:avLst/>
          </a:prstGeom>
          <a:noFill/>
        </p:spPr>
      </p:pic>
      <p:pic>
        <p:nvPicPr>
          <p:cNvPr id="10" name="Picture 40" descr="http://thumbs.dreamstime.com/thumbimg_582/1297753921sD1o0Z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91000" y="5867400"/>
            <a:ext cx="1066800" cy="800101"/>
          </a:xfrm>
          <a:prstGeom prst="rect">
            <a:avLst/>
          </a:prstGeom>
          <a:noFill/>
        </p:spPr>
      </p:pic>
      <p:pic>
        <p:nvPicPr>
          <p:cNvPr id="11" name="Picture 48" descr="http://thumbs.dreamstime.com/thumbimg_456/1259254619CXJ3Sj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200" y="2209800"/>
            <a:ext cx="1143000" cy="1200150"/>
          </a:xfrm>
          <a:prstGeom prst="rect">
            <a:avLst/>
          </a:prstGeom>
          <a:noFill/>
        </p:spPr>
      </p:pic>
      <p:pic>
        <p:nvPicPr>
          <p:cNvPr id="13" name="Picture 42" descr="http://static.dreamstime.com/thumbimg_69/115221154889HRXx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105400"/>
            <a:ext cx="1709853" cy="1752600"/>
          </a:xfrm>
          <a:prstGeom prst="rect">
            <a:avLst/>
          </a:prstGeom>
          <a:noFill/>
        </p:spPr>
      </p:pic>
      <p:pic>
        <p:nvPicPr>
          <p:cNvPr id="14" name="Picture 32" descr="http://thumbs.dreamstime.com/thumbimg_476/12656646144hwtUg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86000" y="4191000"/>
            <a:ext cx="1625598" cy="1219200"/>
          </a:xfrm>
          <a:prstGeom prst="rect">
            <a:avLst/>
          </a:prstGeom>
          <a:noFill/>
        </p:spPr>
      </p:pic>
      <p:pic>
        <p:nvPicPr>
          <p:cNvPr id="15" name="Picture 40" descr="http://thumbs.dreamstime.com/thumbimg_530/1281800774lvJw06.jpg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34000" y="3810000"/>
            <a:ext cx="1447800" cy="1608667"/>
          </a:xfrm>
          <a:prstGeom prst="rect">
            <a:avLst/>
          </a:prstGeom>
          <a:noFill/>
        </p:spPr>
      </p:pic>
      <p:pic>
        <p:nvPicPr>
          <p:cNvPr id="16" name="Picture 2" descr="http://www.imageenvision.com/150/44781-royalty-free-rf-illustration-of-a-creative-3d-white-man-character-with-a-drug-addiction---version-2-by-julos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848600" y="5340743"/>
            <a:ext cx="1295400" cy="1517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hotos2.fotosearch.com/bthumb/FSB/FSB053/x11702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334000"/>
            <a:ext cx="1619250" cy="1524000"/>
          </a:xfrm>
          <a:prstGeom prst="rect">
            <a:avLst/>
          </a:prstGeom>
          <a:noFill/>
        </p:spPr>
      </p:pic>
      <p:pic>
        <p:nvPicPr>
          <p:cNvPr id="3" name="Picture 2" descr="http://us.123rf.com/168nwm/cteconsulting/cteconsulting0908/cteconsulting090800083/5326163-computer-addic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334000"/>
            <a:ext cx="1697181" cy="1524000"/>
          </a:xfrm>
          <a:prstGeom prst="rect">
            <a:avLst/>
          </a:prstGeom>
          <a:noFill/>
        </p:spPr>
      </p:pic>
      <p:pic>
        <p:nvPicPr>
          <p:cNvPr id="28674" name="Picture 2" descr="http://eatingdisorderclinics09.files.wordpress.com/2010/02/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4000"/>
            <a:ext cx="1905000" cy="1524000"/>
          </a:xfrm>
          <a:prstGeom prst="rect">
            <a:avLst/>
          </a:prstGeom>
          <a:noFill/>
        </p:spPr>
      </p:pic>
      <p:pic>
        <p:nvPicPr>
          <p:cNvPr id="5" name="Picture 4" descr="http://l.thumbs.canstockphoto.com/canstock460384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5334000"/>
            <a:ext cx="1295400" cy="1524000"/>
          </a:xfrm>
          <a:prstGeom prst="rect">
            <a:avLst/>
          </a:prstGeom>
          <a:noFill/>
        </p:spPr>
      </p:pic>
      <p:pic>
        <p:nvPicPr>
          <p:cNvPr id="28676" name="Picture 4" descr="http://www.graduation-invitations-graduation-party.com/images/college-graduation-party-clipart-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5333999"/>
            <a:ext cx="1485900" cy="1524001"/>
          </a:xfrm>
          <a:prstGeom prst="rect">
            <a:avLst/>
          </a:prstGeom>
          <a:noFill/>
        </p:spPr>
      </p:pic>
      <p:pic>
        <p:nvPicPr>
          <p:cNvPr id="7" name="Picture 8" descr="http://us.cdn2.123rf.com/168nwm/fontmonster/fontmonster1104/fontmonster110400001/9217828-drug-addict-with-narcotic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" y="5334000"/>
            <a:ext cx="1219201" cy="15240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47800" y="2057400"/>
            <a:ext cx="7239000" cy="2776536"/>
          </a:xfrm>
        </p:spPr>
        <p:txBody>
          <a:bodyPr>
            <a:noAutofit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რა საერთოა თქვენს მიერ წარმოდგენილ სხვადასხვა ტიპის დამოკიდებულების მქონე  ადამიანთა პრობლემებს შორის?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0" y="838200"/>
            <a:ext cx="36576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36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338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44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8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დისკუსია:</a:t>
            </a:r>
            <a:r>
              <a:rPr kumimoji="0" lang="en-US" sz="44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8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8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338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ka-GE" sz="4800" dirty="0" smtClean="0">
                <a:solidFill>
                  <a:schemeClr val="tx1"/>
                </a:solidFill>
                <a:cs typeface="Calibri" pitchFamily="34" charset="0"/>
              </a:rPr>
              <a:t>აქტივობა 1. “რას ვაკეთებ სიამოვნებით”</a:t>
            </a:r>
            <a:endParaRPr lang="en-US" sz="4800" dirty="0"/>
          </a:p>
        </p:txBody>
      </p:sp>
      <p:pic>
        <p:nvPicPr>
          <p:cNvPr id="3" name="Picture 20" descr="http://thumbs.dreamstime.com/thumbimg_525/1280366762fne8v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7103" y="228600"/>
            <a:ext cx="376897" cy="1361016"/>
          </a:xfrm>
          <a:prstGeom prst="rect">
            <a:avLst/>
          </a:prstGeom>
          <a:noFill/>
        </p:spPr>
      </p:pic>
      <p:pic>
        <p:nvPicPr>
          <p:cNvPr id="4" name="Picture 20" descr="http://thumbs.dreamstime.com/thumbimg_525/1280366762fne8v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7103" y="1447800"/>
            <a:ext cx="376897" cy="1361016"/>
          </a:xfrm>
          <a:prstGeom prst="rect">
            <a:avLst/>
          </a:prstGeom>
          <a:noFill/>
        </p:spPr>
      </p:pic>
      <p:pic>
        <p:nvPicPr>
          <p:cNvPr id="5" name="Picture 20" descr="http://thumbs.dreamstime.com/thumbimg_525/1280366762fne8v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7103" y="2819400"/>
            <a:ext cx="376897" cy="1361016"/>
          </a:xfrm>
          <a:prstGeom prst="rect">
            <a:avLst/>
          </a:prstGeom>
          <a:noFill/>
        </p:spPr>
      </p:pic>
      <p:pic>
        <p:nvPicPr>
          <p:cNvPr id="6" name="Picture 20" descr="http://thumbs.dreamstime.com/thumbimg_525/1280366762fne8v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7103" y="4191000"/>
            <a:ext cx="376897" cy="1361016"/>
          </a:xfrm>
          <a:prstGeom prst="rect">
            <a:avLst/>
          </a:prstGeom>
          <a:noFill/>
        </p:spPr>
      </p:pic>
      <p:pic>
        <p:nvPicPr>
          <p:cNvPr id="7" name="Picture 20" descr="http://thumbs.dreamstime.com/thumbimg_525/1280366762fne8v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7103" y="5496984"/>
            <a:ext cx="376897" cy="1361016"/>
          </a:xfrm>
          <a:prstGeom prst="rect">
            <a:avLst/>
          </a:prstGeom>
          <a:noFill/>
        </p:spPr>
      </p:pic>
      <p:pic>
        <p:nvPicPr>
          <p:cNvPr id="8" name="Picture 20" descr="C:\Users\tamusia\Desktop\0007 df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1"/>
            <a:ext cx="4947874" cy="3048000"/>
          </a:xfrm>
          <a:prstGeom prst="rect">
            <a:avLst/>
          </a:prstGeom>
          <a:noFill/>
        </p:spPr>
      </p:pic>
      <p:pic>
        <p:nvPicPr>
          <p:cNvPr id="18434" name="Picture 2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143000" cy="504826"/>
          </a:xfrm>
          <a:prstGeom prst="rect">
            <a:avLst/>
          </a:prstGeom>
          <a:noFill/>
        </p:spPr>
      </p:pic>
      <p:pic>
        <p:nvPicPr>
          <p:cNvPr id="18436" name="Picture 4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0"/>
            <a:ext cx="1143000" cy="504826"/>
          </a:xfrm>
          <a:prstGeom prst="rect">
            <a:avLst/>
          </a:prstGeom>
          <a:noFill/>
        </p:spPr>
      </p:pic>
      <p:pic>
        <p:nvPicPr>
          <p:cNvPr id="18438" name="Picture 6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0"/>
            <a:ext cx="1143000" cy="504826"/>
          </a:xfrm>
          <a:prstGeom prst="rect">
            <a:avLst/>
          </a:prstGeom>
          <a:noFill/>
        </p:spPr>
      </p:pic>
      <p:pic>
        <p:nvPicPr>
          <p:cNvPr id="18440" name="Picture 8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0"/>
            <a:ext cx="1143000" cy="504826"/>
          </a:xfrm>
          <a:prstGeom prst="rect">
            <a:avLst/>
          </a:prstGeom>
          <a:noFill/>
        </p:spPr>
      </p:pic>
      <p:pic>
        <p:nvPicPr>
          <p:cNvPr id="18442" name="Picture 10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0"/>
            <a:ext cx="1143000" cy="504826"/>
          </a:xfrm>
          <a:prstGeom prst="rect">
            <a:avLst/>
          </a:prstGeom>
          <a:noFill/>
        </p:spPr>
      </p:pic>
      <p:pic>
        <p:nvPicPr>
          <p:cNvPr id="18444" name="Picture 12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1143000" cy="504826"/>
          </a:xfrm>
          <a:prstGeom prst="rect">
            <a:avLst/>
          </a:prstGeom>
          <a:noFill/>
        </p:spPr>
      </p:pic>
      <p:pic>
        <p:nvPicPr>
          <p:cNvPr id="18446" name="Picture 14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0"/>
            <a:ext cx="1143000" cy="504826"/>
          </a:xfrm>
          <a:prstGeom prst="rect">
            <a:avLst/>
          </a:prstGeom>
          <a:noFill/>
        </p:spPr>
      </p:pic>
      <p:pic>
        <p:nvPicPr>
          <p:cNvPr id="18448" name="Picture 16" descr="http://thumbs.dreamstime.com/thumbimg_523/1279799882t6Gik5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0"/>
            <a:ext cx="1143000" cy="50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>
            <a:noAutofit/>
          </a:bodyPr>
          <a:lstStyle/>
          <a:p>
            <a:pPr algn="ctr" eaLnBrk="1" hangingPunct="1"/>
            <a:r>
              <a:rPr lang="ka-G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დამოკიდებულებისთვის დამახასიათებელია შემდეგი ნიშნები: 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3200" b="1" dirty="0" smtClean="0">
              <a:effectLst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934200" cy="5715000"/>
          </a:xfrm>
        </p:spPr>
        <p:txBody>
          <a:bodyPr>
            <a:normAutofit fontScale="92500" lnSpcReduction="20000"/>
          </a:bodyPr>
          <a:lstStyle/>
          <a:p>
            <a:pPr marL="630238" lvl="0" indent="0">
              <a:buNone/>
            </a:pP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ადამიანს არ შეუძლია, უარი თქვას დამოკიდებულების ობიე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</a:t>
            </a: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ტზე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მიუხედავად იმისა, რომ პრობლემები ექმნება</a:t>
            </a:r>
          </a:p>
          <a:p>
            <a:pPr marL="630238" lvl="0" indent="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630238" lvl="0" indent="0">
              <a:buNone/>
            </a:pP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ადამიანი ცდილობს, დამალოს ან შეარბილოს თავისი მდგომარეობის სერიოზულობა</a:t>
            </a:r>
          </a:p>
          <a:p>
            <a:pPr marL="630238" lvl="0" indent="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630238" lvl="0" indent="0">
              <a:buNone/>
            </a:pP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უფასურდება სხვა ინტერესები: ადამიანის ინტერესების სფერო თანდათან ვიწროვდება და ბოლოს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მხოლოდ დამოკიდებულების ობიექტით შემოიფარგლება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 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19200"/>
            <a:ext cx="381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635500"/>
            <a:ext cx="381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48000"/>
            <a:ext cx="381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6637337" y="2133600"/>
          <a:ext cx="2506663" cy="3465513"/>
        </p:xfrm>
        <a:graphic>
          <a:graphicData uri="http://schemas.openxmlformats.org/presentationml/2006/ole">
            <p:oleObj spid="_x0000_s3075" name="Image" r:id="rId4" imgW="1079244" imgH="149183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clipartpal.com/_thumbs/pd/education/crayon_bord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5344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არსებობს ორი ტიპის პათოლოგიური დამოკიდებულება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00200"/>
            <a:ext cx="7239000" cy="4419600"/>
          </a:xfrm>
        </p:spPr>
        <p:txBody>
          <a:bodyPr/>
          <a:lstStyle/>
          <a:p>
            <a:endParaRPr lang="ka-GE" dirty="0" smtClean="0">
              <a:solidFill>
                <a:srgbClr val="A80040"/>
              </a:solidFill>
            </a:endParaRPr>
          </a:p>
          <a:p>
            <a:endParaRPr lang="ka-GE" dirty="0" smtClean="0">
              <a:solidFill>
                <a:srgbClr val="A80040"/>
              </a:solidFill>
            </a:endParaRPr>
          </a:p>
          <a:p>
            <a:endParaRPr lang="ka-GE" sz="3600" dirty="0" smtClean="0">
              <a:solidFill>
                <a:srgbClr val="A80040"/>
              </a:solidFill>
            </a:endParaRPr>
          </a:p>
          <a:p>
            <a:r>
              <a:rPr lang="ka-GE" sz="3600" dirty="0" smtClean="0">
                <a:solidFill>
                  <a:srgbClr val="A80040"/>
                </a:solidFill>
              </a:rPr>
              <a:t>ქიმიური დამოკიდებულება</a:t>
            </a:r>
          </a:p>
          <a:p>
            <a:endParaRPr lang="ka-GE" sz="3600" dirty="0" smtClean="0">
              <a:solidFill>
                <a:srgbClr val="A80040"/>
              </a:solidFill>
            </a:endParaRPr>
          </a:p>
          <a:p>
            <a:r>
              <a:rPr lang="ka-GE" sz="3600" dirty="0" smtClean="0">
                <a:solidFill>
                  <a:srgbClr val="A80040"/>
                </a:solidFill>
              </a:rPr>
              <a:t>ქცევითი დამოკიდებულება</a:t>
            </a:r>
            <a:endParaRPr lang="en-US" sz="3600" dirty="0">
              <a:solidFill>
                <a:srgbClr val="A80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6868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ნებისმიერი ტიპის პათოლოგიური დამოკიდებულების ძირითადი მამოძრავებელი ძალა არის </a:t>
            </a:r>
            <a:r>
              <a:rPr lang="ka-GE" dirty="0" smtClean="0">
                <a:solidFill>
                  <a:srgbClr val="FF0000"/>
                </a:solidFill>
              </a:rPr>
              <a:t>ფსიქიკური დამოკიდებულება</a:t>
            </a:r>
            <a:r>
              <a:rPr lang="ka-GE" dirty="0" smtClean="0">
                <a:solidFill>
                  <a:schemeClr val="tx1"/>
                </a:solidFill>
              </a:rPr>
              <a:t>, ანუ ნივთიერებაზე ან ქცევაზე პათოლოგიური მიჯაჭვულობა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6" descr="http://thumbs.dreamstime.com/thumbimg_484/1267831187zmL59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"/>
            <a:ext cx="2743200" cy="2743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http://static.dreamstime.com/thumbimg_284/1214588406d4T9s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1" y="5257800"/>
            <a:ext cx="1600199" cy="1600200"/>
          </a:xfrm>
          <a:prstGeom prst="rect">
            <a:avLst/>
          </a:prstGeom>
          <a:noFill/>
        </p:spPr>
      </p:pic>
      <p:pic>
        <p:nvPicPr>
          <p:cNvPr id="4" name="Picture 8" descr="http://static.dreamstime.com/thumbimg_108/1167334280do8I58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143000" cy="1651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1295400"/>
          </a:xfrm>
        </p:spPr>
        <p:txBody>
          <a:bodyPr>
            <a:normAutofit/>
          </a:bodyPr>
          <a:lstStyle/>
          <a:p>
            <a:r>
              <a:rPr lang="ka-GE" sz="3600" dirty="0" smtClean="0">
                <a:solidFill>
                  <a:schemeClr val="tx1"/>
                </a:solidFill>
              </a:rPr>
              <a:t>ფსიქიკური დამოკიდებულება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828800"/>
            <a:ext cx="8305800" cy="4191000"/>
          </a:xfrm>
        </p:spPr>
        <p:txBody>
          <a:bodyPr>
            <a:normAutofit lnSpcReduction="10000"/>
          </a:bodyPr>
          <a:lstStyle/>
          <a:p>
            <a:r>
              <a:rPr lang="ka-GE" sz="3200" b="1" i="1" dirty="0" smtClean="0">
                <a:solidFill>
                  <a:srgbClr val="FF3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ფსიქიკური დამოკიდებულება </a:t>
            </a: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არის მდგომარეობა, როდესაც რაიმე ქცევა ან ნივთიერება იწვევს დაკმაყოფილების გრძნობას და მუდმივად განმეორების სურვილს. </a:t>
            </a:r>
          </a:p>
          <a:p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ეს ქცევა ან ნივთიერება უფრო მნიშვნელოვანი ხდება ადამიანის ცხოვრებაში, ვიდრე ნებისმიერი სხვა რამ</a:t>
            </a:r>
            <a:r>
              <a:rPr lang="ka-GE" sz="3200" b="1" dirty="0" smtClean="0"/>
              <a:t>. 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6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აქტივობა 2. ცნებების განმარტება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239000" cy="1219200"/>
          </a:xfrm>
        </p:spPr>
        <p:txBody>
          <a:bodyPr>
            <a:normAutofit/>
          </a:bodyPr>
          <a:lstStyle/>
          <a:p>
            <a:pPr algn="ctr"/>
            <a:r>
              <a:rPr lang="ka-GE" sz="4000" dirty="0" smtClean="0">
                <a:solidFill>
                  <a:schemeClr val="tx1"/>
                </a:solidFill>
              </a:rPr>
              <a:t>ქცევითი დამოკიდებულება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060792"/>
          </a:xfrm>
        </p:spPr>
        <p:txBody>
          <a:bodyPr/>
          <a:lstStyle/>
          <a:p>
            <a:pPr marL="447675" indent="17463">
              <a:buNone/>
            </a:pPr>
            <a:endParaRPr lang="ka-GE" sz="3600" dirty="0" smtClean="0"/>
          </a:p>
          <a:p>
            <a:pPr marL="447675" indent="17463">
              <a:buNone/>
            </a:pPr>
            <a:r>
              <a:rPr lang="ka-GE" sz="3600" dirty="0" smtClean="0"/>
              <a:t>ქცევითი დამოკიდებულება ვლინდება აკვიატებული ქცევის განხორციელების დაუძლეველი სურვილით, ანუ ამ ქცევაზე ფსიქიკური დამოკიდებუ-ლებით</a:t>
            </a:r>
            <a:endParaRPr lang="en-US" dirty="0"/>
          </a:p>
        </p:txBody>
      </p:sp>
      <p:pic>
        <p:nvPicPr>
          <p:cNvPr id="4" name="Picture 28" descr="http://static.dreamstime.com/thumbimg_60/114769539849pMI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257800"/>
            <a:ext cx="1523999" cy="1524000"/>
          </a:xfrm>
          <a:prstGeom prst="rect">
            <a:avLst/>
          </a:prstGeom>
          <a:noFill/>
        </p:spPr>
      </p:pic>
      <p:pic>
        <p:nvPicPr>
          <p:cNvPr id="7" name="Picture 32" descr="http://thumbs.dreamstime.com/thumbimg_592/1300737681uoU103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57200"/>
            <a:ext cx="2057400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396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აქტივობა 2. ცნებების განმარტება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467600" cy="1295400"/>
          </a:xfrm>
        </p:spPr>
        <p:txBody>
          <a:bodyPr>
            <a:normAutofit fontScale="90000"/>
          </a:bodyPr>
          <a:lstStyle/>
          <a:p>
            <a:r>
              <a:rPr lang="ka-GE" sz="4400" dirty="0" smtClean="0">
                <a:solidFill>
                  <a:srgbClr val="FFFF00"/>
                </a:solidFill>
              </a:rPr>
              <a:t>ქიმიური დამოკიდებულება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4" name="Picture 22" descr="http://thumbs.dreamstime.com/thumbimg_478/1265996083aj49k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760" y="5257800"/>
            <a:ext cx="1920240" cy="1600200"/>
          </a:xfrm>
          <a:prstGeom prst="rect">
            <a:avLst/>
          </a:prstGeom>
          <a:noFill/>
        </p:spPr>
      </p:pic>
      <p:pic>
        <p:nvPicPr>
          <p:cNvPr id="6" name="Picture 2" descr="http://thumbs.dreamstime.com/thumbimg_441/125433778374vzQt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21923" cy="177165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886200"/>
          </a:xfrm>
        </p:spPr>
        <p:txBody>
          <a:bodyPr>
            <a:normAutofit/>
          </a:bodyPr>
          <a:lstStyle/>
          <a:p>
            <a:pPr marL="447675" indent="17463" algn="ctr">
              <a:buNone/>
            </a:pPr>
            <a:r>
              <a:rPr lang="ka-GE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ქიმიური დამოკიდებულება ანუ წამალდამოკიდებულება</a:t>
            </a:r>
            <a:r>
              <a:rPr lang="ka-G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47675" indent="17463">
              <a:buNone/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ეს არის დაავადება, რომელიც გამოწვეულია ფსიქოაქტიური ნივთიერების სისტემატიური მოხმარებით და ვლინდება ამ ნივთიერებაზე ფსიქიკური (და ზოგჯერ ფიზიკური) დამოკიდებულებით. </a:t>
            </a:r>
            <a:endParaRPr lang="en-US" sz="3200" dirty="0" smtClean="0"/>
          </a:p>
          <a:p>
            <a:pPr marL="447675" indent="17463">
              <a:buNone/>
            </a:pPr>
            <a:endParaRPr lang="en-US" sz="3200" dirty="0" smtClean="0"/>
          </a:p>
        </p:txBody>
      </p:sp>
      <p:pic>
        <p:nvPicPr>
          <p:cNvPr id="9" name="Picture 16" descr="http://thumbs.dreamstime.com/thumbimg_555/1289382367l8MeH3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0"/>
            <a:ext cx="1371600" cy="1524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0" y="6396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აქტივობა 2. ცნებების განმარტება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848600" cy="1104106"/>
          </a:xfrm>
        </p:spPr>
        <p:txBody>
          <a:bodyPr>
            <a:normAutofit/>
          </a:bodyPr>
          <a:lstStyle/>
          <a:p>
            <a:pPr algn="ctr"/>
            <a:r>
              <a:rPr lang="ka-GE" sz="3600" dirty="0" smtClean="0"/>
              <a:t>ფიზიკური დამოკიდებულება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8800"/>
            <a:ext cx="7010400" cy="4572000"/>
          </a:xfrm>
        </p:spPr>
        <p:txBody>
          <a:bodyPr/>
          <a:lstStyle/>
          <a:p>
            <a:pPr marL="569913" indent="-504825"/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ფიზიკური დამოკიდებულება ვითარდება რაიმე ნივთიერების ხანგრძლივი რეგულარული მოხმარების შედეგად.</a:t>
            </a:r>
          </a:p>
          <a:p>
            <a:pPr marL="569913" indent="-504825"/>
            <a:r>
              <a:rPr lang="ka-GE" b="1" i="1" dirty="0" smtClean="0">
                <a:solidFill>
                  <a:srgbClr val="FF3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ფიზიკური დამოკიდებულება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ვითარდება ჩვეული ნარკოტიკის მოხმარების შეწყვეტის შემდეგ და ვლინდება ძლიერი ფიზიკური აშლილობით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Content Placeholder 4" descr="http://photos2.fotosearch.com/bthumb/CSP/CSP185/k18505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419600"/>
            <a:ext cx="2438400" cy="2438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6396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აქტივობა 2. ცნებების განმარტება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8" descr="http://photos3.fotosearch.com/bthumb/CSP/CSP187/k1875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371600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934</TotalTime>
  <Words>230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Verve</vt:lpstr>
      <vt:lpstr>Image</vt:lpstr>
      <vt:lpstr>  რა არის დამოკიდებულება  </vt:lpstr>
      <vt:lpstr>აქტივობა 1. “რას ვაკეთებ სიამოვნებით”</vt:lpstr>
      <vt:lpstr>დამოკიდებულებისთვის დამახასიათებელია შემდეგი ნიშნები:  </vt:lpstr>
      <vt:lpstr>არსებობს ორი ტიპის პათოლოგიური დამოკიდებულება :</vt:lpstr>
      <vt:lpstr>ნებისმიერი ტიპის პათოლოგიური დამოკიდებულების ძირითადი მამოძრავებელი ძალა არის ფსიქიკური დამოკიდებულება, ანუ ნივთიერებაზე ან ქცევაზე პათოლოგიური მიჯაჭვულობა</vt:lpstr>
      <vt:lpstr>ფსიქიკური დამოკიდებულება</vt:lpstr>
      <vt:lpstr>ქცევითი დამოკიდებულება</vt:lpstr>
      <vt:lpstr>ქიმიური დამოკიდებულება</vt:lpstr>
      <vt:lpstr>ფიზიკური დამოკიდებულება</vt:lpstr>
      <vt:lpstr>აქტივობა 3. სავარჯიშო “დამოკიდებულების ფორმები”</vt:lpstr>
      <vt:lpstr>რა საერთოა თქვენს მიერ წარმოდგენილ სხვადასხვა ტიპის დამოკიდებულების მქონე  ადამიანთა პრობლემებს შორის?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tamusia</dc:creator>
  <cp:lastModifiedBy>HP</cp:lastModifiedBy>
  <cp:revision>28</cp:revision>
  <dcterms:created xsi:type="dcterms:W3CDTF">2011-05-12T19:22:00Z</dcterms:created>
  <dcterms:modified xsi:type="dcterms:W3CDTF">2011-12-29T07:44:33Z</dcterms:modified>
</cp:coreProperties>
</file>