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3" r:id="rId11"/>
    <p:sldId id="266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9E1C"/>
    <a:srgbClr val="CBB21F"/>
    <a:srgbClr val="6E558D"/>
    <a:srgbClr val="9224BE"/>
    <a:srgbClr val="DEA5A2"/>
    <a:srgbClr val="EEC30C"/>
    <a:srgbClr val="CC99FF"/>
    <a:srgbClr val="E7D70B"/>
    <a:srgbClr val="D7C017"/>
    <a:srgbClr val="D0BA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7376421697287898E-2"/>
          <c:y val="0"/>
          <c:w val="0.67549234470691133"/>
          <c:h val="0.9994446194225726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0.19910411198600184"/>
                  <c:y val="-0.12710761154855632"/>
                </c:manualLayout>
              </c:layout>
              <c:spPr>
                <a:solidFill>
                  <a:srgbClr val="C00000"/>
                </a:solidFill>
              </c:spPr>
              <c:txPr>
                <a:bodyPr/>
                <a:lstStyle/>
                <a:p>
                  <a:pPr>
                    <a:defRPr sz="2400" b="1">
                      <a:solidFill>
                        <a:srgbClr val="FFFF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0.11158819991251098"/>
                  <c:y val="-0.1374477690288714"/>
                </c:manualLayout>
              </c:layout>
              <c:showVal val="1"/>
            </c:dLbl>
            <c:dLbl>
              <c:idx val="2"/>
              <c:layout>
                <c:manualLayout>
                  <c:x val="9.9992618110236284E-2"/>
                  <c:y val="5.2832370953630872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ბავშვის დაბადება</c:v>
                </c:pt>
                <c:pt idx="1">
                  <c:v>ნაყოფის დაღუპვა</c:v>
                </c:pt>
                <c:pt idx="2">
                  <c:v>თვითნებური აბორტი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56</c:v>
                </c:pt>
                <c:pt idx="1">
                  <c:v>16</c:v>
                </c:pt>
                <c:pt idx="2">
                  <c:v>28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3113538932633386"/>
          <c:y val="0.75209460230514735"/>
          <c:w val="0.43969794400699913"/>
          <c:h val="0.2011246148579254"/>
        </c:manualLayout>
      </c:layout>
      <c:txPr>
        <a:bodyPr/>
        <a:lstStyle/>
        <a:p>
          <a:pPr>
            <a:defRPr sz="2000" b="1">
              <a:solidFill>
                <a:srgbClr val="FFFF00"/>
              </a:solidFill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აბორტი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Sheet1!$A$2:$A$5</c:f>
              <c:strCache>
                <c:ptCount val="4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</c:v>
                </c:pt>
                <c:pt idx="1">
                  <c:v>45</c:v>
                </c:pt>
                <c:pt idx="2">
                  <c:v>27</c:v>
                </c:pt>
                <c:pt idx="3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ნაყოფის დაბადება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Sheet1!$A$2:$A$5</c:f>
              <c:strCache>
                <c:ptCount val="4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36</c:v>
                </c:pt>
                <c:pt idx="1">
                  <c:v>55</c:v>
                </c:pt>
                <c:pt idx="2">
                  <c:v>73</c:v>
                </c:pt>
                <c:pt idx="3">
                  <c:v>80</c:v>
                </c:pt>
              </c:numCache>
            </c:numRef>
          </c:val>
        </c:ser>
        <c:shape val="cylinder"/>
        <c:axId val="89700224"/>
        <c:axId val="89701760"/>
        <c:axId val="0"/>
      </c:bar3DChart>
      <c:catAx>
        <c:axId val="89700224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="1">
                <a:solidFill>
                  <a:srgbClr val="FFFF00"/>
                </a:solidFill>
              </a:defRPr>
            </a:pPr>
            <a:endParaRPr lang="en-US"/>
          </a:p>
        </c:txPr>
        <c:crossAx val="89701760"/>
        <c:crosses val="autoZero"/>
        <c:auto val="1"/>
        <c:lblAlgn val="ctr"/>
        <c:lblOffset val="100"/>
      </c:catAx>
      <c:valAx>
        <c:axId val="897017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000" b="1">
                <a:solidFill>
                  <a:srgbClr val="FFFF00"/>
                </a:solidFill>
              </a:defRPr>
            </a:pPr>
            <a:endParaRPr lang="en-US"/>
          </a:p>
        </c:txPr>
        <c:crossAx val="89700224"/>
        <c:crosses val="autoZero"/>
        <c:crossBetween val="between"/>
      </c:valAx>
    </c:plotArea>
    <c:legend>
      <c:legendPos val="r"/>
      <c:layout/>
      <c:spPr>
        <a:solidFill>
          <a:srgbClr val="6E558D"/>
        </a:solidFill>
      </c:spPr>
      <c:txPr>
        <a:bodyPr/>
        <a:lstStyle/>
        <a:p>
          <a:pPr>
            <a:defRPr b="1">
              <a:solidFill>
                <a:srgbClr val="FFFF00"/>
              </a:solidFill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perspective val="30"/>
    </c:view3D>
    <c:sideWall>
      <c:spPr>
        <a:ln>
          <a:solidFill>
            <a:srgbClr val="E1E12B"/>
          </a:solidFill>
        </a:ln>
      </c:spPr>
    </c:sideWall>
    <c:backWall>
      <c:spPr>
        <a:ln>
          <a:solidFill>
            <a:srgbClr val="E1E12B"/>
          </a:solidFill>
        </a:ln>
      </c:spPr>
    </c:backWall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spPr>
              <a:solidFill>
                <a:srgbClr val="E1E12B"/>
              </a:solidFill>
            </c:spPr>
          </c:dPt>
          <c:dPt>
            <c:idx val="1"/>
            <c:spPr>
              <a:solidFill>
                <a:srgbClr val="B49E1C"/>
              </a:solidFill>
            </c:spPr>
          </c:dPt>
          <c:dPt>
            <c:idx val="2"/>
            <c:spPr>
              <a:solidFill>
                <a:srgbClr val="D67F20"/>
              </a:solidFill>
            </c:spPr>
          </c:dPt>
          <c:dPt>
            <c:idx val="3"/>
            <c:spPr>
              <a:solidFill>
                <a:srgbClr val="B68224"/>
              </a:solidFill>
            </c:spPr>
          </c:dPt>
          <c:dPt>
            <c:idx val="4"/>
            <c:spPr>
              <a:solidFill>
                <a:srgbClr val="B14629"/>
              </a:solidFill>
            </c:spPr>
          </c:dPt>
          <c:cat>
            <c:strRef>
              <c:f>Sheet1!$A$2:$A$6</c:f>
              <c:strCache>
                <c:ptCount val="5"/>
                <c:pt idx="0">
                  <c:v>ახალშობილის მცირე წონა</c:v>
                </c:pt>
                <c:pt idx="1">
                  <c:v>არასაკმარისი მზრუნველობა</c:v>
                </c:pt>
                <c:pt idx="2">
                  <c:v>ნაადრევი მშობიარობა</c:v>
                </c:pt>
                <c:pt idx="3">
                  <c:v>ნაყოფის სიკვდილი</c:v>
                </c:pt>
                <c:pt idx="4">
                  <c:v>ახალშობილის სიკვდილი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13.4</c:v>
                </c:pt>
                <c:pt idx="1">
                  <c:v>15.2</c:v>
                </c:pt>
                <c:pt idx="2">
                  <c:v>12.6</c:v>
                </c:pt>
                <c:pt idx="3">
                  <c:v>16.3</c:v>
                </c:pt>
                <c:pt idx="4">
                  <c:v>16.3</c:v>
                </c:pt>
              </c:numCache>
            </c:numRef>
          </c:val>
        </c:ser>
        <c:shape val="cone"/>
        <c:axId val="90539520"/>
        <c:axId val="90541056"/>
        <c:axId val="89704192"/>
      </c:bar3DChart>
      <c:catAx>
        <c:axId val="90539520"/>
        <c:scaling>
          <c:orientation val="minMax"/>
        </c:scaling>
        <c:delete val="1"/>
        <c:axPos val="b"/>
        <c:tickLblPos val="nextTo"/>
        <c:crossAx val="90541056"/>
        <c:crosses val="autoZero"/>
        <c:auto val="1"/>
        <c:lblAlgn val="ctr"/>
        <c:lblOffset val="100"/>
      </c:catAx>
      <c:valAx>
        <c:axId val="90541056"/>
        <c:scaling>
          <c:orientation val="minMax"/>
        </c:scaling>
        <c:axPos val="l"/>
        <c:majorGridlines/>
        <c:numFmt formatCode="General" sourceLinked="1"/>
        <c:tickLblPos val="nextTo"/>
        <c:spPr>
          <a:solidFill>
            <a:srgbClr val="D67F20"/>
          </a:solidFill>
          <a:ln>
            <a:solidFill>
              <a:srgbClr val="E1E12B"/>
            </a:solidFill>
          </a:ln>
        </c:spPr>
        <c:txPr>
          <a:bodyPr/>
          <a:lstStyle/>
          <a:p>
            <a:pPr>
              <a:defRPr sz="2400" b="1">
                <a:solidFill>
                  <a:srgbClr val="FFFF00"/>
                </a:solidFill>
              </a:defRPr>
            </a:pPr>
            <a:endParaRPr lang="en-US"/>
          </a:p>
        </c:txPr>
        <c:crossAx val="90539520"/>
        <c:crosses val="autoZero"/>
        <c:crossBetween val="between"/>
      </c:valAx>
      <c:serAx>
        <c:axId val="89704192"/>
        <c:scaling>
          <c:orientation val="minMax"/>
        </c:scaling>
        <c:delete val="1"/>
        <c:axPos val="b"/>
        <c:tickLblPos val="nextTo"/>
        <c:crossAx val="90541056"/>
        <c:crosses val="autoZero"/>
      </c:serAx>
      <c:spPr>
        <a:noFill/>
        <a:ln>
          <a:solidFill>
            <a:srgbClr val="E1E12B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en-US"/>
          </a:p>
        </c:txPr>
      </c:legendEntry>
      <c:layout/>
      <c:spPr>
        <a:solidFill>
          <a:schemeClr val="tx1"/>
        </a:solidFill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581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2290" name="Picture 2" descr="C:\Users\tamusia\Desktop\Healthy life style training in schools\booklet for school student\PICTURES BOOKLET\reproductive health\stork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28600"/>
            <a:ext cx="4267200" cy="32766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435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6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218" name="Picture 2" descr="C:\Users\tamusia\Desktop\Healthy life style training in schools\booklet for school student\PICTURES BOOKLET\reproductive health\stork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11400" y="304800"/>
            <a:ext cx="4470400" cy="3429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194" name="Picture 2" descr="C:\Users\tamusia\Desktop\Healthy life style training in schools\booklet for school student\PICTURES BOOKLET\reproductive health\wedding_clipart_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5334000"/>
            <a:ext cx="1905000" cy="1524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2" descr="C:\Users\tamusia\Desktop\Healthy life style training in schools\booklet for school student\PICTURES BOOKLET\reproductive health\wedding_clipart_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5334000"/>
            <a:ext cx="1905000" cy="1524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2" descr="C:\Users\tamusia\Desktop\Healthy life style training in schools\booklet for school student\PICTURES BOOKLET\reproductive health\wedding_clipart_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5334000"/>
            <a:ext cx="1905000" cy="1524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2" descr="C:\Users\tamusia\Desktop\Healthy life style training in schools\booklet for school student\PICTURES BOOKLET\reproductive health\wedding_clipart_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905000"/>
            <a:ext cx="2571750" cy="20574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02916-FBC4-40EF-A755-37E986EC94FB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F96DB-523A-4563-8683-04E7F42A6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file:///C:\Local%20Settings\Temporary%20Internet%20Files\Content.IE5\SLG73D2A\fetus%5b1%5d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559175"/>
            <a:ext cx="7772400" cy="1470025"/>
          </a:xfrm>
        </p:spPr>
        <p:txBody>
          <a:bodyPr/>
          <a:lstStyle/>
          <a:p>
            <a:r>
              <a:rPr lang="ka-GE" dirty="0" smtClean="0"/>
              <a:t>ნაადრევი ორსულობა და ქორწინება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dirty="0" smtClean="0"/>
              <a:t>ბიოლოგიის </a:t>
            </a:r>
            <a:r>
              <a:rPr lang="ka-GE" dirty="0" smtClean="0"/>
              <a:t>გაკვეთილი</a:t>
            </a:r>
            <a:endParaRPr lang="ka-G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FFFF00"/>
                </a:solidFill>
              </a:rPr>
              <a:t>ნაადრევი ორსულობისა და მშობიარობის შედეგები (%)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etus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5943600" cy="56388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FFFF00"/>
                </a:solidFill>
              </a:rPr>
              <a:t>ნაადრევი ორსულობისა და მშობიარობის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ka-GE" sz="3200" dirty="0" smtClean="0">
                <a:solidFill>
                  <a:srgbClr val="FFFF00"/>
                </a:solidFill>
              </a:rPr>
              <a:t>ზეგავლენა ნაყოფზე</a:t>
            </a:r>
            <a:endParaRPr 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a-GE" dirty="0" smtClean="0">
                <a:solidFill>
                  <a:srgbClr val="FFFF00"/>
                </a:solidFill>
              </a:rPr>
              <a:t>პრობლემები ადრეული ქორწინების შემთხვევაში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" name="Picture 2" descr="http://www.thememriblog.org/image/87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057400"/>
            <a:ext cx="2476500" cy="2476501"/>
          </a:xfrm>
          <a:prstGeom prst="rect">
            <a:avLst/>
          </a:prstGeom>
          <a:solidFill>
            <a:srgbClr val="DBC417"/>
          </a:solidFill>
        </p:spPr>
      </p:pic>
      <p:sp>
        <p:nvSpPr>
          <p:cNvPr id="4" name="Rectangle 3"/>
          <p:cNvSpPr/>
          <p:nvPr/>
        </p:nvSpPr>
        <p:spPr>
          <a:xfrm>
            <a:off x="5105400" y="2133600"/>
            <a:ext cx="533400" cy="152400"/>
          </a:xfrm>
          <a:prstGeom prst="rect">
            <a:avLst/>
          </a:prstGeom>
          <a:solidFill>
            <a:srgbClr val="EEC3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r>
              <a:rPr lang="ka-GE" dirty="0" smtClean="0"/>
              <a:t>++++</a:t>
            </a:r>
          </a:p>
          <a:p>
            <a:pPr algn="ctr"/>
            <a:r>
              <a:rPr lang="ka-GE" dirty="0" smtClean="0"/>
              <a:t>+</a:t>
            </a:r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r>
              <a:rPr lang="ka-GE" dirty="0" smtClean="0"/>
              <a:t>+</a:t>
            </a:r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r>
              <a:rPr lang="ka-GE" dirty="0" smtClean="0"/>
              <a:t>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</a:t>
            </a:r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52800" y="4343400"/>
            <a:ext cx="1066800" cy="152400"/>
          </a:xfrm>
          <a:prstGeom prst="rect">
            <a:avLst/>
          </a:prstGeom>
          <a:solidFill>
            <a:srgbClr val="EEC3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r>
              <a:rPr lang="ka-GE" dirty="0" smtClean="0"/>
              <a:t>++++</a:t>
            </a:r>
          </a:p>
          <a:p>
            <a:pPr algn="ctr"/>
            <a:r>
              <a:rPr lang="ka-GE" dirty="0" smtClean="0"/>
              <a:t>+</a:t>
            </a:r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r>
              <a:rPr lang="ka-GE" dirty="0" smtClean="0"/>
              <a:t>+</a:t>
            </a:r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r>
              <a:rPr lang="ka-GE" dirty="0" smtClean="0"/>
              <a:t>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</a:t>
            </a:r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 rot="20731782">
            <a:off x="592737" y="1875443"/>
            <a:ext cx="2286000" cy="838200"/>
          </a:xfrm>
          <a:prstGeom prst="roundRect">
            <a:avLst/>
          </a:prstGeom>
          <a:solidFill>
            <a:srgbClr val="CC99FF"/>
          </a:solidFill>
          <a:ln w="57150">
            <a:solidFill>
              <a:srgbClr val="EEC3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a-GE" b="1" dirty="0" smtClean="0">
              <a:solidFill>
                <a:srgbClr val="FFFF00"/>
              </a:solidFill>
            </a:endParaRPr>
          </a:p>
          <a:p>
            <a:pPr algn="ctr"/>
            <a:r>
              <a:rPr lang="ka-GE" b="1" dirty="0" smtClean="0">
                <a:solidFill>
                  <a:schemeClr val="accent4">
                    <a:lumMod val="50000"/>
                  </a:schemeClr>
                </a:solidFill>
              </a:rPr>
              <a:t>არასრულფასოვანი განათლება</a:t>
            </a:r>
            <a:endParaRPr lang="en-US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n-US" b="1" dirty="0"/>
          </a:p>
        </p:txBody>
      </p:sp>
      <p:sp>
        <p:nvSpPr>
          <p:cNvPr id="8" name="Rounded Rectangle 7"/>
          <p:cNvSpPr/>
          <p:nvPr/>
        </p:nvSpPr>
        <p:spPr>
          <a:xfrm rot="1335096">
            <a:off x="510156" y="4773694"/>
            <a:ext cx="2408685" cy="753390"/>
          </a:xfrm>
          <a:prstGeom prst="roundRect">
            <a:avLst/>
          </a:prstGeom>
          <a:solidFill>
            <a:srgbClr val="CC99FF"/>
          </a:solidFill>
          <a:ln w="57150">
            <a:solidFill>
              <a:srgbClr val="EEC3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a-GE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ka-GE" b="1" dirty="0" smtClean="0">
                <a:solidFill>
                  <a:schemeClr val="accent4">
                    <a:lumMod val="50000"/>
                  </a:schemeClr>
                </a:solidFill>
              </a:rPr>
              <a:t>მწირი შემოსავალი</a:t>
            </a:r>
            <a:endParaRPr lang="en-US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429000" y="5562600"/>
            <a:ext cx="2286000" cy="1219200"/>
          </a:xfrm>
          <a:prstGeom prst="roundRect">
            <a:avLst/>
          </a:prstGeom>
          <a:solidFill>
            <a:srgbClr val="CC99FF"/>
          </a:solidFill>
          <a:ln w="57150">
            <a:solidFill>
              <a:srgbClr val="EEC3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a-GE" b="1" dirty="0" smtClean="0">
              <a:solidFill>
                <a:srgbClr val="FFFF00"/>
              </a:solidFill>
            </a:endParaRPr>
          </a:p>
          <a:p>
            <a:pPr algn="ctr"/>
            <a:r>
              <a:rPr lang="ka-GE" b="1" dirty="0" smtClean="0">
                <a:solidFill>
                  <a:schemeClr val="accent4">
                    <a:lumMod val="50000"/>
                  </a:schemeClr>
                </a:solidFill>
              </a:rPr>
              <a:t>პრობლემები ახალგაზრდა წყვილის ურთიერთობაში</a:t>
            </a:r>
            <a:endParaRPr lang="en-US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n-US" b="1" dirty="0"/>
          </a:p>
        </p:txBody>
      </p:sp>
      <p:sp>
        <p:nvSpPr>
          <p:cNvPr id="10" name="Rounded Rectangle 9"/>
          <p:cNvSpPr/>
          <p:nvPr/>
        </p:nvSpPr>
        <p:spPr>
          <a:xfrm rot="2176091">
            <a:off x="6477000" y="2133600"/>
            <a:ext cx="2286000" cy="838200"/>
          </a:xfrm>
          <a:prstGeom prst="roundRect">
            <a:avLst/>
          </a:prstGeom>
          <a:solidFill>
            <a:srgbClr val="CC99FF"/>
          </a:solidFill>
          <a:ln w="57150">
            <a:solidFill>
              <a:srgbClr val="EEC3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a-GE" b="1" dirty="0" smtClean="0">
              <a:solidFill>
                <a:srgbClr val="FFFF00"/>
              </a:solidFill>
            </a:endParaRPr>
          </a:p>
          <a:p>
            <a:pPr algn="ctr"/>
            <a:r>
              <a:rPr lang="ka-GE" b="1" dirty="0" smtClean="0">
                <a:solidFill>
                  <a:schemeClr val="accent4">
                    <a:lumMod val="50000"/>
                  </a:schemeClr>
                </a:solidFill>
              </a:rPr>
              <a:t>ღირებულებათა გადაფასება</a:t>
            </a:r>
            <a:endParaRPr lang="en-US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n-US" b="1" dirty="0"/>
          </a:p>
        </p:txBody>
      </p:sp>
      <p:sp>
        <p:nvSpPr>
          <p:cNvPr id="11" name="Rounded Rectangle 10"/>
          <p:cNvSpPr/>
          <p:nvPr/>
        </p:nvSpPr>
        <p:spPr>
          <a:xfrm rot="19831157">
            <a:off x="6551033" y="4535424"/>
            <a:ext cx="2286000" cy="838200"/>
          </a:xfrm>
          <a:prstGeom prst="roundRect">
            <a:avLst/>
          </a:prstGeom>
          <a:solidFill>
            <a:srgbClr val="CC99FF"/>
          </a:solidFill>
          <a:ln w="57150">
            <a:solidFill>
              <a:srgbClr val="EEC3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a-GE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ka-GE" b="1" dirty="0" smtClean="0">
                <a:solidFill>
                  <a:schemeClr val="accent4">
                    <a:lumMod val="50000"/>
                  </a:schemeClr>
                </a:solidFill>
              </a:rPr>
              <a:t>განქორწინება</a:t>
            </a:r>
            <a:endParaRPr lang="en-US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3" name="Picture 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173767">
            <a:off x="2223111" y="3098207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586201">
            <a:off x="2229743" y="4154835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86607">
            <a:off x="6188018" y="3034551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25604">
            <a:off x="6416517" y="4168387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4305300" y="49149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1. სავარჯიშო  “მოზარდთა ორსულობა”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467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ka-GE" i="1" dirty="0" smtClean="0"/>
              <a:t>დავალება ჯგუფებისათვის:</a:t>
            </a:r>
          </a:p>
          <a:p>
            <a:pPr>
              <a:buNone/>
            </a:pPr>
            <a:endParaRPr lang="ka-GE" i="1" dirty="0" smtClean="0"/>
          </a:p>
          <a:p>
            <a:pPr marL="1079500" indent="-674688"/>
            <a:r>
              <a:rPr lang="ka-GE" dirty="0" smtClean="0"/>
              <a:t>ჯგუფი 1:</a:t>
            </a:r>
            <a:r>
              <a:rPr lang="en-US" dirty="0" smtClean="0"/>
              <a:t> </a:t>
            </a:r>
            <a:r>
              <a:rPr lang="ka-GE" dirty="0" smtClean="0"/>
              <a:t>დაფიქრდით და ჩამოწერეთ, რა ფიზიკური და ფსიქოლოგიური შედეგება მოყვება მოზარდთა ორსულობას</a:t>
            </a:r>
          </a:p>
          <a:p>
            <a:pPr marL="1079500" indent="-674688"/>
            <a:endParaRPr lang="en-US" dirty="0" smtClean="0"/>
          </a:p>
          <a:p>
            <a:pPr marL="1079500" indent="-674688"/>
            <a:r>
              <a:rPr lang="ka-GE" dirty="0" smtClean="0"/>
              <a:t>ჯგუფი 2:</a:t>
            </a:r>
            <a:r>
              <a:rPr lang="en-US" dirty="0" smtClean="0"/>
              <a:t> </a:t>
            </a:r>
            <a:r>
              <a:rPr lang="ka-GE" dirty="0" smtClean="0"/>
              <a:t>დაფიქრდით და ჩამოწერეთ, რა სოციალური და </a:t>
            </a:r>
            <a:r>
              <a:rPr lang="en-US" dirty="0" smtClean="0"/>
              <a:t> </a:t>
            </a:r>
            <a:r>
              <a:rPr lang="ka-GE" dirty="0" smtClean="0"/>
              <a:t>ეკონომიკური შედეგები მოყვება მოზარდთა ორსულობას</a:t>
            </a:r>
            <a:endParaRPr lang="en-US" dirty="0"/>
          </a:p>
        </p:txBody>
      </p:sp>
      <p:pic>
        <p:nvPicPr>
          <p:cNvPr id="4" name="Picture 44" descr="C:\Users\tamusia\Desktop\animated pictures\0003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896210">
            <a:off x="533400" y="2438400"/>
            <a:ext cx="533400" cy="493889"/>
          </a:xfrm>
          <a:prstGeom prst="rect">
            <a:avLst/>
          </a:prstGeom>
          <a:noFill/>
        </p:spPr>
      </p:pic>
      <p:pic>
        <p:nvPicPr>
          <p:cNvPr id="5" name="Picture 44" descr="C:\Users\tamusia\Desktop\animated pictures\0003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802624">
            <a:off x="533400" y="4495800"/>
            <a:ext cx="533400" cy="493889"/>
          </a:xfrm>
          <a:prstGeom prst="rect">
            <a:avLst/>
          </a:prstGeom>
          <a:noFill/>
        </p:spPr>
      </p:pic>
      <p:pic>
        <p:nvPicPr>
          <p:cNvPr id="6" name="Picture 22" descr="C:\Users\tamusia\Desktop\0001 rty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838200"/>
            <a:ext cx="1000125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2. სავარჯიშო  “მოზარდთა ორსულობა”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2667000"/>
            <a:ext cx="5334000" cy="160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a-GE" sz="4000" dirty="0" smtClean="0"/>
              <a:t>წარუდგინეთ კლასს თქვენი ნამუშევარი</a:t>
            </a:r>
            <a:endParaRPr lang="en-US" sz="4000" dirty="0"/>
          </a:p>
        </p:txBody>
      </p:sp>
      <p:pic>
        <p:nvPicPr>
          <p:cNvPr id="4" name="Picture 96" descr="C:\Users\tamusia\Desktop\animated pictures\0010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4367595" cy="6648450"/>
          </a:xfrm>
          <a:prstGeom prst="rect">
            <a:avLst/>
          </a:prstGeom>
          <a:noFill/>
        </p:spPr>
      </p:pic>
      <p:pic>
        <p:nvPicPr>
          <p:cNvPr id="5" name="Picture 48" descr="C:\Users\tamusia\Desktop\animated pictures\0003g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76706">
            <a:off x="1659127" y="2264387"/>
            <a:ext cx="38100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2. ჯგუფური განხილვა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467600" cy="4525963"/>
          </a:xfrm>
        </p:spPr>
        <p:txBody>
          <a:bodyPr>
            <a:normAutofit/>
          </a:bodyPr>
          <a:lstStyle/>
          <a:p>
            <a:pPr marL="569913" lvl="0" indent="-569913"/>
            <a:r>
              <a:rPr lang="ka-GE" dirty="0" smtClean="0"/>
              <a:t>რა განცდები შეიძლება ჰქონდეს გოგონას არასასურველი ორსულობის შემთხვევაში?</a:t>
            </a:r>
          </a:p>
          <a:p>
            <a:pPr marL="569913" lvl="0" indent="-569913">
              <a:buNone/>
            </a:pPr>
            <a:r>
              <a:rPr lang="ka-GE" dirty="0" smtClean="0"/>
              <a:t> </a:t>
            </a:r>
            <a:endParaRPr lang="en-US" dirty="0" smtClean="0"/>
          </a:p>
          <a:p>
            <a:pPr marL="569913" lvl="0" indent="-569913"/>
            <a:r>
              <a:rPr lang="ka-GE" dirty="0" smtClean="0"/>
              <a:t>როგორი რეაქცია შეიძლება ჰქონდეთ გოგონას მშობლებს (მეგობრებს, მასწავლებლებს, ნაცნობებს) მის ორსულობაზე? </a:t>
            </a:r>
            <a:endParaRPr lang="en-US" dirty="0" smtClean="0"/>
          </a:p>
        </p:txBody>
      </p:sp>
      <p:pic>
        <p:nvPicPr>
          <p:cNvPr id="4" name="Picture 106" descr="C:\Users\tamusia\Desktop\animated pictures\1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2057400"/>
            <a:ext cx="609600" cy="812800"/>
          </a:xfrm>
          <a:prstGeom prst="rect">
            <a:avLst/>
          </a:prstGeom>
          <a:noFill/>
        </p:spPr>
      </p:pic>
      <p:pic>
        <p:nvPicPr>
          <p:cNvPr id="5" name="Picture 76" descr="C:\Users\tamusia\Desktop\animated pictures\0006 d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191000"/>
            <a:ext cx="781050" cy="781050"/>
          </a:xfrm>
          <a:prstGeom prst="rect">
            <a:avLst/>
          </a:prstGeom>
          <a:noFill/>
        </p:spPr>
      </p:pic>
      <p:pic>
        <p:nvPicPr>
          <p:cNvPr id="8" name="Picture 33" descr="marbleviole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1752600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3" descr="marbleviole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886200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2. ჯგუფური განხილვა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086600" cy="4525963"/>
          </a:xfrm>
        </p:spPr>
        <p:txBody>
          <a:bodyPr>
            <a:normAutofit/>
          </a:bodyPr>
          <a:lstStyle/>
          <a:p>
            <a:pPr marL="509588" indent="-509588"/>
            <a:r>
              <a:rPr lang="ka-GE" dirty="0" smtClean="0"/>
              <a:t>რა რეაქცია ექნება, თქვენი აზრით, გოგონას შეყვარებულს, როდესაც გაიგებს, რომ ის ორსულადაა? </a:t>
            </a:r>
          </a:p>
          <a:p>
            <a:pPr marL="509588" indent="-509588">
              <a:buNone/>
            </a:pPr>
            <a:endParaRPr lang="en-US" dirty="0" smtClean="0"/>
          </a:p>
          <a:p>
            <a:pPr marL="509588" indent="-509588"/>
            <a:r>
              <a:rPr lang="ka-GE" dirty="0" smtClean="0"/>
              <a:t>ჩვეულებრივ, ვის უფრო მეტად ადანაშაულებენ არასასურველი ორსულობის შემთხვევაში - გოგონას თუ ვაჟს? რატომ? </a:t>
            </a:r>
            <a:endParaRPr lang="en-US" dirty="0" smtClean="0"/>
          </a:p>
          <a:p>
            <a:pPr lvl="0"/>
            <a:endParaRPr lang="en-US" dirty="0" smtClean="0"/>
          </a:p>
        </p:txBody>
      </p:sp>
      <p:pic>
        <p:nvPicPr>
          <p:cNvPr id="4" name="Picture 33" descr="marbleviol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3" descr="marbleviol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038600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Users\tamusia\Desktop\Healthy life style training in schools\booklet for school student\PICTURES BOOKLET\teens\Teen_tn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1905000"/>
            <a:ext cx="828675" cy="1219200"/>
          </a:xfrm>
          <a:prstGeom prst="rect">
            <a:avLst/>
          </a:prstGeom>
          <a:noFill/>
        </p:spPr>
      </p:pic>
      <p:pic>
        <p:nvPicPr>
          <p:cNvPr id="2053" name="Picture 5" descr="http://images.clipartof.com/thumbnails100/437706-Royalty-Free-RF-Clip-Art-Illustration-Of-A-Friendly-Black-Cartoon-Teen-Boy-Talking-To-A-School-Gir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4114800"/>
            <a:ext cx="1118997" cy="12573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7696200" y="5257800"/>
            <a:ext cx="9906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2. ჯგუფური განხილვა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525963"/>
          </a:xfrm>
        </p:spPr>
        <p:txBody>
          <a:bodyPr>
            <a:normAutofit/>
          </a:bodyPr>
          <a:lstStyle/>
          <a:p>
            <a:pPr marL="465138" indent="0">
              <a:buNone/>
            </a:pPr>
            <a:r>
              <a:rPr lang="ka-GE" dirty="0" smtClean="0"/>
              <a:t>რა ფიზიკური ცვლილებები მოხდება მოზარდ გოგონასთან? </a:t>
            </a:r>
          </a:p>
          <a:p>
            <a:pPr marL="465138" indent="0">
              <a:buNone/>
            </a:pPr>
            <a:endParaRPr lang="ka-GE" dirty="0" smtClean="0"/>
          </a:p>
          <a:p>
            <a:pPr marL="465138" indent="0">
              <a:buNone/>
            </a:pPr>
            <a:r>
              <a:rPr lang="ka-GE" dirty="0" smtClean="0"/>
              <a:t>რით განსხვავდება ეს ცვლილებები ზრდასრული ქალის ცვლილებებისაგან? </a:t>
            </a:r>
            <a:endParaRPr lang="en-US" dirty="0" smtClean="0"/>
          </a:p>
          <a:p>
            <a:pPr lvl="0"/>
            <a:endParaRPr lang="en-US" dirty="0" smtClean="0"/>
          </a:p>
        </p:txBody>
      </p:sp>
      <p:pic>
        <p:nvPicPr>
          <p:cNvPr id="6146" name="Picture 2" descr="http://www.clipartoday.com/_thumbs/005/002/Clipart/People/Childhood/Childbirth/pregnant_expecting_119269_tn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4101704"/>
            <a:ext cx="1371600" cy="803672"/>
          </a:xfrm>
          <a:prstGeom prst="rect">
            <a:avLst/>
          </a:prstGeom>
          <a:noFill/>
        </p:spPr>
      </p:pic>
      <p:pic>
        <p:nvPicPr>
          <p:cNvPr id="6147" name="Picture 3" descr="C:\Users\tamusia\Desktop\Healthy life style training in schools\booklet for school student\PICTURES BOOKLET\reproductive health\Pregnancy_Cartoon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752600"/>
            <a:ext cx="844550" cy="1254331"/>
          </a:xfrm>
          <a:prstGeom prst="rect">
            <a:avLst/>
          </a:prstGeom>
          <a:noFill/>
        </p:spPr>
      </p:pic>
      <p:pic>
        <p:nvPicPr>
          <p:cNvPr id="8" name="Picture 1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V="1">
            <a:off x="228600" y="1752600"/>
            <a:ext cx="457194" cy="30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V="1">
            <a:off x="228600" y="3886200"/>
            <a:ext cx="457194" cy="30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2. ჯგუფური განხილვა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467600" cy="4525963"/>
          </a:xfrm>
        </p:spPr>
        <p:txBody>
          <a:bodyPr>
            <a:normAutofit/>
          </a:bodyPr>
          <a:lstStyle/>
          <a:p>
            <a:pPr marL="630238" lvl="0" indent="0">
              <a:buNone/>
            </a:pPr>
            <a:r>
              <a:rPr lang="ka-GE" dirty="0" smtClean="0"/>
              <a:t>რა ასაკიდან აქვთ ახალგაზრდებს ქორწინების უფლება ჩვენს ქვეყანაში? </a:t>
            </a:r>
          </a:p>
          <a:p>
            <a:pPr marL="630238" indent="0">
              <a:buNone/>
            </a:pPr>
            <a:endParaRPr lang="en-US" dirty="0" smtClean="0"/>
          </a:p>
          <a:p>
            <a:pPr marL="630238" lvl="0" indent="0">
              <a:buNone/>
            </a:pPr>
            <a:r>
              <a:rPr lang="ka-GE" dirty="0" smtClean="0"/>
              <a:t>როგორია თქვენი აზრი ადრეულ ქორწინებასთან დაკავშირებით? </a:t>
            </a:r>
            <a:endParaRPr lang="en-US" dirty="0" smtClean="0"/>
          </a:p>
          <a:p>
            <a:pPr lvl="0"/>
            <a:endParaRPr lang="en-US" dirty="0" smtClean="0"/>
          </a:p>
        </p:txBody>
      </p:sp>
      <p:pic>
        <p:nvPicPr>
          <p:cNvPr id="3075" name="Picture 3" descr="C:\Users\tamusia\Desktop\Healthy life style training in schools\booklet for school student\PICTURES BOOKLET\reproductive health\cartoon_celerbrateimag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4275" y="4800600"/>
            <a:ext cx="1609725" cy="2057400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727200"/>
            <a:ext cx="4191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86200"/>
            <a:ext cx="4191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a-GE" sz="3600" dirty="0" smtClean="0"/>
              <a:t/>
            </a:r>
            <a:br>
              <a:rPr lang="ka-GE" sz="3600" dirty="0" smtClean="0"/>
            </a:br>
            <a:r>
              <a:rPr lang="ka-GE" sz="3600" dirty="0" smtClean="0"/>
              <a:t>ნაადრევი ორსულობისა და მშობიარობის გართულებები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C:\Users\tamusia\Desktop\Healthy life style training in schools\booklet for school student\PICTURES BOOKLET\reproductive health\4_pg_women_cartoon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029712"/>
            <a:ext cx="2561771" cy="2151888"/>
          </a:xfrm>
          <a:prstGeom prst="rect">
            <a:avLst/>
          </a:prstGeom>
          <a:noFill/>
        </p:spPr>
      </p:pic>
      <p:pic>
        <p:nvPicPr>
          <p:cNvPr id="5" name="Picture 5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589114">
            <a:off x="5884413" y="2450977"/>
            <a:ext cx="5810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388994">
            <a:off x="2061172" y="4979664"/>
            <a:ext cx="5810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5534561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000" b="1" dirty="0" smtClean="0">
                <a:solidFill>
                  <a:srgbClr val="FFFF00"/>
                </a:solidFill>
              </a:rPr>
              <a:t>15 წლამდე ასაკში ორსულობისა და მშობიარობის გართულებებით გამოწვეული სიკვდილობა - </a:t>
            </a:r>
            <a:r>
              <a:rPr lang="ka-GE" sz="2000" b="1" dirty="0" smtClean="0">
                <a:solidFill>
                  <a:srgbClr val="CCCCFF"/>
                </a:solidFill>
              </a:rPr>
              <a:t>5-ჯერ უფრო მაღალია, </a:t>
            </a:r>
            <a:r>
              <a:rPr lang="ka-GE" sz="2000" b="1" dirty="0" smtClean="0">
                <a:solidFill>
                  <a:srgbClr val="FFFF00"/>
                </a:solidFill>
              </a:rPr>
              <a:t>ვიდრე ზრდასრულებში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43400" y="1143000"/>
            <a:ext cx="48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000" b="1" dirty="0" smtClean="0">
                <a:solidFill>
                  <a:srgbClr val="FFFF00"/>
                </a:solidFill>
              </a:rPr>
              <a:t>15-19 წლის გოგონებში ორსულობისა და მშობიარობის გართულებებით გამოწვეული სიკვდილობა </a:t>
            </a:r>
            <a:r>
              <a:rPr lang="ka-GE" sz="2000" b="1" dirty="0" smtClean="0">
                <a:solidFill>
                  <a:srgbClr val="CCCCFF"/>
                </a:solidFill>
              </a:rPr>
              <a:t>2-ჯერ უფრო მაღალია, </a:t>
            </a:r>
            <a:r>
              <a:rPr lang="ka-GE" sz="2000" b="1" dirty="0" smtClean="0">
                <a:solidFill>
                  <a:srgbClr val="FFFF00"/>
                </a:solidFill>
              </a:rPr>
              <a:t>ვიდრე ზრდასრულებში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FFFF00"/>
                </a:solidFill>
              </a:rPr>
              <a:t>ნაადრევი ორსულობისა და მშობიარობის შედეგები (%)</a:t>
            </a:r>
            <a:endParaRPr 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244</Words>
  <Application>Microsoft Office PowerPoint</Application>
  <PresentationFormat>On-screen Show (4:3)</PresentationFormat>
  <Paragraphs>1100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ნაადრევი ორსულობა და ქორწინება</vt:lpstr>
      <vt:lpstr>აქტივობა 1. სავარჯიშო  “მოზარდთა ორსულობა”</vt:lpstr>
      <vt:lpstr>აქტივობა 2. სავარჯიშო  “მოზარდთა ორსულობა”</vt:lpstr>
      <vt:lpstr>აქტივობა 2. ჯგუფური განხილვა</vt:lpstr>
      <vt:lpstr>აქტივობა 2. ჯგუფური განხილვა</vt:lpstr>
      <vt:lpstr>აქტივობა 2. ჯგუფური განხილვა</vt:lpstr>
      <vt:lpstr>აქტივობა 2. ჯგუფური განხილვა</vt:lpstr>
      <vt:lpstr> ნაადრევი ორსულობისა და მშობიარობის გართულებები </vt:lpstr>
      <vt:lpstr>ნაადრევი ორსულობისა და მშობიარობის შედეგები (%)</vt:lpstr>
      <vt:lpstr>ნაადრევი ორსულობისა და მშობიარობის შედეგები (%)</vt:lpstr>
      <vt:lpstr>ნაადრევი ორსულობისა და მშობიარობის ზეგავლენა ნაყოფზე</vt:lpstr>
      <vt:lpstr>პრობლემები ადრეული ქორწინების შემთხვევაში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tamusia</dc:creator>
  <cp:lastModifiedBy>HP</cp:lastModifiedBy>
  <cp:revision>19</cp:revision>
  <dcterms:created xsi:type="dcterms:W3CDTF">2011-04-25T15:33:36Z</dcterms:created>
  <dcterms:modified xsi:type="dcterms:W3CDTF">2011-12-29T07:39:30Z</dcterms:modified>
</cp:coreProperties>
</file>