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2" r:id="rId5"/>
    <p:sldId id="270" r:id="rId6"/>
    <p:sldId id="271" r:id="rId7"/>
    <p:sldId id="268" r:id="rId8"/>
    <p:sldId id="258" r:id="rId9"/>
    <p:sldId id="259" r:id="rId10"/>
    <p:sldId id="260"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3300"/>
    <a:srgbClr val="0B4408"/>
    <a:srgbClr val="1C960C"/>
    <a:srgbClr val="002200"/>
    <a:srgbClr val="226825"/>
    <a:srgbClr val="349A71"/>
    <a:srgbClr val="C0C0C0"/>
    <a:srgbClr val="DDDDDD"/>
    <a:srgbClr val="F8F8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362" y="-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graphicshunt.com/images/high_dwarf-2249.htm"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graphicshunt.com/images/high_dwarf-2249.htm"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graphicshunt.com/images/high_dwarf-2249.htm"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graphicshunt.com/images/high_dwarf-2249.ht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1148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5638800"/>
            <a:ext cx="6400800" cy="12192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1026" name="Picture 2" descr="C:\Users\tamusia\Desktop\Healthy life style training in schools\booklet for school student\PICTURES BOOKLET\drugs\96419544.jpg"/>
          <p:cNvPicPr>
            <a:picLocks noChangeAspect="1" noChangeArrowheads="1"/>
          </p:cNvPicPr>
          <p:nvPr userDrawn="1"/>
        </p:nvPicPr>
        <p:blipFill>
          <a:blip r:embed="rId2"/>
          <a:srcRect/>
          <a:stretch>
            <a:fillRect/>
          </a:stretch>
        </p:blipFill>
        <p:spPr bwMode="auto">
          <a:xfrm>
            <a:off x="2971800" y="99552"/>
            <a:ext cx="3137510" cy="3862848"/>
          </a:xfrm>
          <a:prstGeom prst="rect">
            <a:avLst/>
          </a:prstGeom>
          <a:noFill/>
        </p:spPr>
      </p:pic>
      <p:sp>
        <p:nvSpPr>
          <p:cNvPr id="8" name="Rectangle 7"/>
          <p:cNvSpPr/>
          <p:nvPr userDrawn="1"/>
        </p:nvSpPr>
        <p:spPr>
          <a:xfrm>
            <a:off x="2971800" y="152400"/>
            <a:ext cx="152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925"/>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38200" y="3962400"/>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7" name="Picture 2" descr="C:\Users\tamusia\Desktop\Healthy life style training in schools\booklet for school student\PICTURES BOOKLET\drugs\96419544.jpg"/>
          <p:cNvPicPr>
            <a:picLocks noChangeAspect="1" noChangeArrowheads="1"/>
          </p:cNvPicPr>
          <p:nvPr userDrawn="1"/>
        </p:nvPicPr>
        <p:blipFill>
          <a:blip r:embed="rId2"/>
          <a:srcRect/>
          <a:stretch>
            <a:fillRect/>
          </a:stretch>
        </p:blipFill>
        <p:spPr bwMode="auto">
          <a:xfrm>
            <a:off x="2971800" y="99552"/>
            <a:ext cx="3137510" cy="3862848"/>
          </a:xfrm>
          <a:prstGeom prst="rect">
            <a:avLst/>
          </a:prstGeom>
          <a:noFill/>
        </p:spPr>
      </p:pic>
      <p:sp>
        <p:nvSpPr>
          <p:cNvPr id="8" name="Rectangle 7"/>
          <p:cNvSpPr/>
          <p:nvPr userDrawn="1"/>
        </p:nvSpPr>
        <p:spPr>
          <a:xfrm>
            <a:off x="2971800" y="152400"/>
            <a:ext cx="1524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2" descr="high stoned marijuana pot joint joints weed">
            <a:hlinkClick r:id="rId2"/>
          </p:cNvPr>
          <p:cNvPicPr>
            <a:picLocks noChangeAspect="1" noChangeArrowheads="1"/>
          </p:cNvPicPr>
          <p:nvPr userDrawn="1"/>
        </p:nvPicPr>
        <p:blipFill>
          <a:blip r:embed="rId3"/>
          <a:srcRect/>
          <a:stretch>
            <a:fillRect/>
          </a:stretch>
        </p:blipFill>
        <p:spPr bwMode="auto">
          <a:xfrm>
            <a:off x="8001000" y="5451231"/>
            <a:ext cx="1143000" cy="1406769"/>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2" descr="high stoned marijuana pot joint joints weed">
            <a:hlinkClick r:id="rId2"/>
          </p:cNvPr>
          <p:cNvPicPr>
            <a:picLocks noChangeAspect="1" noChangeArrowheads="1"/>
          </p:cNvPicPr>
          <p:nvPr userDrawn="1"/>
        </p:nvPicPr>
        <p:blipFill>
          <a:blip r:embed="rId3"/>
          <a:srcRect/>
          <a:stretch>
            <a:fillRect/>
          </a:stretch>
        </p:blipFill>
        <p:spPr bwMode="auto">
          <a:xfrm>
            <a:off x="4114800" y="5715000"/>
            <a:ext cx="1143000" cy="1406769"/>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8" name="Picture 2" descr="high stoned marijuana pot joint joints weed">
            <a:hlinkClick r:id="rId2"/>
          </p:cNvPr>
          <p:cNvPicPr>
            <a:picLocks noChangeAspect="1" noChangeArrowheads="1"/>
          </p:cNvPicPr>
          <p:nvPr userDrawn="1"/>
        </p:nvPicPr>
        <p:blipFill>
          <a:blip r:embed="rId3"/>
          <a:srcRect/>
          <a:stretch>
            <a:fillRect/>
          </a:stretch>
        </p:blipFill>
        <p:spPr bwMode="auto">
          <a:xfrm>
            <a:off x="8001000" y="5451231"/>
            <a:ext cx="1143000" cy="1406769"/>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9" name="Picture 2" descr="high stoned marijuana pot joint joints weed">
            <a:hlinkClick r:id="rId2"/>
          </p:cNvPr>
          <p:cNvPicPr>
            <a:picLocks noChangeAspect="1" noChangeArrowheads="1"/>
          </p:cNvPicPr>
          <p:nvPr userDrawn="1"/>
        </p:nvPicPr>
        <p:blipFill>
          <a:blip r:embed="rId3"/>
          <a:srcRect/>
          <a:stretch>
            <a:fillRect/>
          </a:stretch>
        </p:blipFill>
        <p:spPr bwMode="auto">
          <a:xfrm>
            <a:off x="3200400" y="1371600"/>
            <a:ext cx="2228851" cy="2743200"/>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1C960C"/>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BF277B-D29D-410B-8BC0-F0B70DE7A337}" type="datetimeFigureOut">
              <a:rPr lang="en-US" smtClean="0"/>
              <a:pPr/>
              <a:t>12/29/2011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0B22A-6F88-43DB-B69F-065E8940CC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graphicshunt.com/images/high_dwarf-2249.htm" TargetMode="Externa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7.xml"/><Relationship Id="rId4" Type="http://schemas.openxmlformats.org/officeDocument/2006/relationships/image" Target="../media/image12.gif"/></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upload.wikimedia.org/wikipedia/commons/4/4f/Aspergillus.jpg" TargetMode="External"/><Relationship Id="rId1" Type="http://schemas.openxmlformats.org/officeDocument/2006/relationships/slideLayout" Target="../slideLayouts/slideLayout6.xml"/><Relationship Id="rId6" Type="http://schemas.openxmlformats.org/officeDocument/2006/relationships/image" Target="../media/image16.gif"/><Relationship Id="rId5" Type="http://schemas.openxmlformats.org/officeDocument/2006/relationships/image" Target="../media/image15.gif"/><Relationship Id="rId4" Type="http://schemas.openxmlformats.org/officeDocument/2006/relationships/image" Target="../media/image14.gif"/></Relationships>
</file>

<file path=ppt/slides/_rels/slide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9144000" cy="1470025"/>
          </a:xfrm>
        </p:spPr>
        <p:txBody>
          <a:bodyPr/>
          <a:lstStyle/>
          <a:p>
            <a:r>
              <a:rPr lang="ka-GE" b="1" dirty="0" smtClean="0">
                <a:solidFill>
                  <a:schemeClr val="bg1"/>
                </a:solidFill>
              </a:rPr>
              <a:t>მარიხუანა - სახიფათო ნარკოტიკი</a:t>
            </a:r>
            <a:endParaRPr lang="en-US" b="1" dirty="0">
              <a:solidFill>
                <a:schemeClr val="bg1"/>
              </a:solidFill>
            </a:endParaRPr>
          </a:p>
        </p:txBody>
      </p:sp>
      <p:sp>
        <p:nvSpPr>
          <p:cNvPr id="3" name="Subtitle 2"/>
          <p:cNvSpPr>
            <a:spLocks noGrp="1"/>
          </p:cNvSpPr>
          <p:nvPr>
            <p:ph type="subTitle" idx="1"/>
          </p:nvPr>
        </p:nvSpPr>
        <p:spPr/>
        <p:txBody>
          <a:bodyPr/>
          <a:lstStyle/>
          <a:p>
            <a:r>
              <a:rPr lang="ka-GE" smtClean="0"/>
              <a:t>ბიოლოგიის გაკვეთილი</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81000"/>
            <a:ext cx="6553200" cy="1524000"/>
          </a:xfrm>
        </p:spPr>
        <p:txBody>
          <a:bodyPr>
            <a:noAutofit/>
          </a:bodyPr>
          <a:lstStyle/>
          <a:p>
            <a:r>
              <a:rPr lang="ka-GE" b="1" dirty="0" smtClean="0">
                <a:solidFill>
                  <a:srgbClr val="FFFF00"/>
                </a:solidFill>
              </a:rPr>
              <a:t>აქტივობა 2. რჩევების წიგნი</a:t>
            </a:r>
            <a:endParaRPr lang="en-US" b="1" dirty="0">
              <a:solidFill>
                <a:srgbClr val="FFFF00"/>
              </a:solidFill>
            </a:endParaRPr>
          </a:p>
        </p:txBody>
      </p:sp>
      <p:sp>
        <p:nvSpPr>
          <p:cNvPr id="3" name="Content Placeholder 2"/>
          <p:cNvSpPr>
            <a:spLocks noGrp="1"/>
          </p:cNvSpPr>
          <p:nvPr>
            <p:ph idx="1"/>
          </p:nvPr>
        </p:nvSpPr>
        <p:spPr>
          <a:xfrm>
            <a:off x="533400" y="2895600"/>
            <a:ext cx="8229600" cy="2971800"/>
          </a:xfrm>
          <a:solidFill>
            <a:srgbClr val="FFFF66"/>
          </a:solidFill>
        </p:spPr>
        <p:txBody>
          <a:bodyPr>
            <a:normAutofit/>
          </a:bodyPr>
          <a:lstStyle/>
          <a:p>
            <a:pPr indent="1588" algn="ctr">
              <a:buNone/>
            </a:pPr>
            <a:r>
              <a:rPr lang="ka-GE" sz="4000" dirty="0" smtClean="0">
                <a:solidFill>
                  <a:srgbClr val="0B4408"/>
                </a:solidFill>
              </a:rPr>
              <a:t>ჩვენ შეგვიძლია, შევქმნათ “რჩევების წიგნი” და სხვებსაც მივცეთ საშუალება, გამოიყენონ ჩვენი გამოცდილება</a:t>
            </a:r>
            <a:endParaRPr lang="en-US" sz="4000" dirty="0">
              <a:solidFill>
                <a:srgbClr val="0B4408"/>
              </a:solidFill>
            </a:endParaRPr>
          </a:p>
        </p:txBody>
      </p:sp>
      <p:pic>
        <p:nvPicPr>
          <p:cNvPr id="5" name="Picture 16" descr="http://school.discoveryeducation.com/clipart/small/ani-book.gif"/>
          <p:cNvPicPr>
            <a:picLocks noChangeAspect="1" noChangeArrowheads="1" noCrop="1"/>
          </p:cNvPicPr>
          <p:nvPr/>
        </p:nvPicPr>
        <p:blipFill>
          <a:blip r:embed="rId2"/>
          <a:srcRect/>
          <a:stretch>
            <a:fillRect/>
          </a:stretch>
        </p:blipFill>
        <p:spPr bwMode="auto">
          <a:xfrm>
            <a:off x="228600" y="0"/>
            <a:ext cx="1905000" cy="23622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457200"/>
            <a:ext cx="6019800" cy="1143000"/>
          </a:xfrm>
        </p:spPr>
        <p:txBody>
          <a:bodyPr/>
          <a:lstStyle/>
          <a:p>
            <a:r>
              <a:rPr lang="ka-GE" dirty="0" smtClean="0">
                <a:solidFill>
                  <a:schemeClr val="bg1"/>
                </a:solidFill>
              </a:rPr>
              <a:t>საშინაო დავალება</a:t>
            </a:r>
            <a:endParaRPr lang="en-US" dirty="0">
              <a:solidFill>
                <a:schemeClr val="bg1"/>
              </a:solidFill>
            </a:endParaRPr>
          </a:p>
        </p:txBody>
      </p:sp>
      <p:sp>
        <p:nvSpPr>
          <p:cNvPr id="3" name="Content Placeholder 2"/>
          <p:cNvSpPr>
            <a:spLocks noGrp="1"/>
          </p:cNvSpPr>
          <p:nvPr>
            <p:ph idx="1"/>
          </p:nvPr>
        </p:nvSpPr>
        <p:spPr>
          <a:xfrm>
            <a:off x="457200" y="2590800"/>
            <a:ext cx="8229600" cy="3657600"/>
          </a:xfrm>
          <a:solidFill>
            <a:schemeClr val="bg1"/>
          </a:solidFill>
        </p:spPr>
        <p:txBody>
          <a:bodyPr>
            <a:normAutofit/>
          </a:bodyPr>
          <a:lstStyle/>
          <a:p>
            <a:pPr indent="1588">
              <a:buNone/>
            </a:pPr>
            <a:r>
              <a:rPr lang="ka-GE" sz="3600" dirty="0" smtClean="0">
                <a:solidFill>
                  <a:srgbClr val="0B4408"/>
                </a:solidFill>
              </a:rPr>
              <a:t>მოიფიქრეთ, რაც შეიძლება, მეტი ვარიანტი “რჩევების წიგნისათვის”: როგორ შეიძლება არასასურველ შემოთავაზებაზე უარის თქმა ისე, რომ არც სხვისის ინტერესები შევლახოთ და არც საკუთარი</a:t>
            </a:r>
            <a:endParaRPr lang="en-US" sz="3600" dirty="0">
              <a:solidFill>
                <a:srgbClr val="0B4408"/>
              </a:solidFill>
            </a:endParaRPr>
          </a:p>
        </p:txBody>
      </p:sp>
      <p:pic>
        <p:nvPicPr>
          <p:cNvPr id="5" name="Picture 4" descr="http://www.oabo.org/images/book-animation-3.gif"/>
          <p:cNvPicPr>
            <a:picLocks noChangeAspect="1" noChangeArrowheads="1" noCrop="1"/>
          </p:cNvPicPr>
          <p:nvPr/>
        </p:nvPicPr>
        <p:blipFill>
          <a:blip r:embed="rId2"/>
          <a:srcRect/>
          <a:stretch>
            <a:fillRect/>
          </a:stretch>
        </p:blipFill>
        <p:spPr bwMode="auto">
          <a:xfrm>
            <a:off x="228600" y="238126"/>
            <a:ext cx="1625600" cy="1524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04800"/>
            <a:ext cx="6934200" cy="1143000"/>
          </a:xfrm>
        </p:spPr>
        <p:txBody>
          <a:bodyPr>
            <a:normAutofit/>
          </a:bodyPr>
          <a:lstStyle/>
          <a:p>
            <a:r>
              <a:rPr lang="ka-GE" sz="3200" b="1" dirty="0" smtClean="0">
                <a:solidFill>
                  <a:schemeClr val="bg1"/>
                </a:solidFill>
              </a:rPr>
              <a:t>აქტივობა 1. საკამათო დებულებები</a:t>
            </a:r>
            <a:endParaRPr lang="en-US" sz="3200" b="1" dirty="0">
              <a:solidFill>
                <a:schemeClr val="bg1"/>
              </a:solidFill>
            </a:endParaRPr>
          </a:p>
        </p:txBody>
      </p:sp>
      <p:sp>
        <p:nvSpPr>
          <p:cNvPr id="3" name="Content Placeholder 2"/>
          <p:cNvSpPr>
            <a:spLocks noGrp="1"/>
          </p:cNvSpPr>
          <p:nvPr>
            <p:ph idx="1"/>
          </p:nvPr>
        </p:nvSpPr>
        <p:spPr>
          <a:xfrm>
            <a:off x="457200" y="1752600"/>
            <a:ext cx="7620000" cy="5105400"/>
          </a:xfrm>
          <a:solidFill>
            <a:srgbClr val="003300"/>
          </a:solidFill>
        </p:spPr>
        <p:txBody>
          <a:bodyPr>
            <a:normAutofit fontScale="92500" lnSpcReduction="10000"/>
          </a:bodyPr>
          <a:lstStyle/>
          <a:p>
            <a:pPr marL="514350" lvl="0" indent="-514350">
              <a:buFont typeface="+mj-lt"/>
              <a:buAutoNum type="arabicPeriod"/>
            </a:pPr>
            <a:r>
              <a:rPr lang="ka-GE" dirty="0" smtClean="0">
                <a:solidFill>
                  <a:srgbClr val="FFFF66"/>
                </a:solidFill>
              </a:rPr>
              <a:t>“პლანი” არ არის ნარკოტიკი</a:t>
            </a:r>
            <a:endParaRPr lang="en-US" dirty="0" smtClean="0">
              <a:solidFill>
                <a:srgbClr val="FFFF66"/>
              </a:solidFill>
            </a:endParaRPr>
          </a:p>
          <a:p>
            <a:pPr marL="514350" lvl="0" indent="-514350">
              <a:buFont typeface="+mj-lt"/>
              <a:buAutoNum type="arabicPeriod"/>
            </a:pPr>
            <a:r>
              <a:rPr lang="ka-GE" dirty="0" smtClean="0">
                <a:solidFill>
                  <a:srgbClr val="FFFF66"/>
                </a:solidFill>
              </a:rPr>
              <a:t>ადამიანი შეიძლება დამოკიდებული გახდეს “პლანზე”</a:t>
            </a:r>
            <a:endParaRPr lang="en-US" dirty="0" smtClean="0">
              <a:solidFill>
                <a:srgbClr val="FFFF66"/>
              </a:solidFill>
            </a:endParaRPr>
          </a:p>
          <a:p>
            <a:pPr marL="514350" lvl="0" indent="-514350">
              <a:buFont typeface="+mj-lt"/>
              <a:buAutoNum type="arabicPeriod"/>
            </a:pPr>
            <a:r>
              <a:rPr lang="ka-GE" dirty="0" smtClean="0">
                <a:solidFill>
                  <a:srgbClr val="FFFF66"/>
                </a:solidFill>
              </a:rPr>
              <a:t>კანაფის მოხმარება სერიოზულ საფრთხეს უქმნის ჯანმრთელობას</a:t>
            </a:r>
            <a:endParaRPr lang="en-US" dirty="0" smtClean="0">
              <a:solidFill>
                <a:srgbClr val="FFFF66"/>
              </a:solidFill>
            </a:endParaRPr>
          </a:p>
          <a:p>
            <a:pPr marL="514350" lvl="0" indent="-514350">
              <a:buFont typeface="+mj-lt"/>
              <a:buAutoNum type="arabicPeriod"/>
            </a:pPr>
            <a:r>
              <a:rPr lang="ka-GE" dirty="0" smtClean="0">
                <a:solidFill>
                  <a:srgbClr val="FFFF66"/>
                </a:solidFill>
              </a:rPr>
              <a:t>მარიხუანა, ალკოჰოლის მსგავსად, ზრდის რეაქციის დროს</a:t>
            </a:r>
            <a:endParaRPr lang="en-US" dirty="0" smtClean="0">
              <a:solidFill>
                <a:srgbClr val="FFFF66"/>
              </a:solidFill>
            </a:endParaRPr>
          </a:p>
          <a:p>
            <a:pPr marL="514350" lvl="0" indent="-514350">
              <a:buFont typeface="+mj-lt"/>
              <a:buAutoNum type="arabicPeriod"/>
            </a:pPr>
            <a:r>
              <a:rPr lang="ka-GE" dirty="0" smtClean="0">
                <a:solidFill>
                  <a:srgbClr val="FFFF66"/>
                </a:solidFill>
              </a:rPr>
              <a:t>“პლანი” ეხმარება ადამიანს, უკეთ გამოხატოს აზრი</a:t>
            </a:r>
            <a:endParaRPr lang="en-US" dirty="0" smtClean="0">
              <a:solidFill>
                <a:srgbClr val="FFFF66"/>
              </a:solidFill>
            </a:endParaRPr>
          </a:p>
          <a:p>
            <a:pPr marL="514350" lvl="0" indent="-514350">
              <a:buFont typeface="+mj-lt"/>
              <a:buAutoNum type="arabicPeriod"/>
            </a:pPr>
            <a:r>
              <a:rPr lang="ka-GE" dirty="0" smtClean="0">
                <a:solidFill>
                  <a:srgbClr val="FFFF66"/>
                </a:solidFill>
              </a:rPr>
              <a:t>“პლანის” ერთხელ მოწევა არავითარ საფრთხესთან არ არის დაკავშირებული</a:t>
            </a:r>
            <a:endParaRPr lang="en-US" dirty="0" smtClean="0">
              <a:solidFill>
                <a:srgbClr val="FFFF66"/>
              </a:solidFill>
            </a:endParaRPr>
          </a:p>
          <a:p>
            <a:endParaRPr lang="en-US" dirty="0">
              <a:solidFill>
                <a:srgbClr val="FFFF66"/>
              </a:solidFill>
            </a:endParaRPr>
          </a:p>
        </p:txBody>
      </p:sp>
      <p:pic>
        <p:nvPicPr>
          <p:cNvPr id="5" name="Picture 2" descr="high stoned marijuana pot joint joints weed">
            <a:hlinkClick r:id="rId2"/>
          </p:cNvPr>
          <p:cNvPicPr>
            <a:picLocks noChangeAspect="1" noChangeArrowheads="1"/>
          </p:cNvPicPr>
          <p:nvPr/>
        </p:nvPicPr>
        <p:blipFill>
          <a:blip r:embed="rId3"/>
          <a:srcRect/>
          <a:stretch>
            <a:fillRect/>
          </a:stretch>
        </p:blipFill>
        <p:spPr bwMode="auto">
          <a:xfrm>
            <a:off x="8001000" y="5451231"/>
            <a:ext cx="1143000" cy="1406769"/>
          </a:xfrm>
          <a:prstGeom prst="rect">
            <a:avLst/>
          </a:prstGeom>
          <a:noFill/>
        </p:spPr>
      </p:pic>
      <p:pic>
        <p:nvPicPr>
          <p:cNvPr id="6" name="Picture 116" descr="C:\Users\tamusia\Desktop\animated pictures\0036 m,.gif"/>
          <p:cNvPicPr>
            <a:picLocks noChangeAspect="1" noChangeArrowheads="1" noCrop="1"/>
          </p:cNvPicPr>
          <p:nvPr/>
        </p:nvPicPr>
        <p:blipFill>
          <a:blip r:embed="rId4"/>
          <a:srcRect/>
          <a:stretch>
            <a:fillRect/>
          </a:stretch>
        </p:blipFill>
        <p:spPr bwMode="auto">
          <a:xfrm>
            <a:off x="76200" y="76200"/>
            <a:ext cx="1295400" cy="1295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bg/>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15"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p:stCondLst>
                        <p:cond delay="indefinite"/>
                      </p:stCondLst>
                      <p:childTnLst>
                        <p:par>
                          <p:cTn id="19" fill="hold">
                            <p:stCondLst>
                              <p:cond delay="0"/>
                            </p:stCondLst>
                            <p:childTnLst>
                              <p:par>
                                <p:cTn id="20" presetID="15"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p:stCondLst>
                        <p:cond delay="indefinite"/>
                      </p:stCondLst>
                      <p:childTnLst>
                        <p:par>
                          <p:cTn id="35" fill="hold">
                            <p:stCondLst>
                              <p:cond delay="0"/>
                            </p:stCondLst>
                            <p:childTnLst>
                              <p:par>
                                <p:cTn id="36" presetID="15"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2" fill="hold">
                      <p:stCondLst>
                        <p:cond delay="indefinite"/>
                      </p:stCondLst>
                      <p:childTnLst>
                        <p:par>
                          <p:cTn id="43" fill="hold">
                            <p:stCondLst>
                              <p:cond delay="0"/>
                            </p:stCondLst>
                            <p:childTnLst>
                              <p:par>
                                <p:cTn id="44" presetID="15"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9"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0" fill="hold">
                      <p:stCondLst>
                        <p:cond delay="indefinite"/>
                      </p:stCondLst>
                      <p:childTnLst>
                        <p:par>
                          <p:cTn id="51" fill="hold">
                            <p:stCondLst>
                              <p:cond delay="0"/>
                            </p:stCondLst>
                            <p:childTnLst>
                              <p:par>
                                <p:cTn id="52" presetID="15"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6"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7"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atic.howstuffworks.com/gif/marijuana-brain.gif"/>
          <p:cNvPicPr>
            <a:picLocks noChangeAspect="1" noChangeArrowheads="1"/>
          </p:cNvPicPr>
          <p:nvPr/>
        </p:nvPicPr>
        <p:blipFill>
          <a:blip r:embed="rId2"/>
          <a:srcRect/>
          <a:stretch>
            <a:fillRect/>
          </a:stretch>
        </p:blipFill>
        <p:spPr bwMode="auto">
          <a:xfrm>
            <a:off x="457200" y="0"/>
            <a:ext cx="6139666" cy="5867400"/>
          </a:xfrm>
          <a:prstGeom prst="rect">
            <a:avLst/>
          </a:prstGeom>
          <a:noFill/>
        </p:spPr>
      </p:pic>
      <p:sp>
        <p:nvSpPr>
          <p:cNvPr id="3" name="TextBox 2"/>
          <p:cNvSpPr txBox="1"/>
          <p:nvPr/>
        </p:nvSpPr>
        <p:spPr>
          <a:xfrm>
            <a:off x="0" y="5997714"/>
            <a:ext cx="9144000" cy="707886"/>
          </a:xfrm>
          <a:prstGeom prst="rect">
            <a:avLst/>
          </a:prstGeom>
          <a:solidFill>
            <a:srgbClr val="003300"/>
          </a:solidFill>
        </p:spPr>
        <p:txBody>
          <a:bodyPr wrap="square" rtlCol="0">
            <a:spAutoFit/>
          </a:bodyPr>
          <a:lstStyle/>
          <a:p>
            <a:pPr algn="ctr"/>
            <a:r>
              <a:rPr lang="ka-GE" sz="2000" b="1" dirty="0" smtClean="0">
                <a:solidFill>
                  <a:schemeClr val="bg1"/>
                </a:solidFill>
              </a:rPr>
              <a:t>ტვინის ეს ნაწილები პასუხისმგებელია მოძრაობაზე, კოორდინაციაზე, დასწავლის უნარსა და მეხსიერებაზე, აზროვნებაზე </a:t>
            </a:r>
            <a:endParaRPr lang="en-US" sz="2000" b="1" dirty="0">
              <a:solidFill>
                <a:schemeClr val="bg1"/>
              </a:solidFill>
            </a:endParaRPr>
          </a:p>
        </p:txBody>
      </p:sp>
      <p:sp>
        <p:nvSpPr>
          <p:cNvPr id="4" name="TextBox 3"/>
          <p:cNvSpPr txBox="1"/>
          <p:nvPr/>
        </p:nvSpPr>
        <p:spPr>
          <a:xfrm>
            <a:off x="4800600" y="5253335"/>
            <a:ext cx="1676400" cy="461665"/>
          </a:xfrm>
          <a:prstGeom prst="rect">
            <a:avLst/>
          </a:prstGeom>
          <a:solidFill>
            <a:schemeClr val="bg1"/>
          </a:solidFill>
        </p:spPr>
        <p:txBody>
          <a:bodyPr wrap="square" rtlCol="0">
            <a:spAutoFit/>
          </a:bodyPr>
          <a:lstStyle/>
          <a:p>
            <a:pPr algn="ctr"/>
            <a:r>
              <a:rPr lang="ka-GE" sz="2400" b="1" dirty="0" smtClean="0"/>
              <a:t>ნათხემი</a:t>
            </a:r>
            <a:endParaRPr lang="en-US" sz="2400" b="1" dirty="0"/>
          </a:p>
        </p:txBody>
      </p:sp>
      <p:sp>
        <p:nvSpPr>
          <p:cNvPr id="5" name="TextBox 4"/>
          <p:cNvSpPr txBox="1"/>
          <p:nvPr/>
        </p:nvSpPr>
        <p:spPr>
          <a:xfrm>
            <a:off x="1600200" y="4876800"/>
            <a:ext cx="1752600" cy="461665"/>
          </a:xfrm>
          <a:prstGeom prst="rect">
            <a:avLst/>
          </a:prstGeom>
          <a:solidFill>
            <a:schemeClr val="bg1"/>
          </a:solidFill>
        </p:spPr>
        <p:txBody>
          <a:bodyPr wrap="square" rtlCol="0">
            <a:spAutoFit/>
          </a:bodyPr>
          <a:lstStyle/>
          <a:p>
            <a:pPr algn="ctr"/>
            <a:r>
              <a:rPr lang="ka-GE" sz="2400" b="1" dirty="0" smtClean="0"/>
              <a:t>ჰიპოკამპი</a:t>
            </a:r>
            <a:endParaRPr lang="en-US" sz="2400" b="1" dirty="0"/>
          </a:p>
        </p:txBody>
      </p:sp>
      <p:sp>
        <p:nvSpPr>
          <p:cNvPr id="6" name="TextBox 5"/>
          <p:cNvSpPr txBox="1"/>
          <p:nvPr/>
        </p:nvSpPr>
        <p:spPr>
          <a:xfrm>
            <a:off x="0" y="0"/>
            <a:ext cx="9144000" cy="584775"/>
          </a:xfrm>
          <a:prstGeom prst="rect">
            <a:avLst/>
          </a:prstGeom>
          <a:solidFill>
            <a:srgbClr val="003300"/>
          </a:solidFill>
        </p:spPr>
        <p:txBody>
          <a:bodyPr wrap="square" rtlCol="0">
            <a:spAutoFit/>
          </a:bodyPr>
          <a:lstStyle/>
          <a:p>
            <a:pPr algn="ctr"/>
            <a:r>
              <a:rPr lang="ka-GE" sz="3200" b="1" dirty="0" smtClean="0">
                <a:solidFill>
                  <a:schemeClr val="bg1"/>
                </a:solidFill>
              </a:rPr>
              <a:t>როგორ მოქმედებს მარიხუანა თავის ტვინზე</a:t>
            </a:r>
            <a:endParaRPr lang="en-US" sz="3200" b="1" dirty="0">
              <a:solidFill>
                <a:schemeClr val="bg1"/>
              </a:solidFill>
            </a:endParaRPr>
          </a:p>
        </p:txBody>
      </p:sp>
      <p:sp>
        <p:nvSpPr>
          <p:cNvPr id="7" name="TextBox 6"/>
          <p:cNvSpPr txBox="1"/>
          <p:nvPr/>
        </p:nvSpPr>
        <p:spPr>
          <a:xfrm>
            <a:off x="533400" y="3962400"/>
            <a:ext cx="1752600" cy="830997"/>
          </a:xfrm>
          <a:prstGeom prst="rect">
            <a:avLst/>
          </a:prstGeom>
          <a:solidFill>
            <a:schemeClr val="bg1"/>
          </a:solidFill>
        </p:spPr>
        <p:txBody>
          <a:bodyPr wrap="square" rtlCol="0">
            <a:spAutoFit/>
          </a:bodyPr>
          <a:lstStyle/>
          <a:p>
            <a:pPr algn="ctr"/>
            <a:r>
              <a:rPr lang="ka-GE" sz="2400" b="1" dirty="0" smtClean="0"/>
              <a:t>ბაზალური განგლია</a:t>
            </a:r>
            <a:endParaRPr lang="en-US" sz="2400" b="1" dirty="0"/>
          </a:p>
        </p:txBody>
      </p:sp>
      <p:sp>
        <p:nvSpPr>
          <p:cNvPr id="8" name="Rectangle 7"/>
          <p:cNvSpPr/>
          <p:nvPr/>
        </p:nvSpPr>
        <p:spPr>
          <a:xfrm>
            <a:off x="1905000" y="5486400"/>
            <a:ext cx="1676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http://ww.tastyherb.com/wp-content/uploads/2009/12/ScreenHunter_06-Oct.-19-08.35.gif"/>
          <p:cNvPicPr>
            <a:picLocks noChangeAspect="1" noChangeArrowheads="1"/>
          </p:cNvPicPr>
          <p:nvPr/>
        </p:nvPicPr>
        <p:blipFill>
          <a:blip r:embed="rId3"/>
          <a:srcRect/>
          <a:stretch>
            <a:fillRect/>
          </a:stretch>
        </p:blipFill>
        <p:spPr bwMode="auto">
          <a:xfrm>
            <a:off x="7315200" y="2390774"/>
            <a:ext cx="1604378" cy="1876426"/>
          </a:xfrm>
          <a:prstGeom prst="rect">
            <a:avLst/>
          </a:prstGeom>
          <a:noFill/>
        </p:spPr>
      </p:pic>
      <p:sp>
        <p:nvSpPr>
          <p:cNvPr id="10" name="Rectangle 9"/>
          <p:cNvSpPr/>
          <p:nvPr/>
        </p:nvSpPr>
        <p:spPr>
          <a:xfrm>
            <a:off x="7391400" y="2514600"/>
            <a:ext cx="5334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healthcenterinternationalresearches.webs.com/brain-addiction-2b.jpg"/>
          <p:cNvPicPr>
            <a:picLocks noChangeAspect="1" noChangeArrowheads="1"/>
          </p:cNvPicPr>
          <p:nvPr/>
        </p:nvPicPr>
        <p:blipFill>
          <a:blip r:embed="rId2"/>
          <a:srcRect/>
          <a:stretch>
            <a:fillRect/>
          </a:stretch>
        </p:blipFill>
        <p:spPr bwMode="auto">
          <a:xfrm>
            <a:off x="1752600" y="0"/>
            <a:ext cx="7162800" cy="6858000"/>
          </a:xfrm>
          <a:prstGeom prst="rect">
            <a:avLst/>
          </a:prstGeom>
          <a:noFill/>
        </p:spPr>
      </p:pic>
      <p:sp>
        <p:nvSpPr>
          <p:cNvPr id="3" name="TextBox 2"/>
          <p:cNvSpPr txBox="1"/>
          <p:nvPr/>
        </p:nvSpPr>
        <p:spPr>
          <a:xfrm>
            <a:off x="0" y="0"/>
            <a:ext cx="9144000" cy="584775"/>
          </a:xfrm>
          <a:prstGeom prst="rect">
            <a:avLst/>
          </a:prstGeom>
          <a:solidFill>
            <a:srgbClr val="003300"/>
          </a:solidFill>
        </p:spPr>
        <p:txBody>
          <a:bodyPr wrap="square" rtlCol="0">
            <a:spAutoFit/>
          </a:bodyPr>
          <a:lstStyle/>
          <a:p>
            <a:pPr algn="ctr"/>
            <a:r>
              <a:rPr lang="ka-GE" sz="3200" b="1" dirty="0" smtClean="0">
                <a:solidFill>
                  <a:schemeClr val="bg1"/>
                </a:solidFill>
              </a:rPr>
              <a:t>როგორ მოქმედებს მარიხუანა თავის ტვინზე</a:t>
            </a:r>
            <a:endParaRPr lang="en-US" sz="3200" b="1" dirty="0">
              <a:solidFill>
                <a:schemeClr val="bg1"/>
              </a:solidFill>
            </a:endParaRPr>
          </a:p>
        </p:txBody>
      </p:sp>
      <p:pic>
        <p:nvPicPr>
          <p:cNvPr id="4" name="Picture 110" descr="C:\Users\tamusia\Desktop\animated pictures\0019 gh.gif"/>
          <p:cNvPicPr>
            <a:picLocks noChangeAspect="1" noChangeArrowheads="1" noCrop="1"/>
          </p:cNvPicPr>
          <p:nvPr/>
        </p:nvPicPr>
        <p:blipFill>
          <a:blip r:embed="rId3"/>
          <a:srcRect/>
          <a:stretch>
            <a:fillRect/>
          </a:stretch>
        </p:blipFill>
        <p:spPr bwMode="auto">
          <a:xfrm>
            <a:off x="0" y="2286000"/>
            <a:ext cx="1600200" cy="1600200"/>
          </a:xfrm>
          <a:prstGeom prst="rect">
            <a:avLst/>
          </a:prstGeom>
          <a:noFill/>
        </p:spPr>
      </p:pic>
      <p:sp>
        <p:nvSpPr>
          <p:cNvPr id="5" name="TextBox 4"/>
          <p:cNvSpPr txBox="1"/>
          <p:nvPr/>
        </p:nvSpPr>
        <p:spPr>
          <a:xfrm>
            <a:off x="7543800" y="2667000"/>
            <a:ext cx="1295400" cy="369332"/>
          </a:xfrm>
          <a:prstGeom prst="rect">
            <a:avLst/>
          </a:prstGeom>
          <a:solidFill>
            <a:srgbClr val="FAB67E"/>
          </a:solidFill>
        </p:spPr>
        <p:txBody>
          <a:bodyPr wrap="square" rtlCol="0">
            <a:spAutoFit/>
          </a:bodyPr>
          <a:lstStyle/>
          <a:p>
            <a:pPr algn="ctr"/>
            <a:r>
              <a:rPr lang="ka-GE" b="1" dirty="0" smtClean="0"/>
              <a:t>მარიხუანა</a:t>
            </a:r>
            <a:endParaRPr lang="en-US" b="1" dirty="0"/>
          </a:p>
        </p:txBody>
      </p:sp>
      <p:sp>
        <p:nvSpPr>
          <p:cNvPr id="6" name="TextBox 5"/>
          <p:cNvSpPr txBox="1"/>
          <p:nvPr/>
        </p:nvSpPr>
        <p:spPr>
          <a:xfrm>
            <a:off x="6858000" y="5181600"/>
            <a:ext cx="1447800" cy="369332"/>
          </a:xfrm>
          <a:prstGeom prst="rect">
            <a:avLst/>
          </a:prstGeom>
          <a:solidFill>
            <a:srgbClr val="FAB67E"/>
          </a:solidFill>
        </p:spPr>
        <p:txBody>
          <a:bodyPr wrap="square" rtlCol="0">
            <a:spAutoFit/>
          </a:bodyPr>
          <a:lstStyle/>
          <a:p>
            <a:pPr algn="ctr"/>
            <a:r>
              <a:rPr lang="ka-GE" b="1" dirty="0" smtClean="0"/>
              <a:t>რეცეპტორი</a:t>
            </a:r>
            <a:endParaRPr lang="en-US" b="1" dirty="0"/>
          </a:p>
        </p:txBody>
      </p:sp>
      <p:sp>
        <p:nvSpPr>
          <p:cNvPr id="7" name="TextBox 6"/>
          <p:cNvSpPr txBox="1"/>
          <p:nvPr/>
        </p:nvSpPr>
        <p:spPr>
          <a:xfrm>
            <a:off x="6858000" y="1828800"/>
            <a:ext cx="2057400" cy="523220"/>
          </a:xfrm>
          <a:prstGeom prst="rect">
            <a:avLst/>
          </a:prstGeom>
          <a:solidFill>
            <a:srgbClr val="FAB67E"/>
          </a:solidFill>
        </p:spPr>
        <p:txBody>
          <a:bodyPr wrap="square" rtlCol="0">
            <a:spAutoFit/>
          </a:bodyPr>
          <a:lstStyle/>
          <a:p>
            <a:pPr algn="ctr"/>
            <a:r>
              <a:rPr lang="ka-GE" sz="1400" b="1" dirty="0" smtClean="0"/>
              <a:t>დოფამინური ნეიროტრანსმიტერი</a:t>
            </a:r>
            <a:endParaRPr lang="en-US" sz="1400" b="1" dirty="0"/>
          </a:p>
        </p:txBody>
      </p:sp>
      <p:sp>
        <p:nvSpPr>
          <p:cNvPr id="8" name="TextBox 7"/>
          <p:cNvSpPr txBox="1"/>
          <p:nvPr/>
        </p:nvSpPr>
        <p:spPr>
          <a:xfrm>
            <a:off x="2667000" y="5934670"/>
            <a:ext cx="2514600" cy="923330"/>
          </a:xfrm>
          <a:prstGeom prst="rect">
            <a:avLst/>
          </a:prstGeom>
          <a:solidFill>
            <a:srgbClr val="FAB67E"/>
          </a:solidFill>
        </p:spPr>
        <p:txBody>
          <a:bodyPr wrap="square" rtlCol="0">
            <a:spAutoFit/>
          </a:bodyPr>
          <a:lstStyle/>
          <a:p>
            <a:pPr algn="ctr"/>
            <a:r>
              <a:rPr lang="ka-GE" b="1" dirty="0" smtClean="0"/>
              <a:t>მარიხუანა  ბოჭავს დოფამინურ რეცეპტორებს</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2590800"/>
          </a:xfrm>
          <a:solidFill>
            <a:srgbClr val="003300"/>
          </a:solidFill>
        </p:spPr>
        <p:txBody>
          <a:bodyPr>
            <a:normAutofit fontScale="90000"/>
          </a:bodyPr>
          <a:lstStyle/>
          <a:p>
            <a:pPr marL="854075" algn="l"/>
            <a:r>
              <a:rPr lang="ka-GE" sz="3100" b="1" dirty="0" smtClean="0">
                <a:solidFill>
                  <a:schemeClr val="bg1"/>
                </a:solidFill>
              </a:rPr>
              <a:t>მარიხუანას რეგულარული მოხმარება </a:t>
            </a:r>
            <a:r>
              <a:rPr lang="ka-GE" sz="3100" dirty="0" smtClean="0">
                <a:solidFill>
                  <a:schemeClr val="bg1"/>
                </a:solidFill>
              </a:rPr>
              <a:t>იწვევს ფსიქოზს - ბოდვით აზროვნებას, ჰალუცინაციებს. </a:t>
            </a:r>
            <a:br>
              <a:rPr lang="ka-GE" sz="3100" dirty="0" smtClean="0">
                <a:solidFill>
                  <a:schemeClr val="bg1"/>
                </a:solidFill>
              </a:rPr>
            </a:br>
            <a:r>
              <a:rPr lang="ka-GE" sz="3100" dirty="0" smtClean="0">
                <a:solidFill>
                  <a:schemeClr val="bg1"/>
                </a:solidFill>
              </a:rPr>
              <a:t/>
            </a:r>
            <a:br>
              <a:rPr lang="ka-GE" sz="3100" dirty="0" smtClean="0">
                <a:solidFill>
                  <a:schemeClr val="bg1"/>
                </a:solidFill>
              </a:rPr>
            </a:br>
            <a:r>
              <a:rPr lang="ka-GE" sz="3100" dirty="0" smtClean="0">
                <a:solidFill>
                  <a:schemeClr val="bg1"/>
                </a:solidFill>
              </a:rPr>
              <a:t>ფსიქოზი რომც არ განვითარდეს, ქვეითდება ყურადღება, მეხსიერება, აზროვნების უნარი, პიროვნებას უვითარდება ჭკუასუსტობა</a:t>
            </a:r>
            <a:endParaRPr lang="en-US" dirty="0">
              <a:solidFill>
                <a:schemeClr val="bg1"/>
              </a:solidFill>
            </a:endParaRPr>
          </a:p>
        </p:txBody>
      </p:sp>
      <p:pic>
        <p:nvPicPr>
          <p:cNvPr id="3" name="Picture 6" descr="http://www.angelscommunity.com/media/Brain.jpg"/>
          <p:cNvPicPr>
            <a:picLocks noChangeAspect="1" noChangeArrowheads="1"/>
          </p:cNvPicPr>
          <p:nvPr/>
        </p:nvPicPr>
        <p:blipFill>
          <a:blip r:embed="rId2"/>
          <a:srcRect/>
          <a:stretch>
            <a:fillRect/>
          </a:stretch>
        </p:blipFill>
        <p:spPr bwMode="auto">
          <a:xfrm>
            <a:off x="2057400" y="2854141"/>
            <a:ext cx="5012634" cy="3775259"/>
          </a:xfrm>
          <a:prstGeom prst="rect">
            <a:avLst/>
          </a:prstGeom>
          <a:noFill/>
        </p:spPr>
      </p:pic>
      <p:pic>
        <p:nvPicPr>
          <p:cNvPr id="4" name="Picture 28" descr="C:\Users\tamusia\Desktop\animated pictures\0002.gif"/>
          <p:cNvPicPr>
            <a:picLocks noChangeAspect="1" noChangeArrowheads="1" noCrop="1"/>
          </p:cNvPicPr>
          <p:nvPr/>
        </p:nvPicPr>
        <p:blipFill>
          <a:blip r:embed="rId3"/>
          <a:srcRect/>
          <a:stretch>
            <a:fillRect/>
          </a:stretch>
        </p:blipFill>
        <p:spPr bwMode="auto">
          <a:xfrm>
            <a:off x="76200" y="152400"/>
            <a:ext cx="762000" cy="381000"/>
          </a:xfrm>
          <a:prstGeom prst="rect">
            <a:avLst/>
          </a:prstGeom>
          <a:noFill/>
        </p:spPr>
      </p:pic>
      <p:pic>
        <p:nvPicPr>
          <p:cNvPr id="5" name="Picture 28" descr="C:\Users\tamusia\Desktop\animated pictures\0002.gif"/>
          <p:cNvPicPr>
            <a:picLocks noChangeAspect="1" noChangeArrowheads="1" noCrop="1"/>
          </p:cNvPicPr>
          <p:nvPr/>
        </p:nvPicPr>
        <p:blipFill>
          <a:blip r:embed="rId3"/>
          <a:srcRect/>
          <a:stretch>
            <a:fillRect/>
          </a:stretch>
        </p:blipFill>
        <p:spPr bwMode="auto">
          <a:xfrm>
            <a:off x="76200" y="1447800"/>
            <a:ext cx="762000" cy="381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omepage_breathing_effect"/>
          <p:cNvPicPr>
            <a:picLocks noChangeAspect="1" noChangeArrowheads="1" noCrop="1"/>
          </p:cNvPicPr>
          <p:nvPr/>
        </p:nvPicPr>
        <p:blipFill>
          <a:blip r:embed="rId2"/>
          <a:srcRect/>
          <a:stretch>
            <a:fillRect/>
          </a:stretch>
        </p:blipFill>
        <p:spPr>
          <a:xfrm>
            <a:off x="5943600" y="3200400"/>
            <a:ext cx="3048000" cy="3429000"/>
          </a:xfrm>
          <a:prstGeom prst="rect">
            <a:avLst/>
          </a:prstGeom>
          <a:noFill/>
          <a:ln/>
        </p:spPr>
      </p:pic>
      <p:pic>
        <p:nvPicPr>
          <p:cNvPr id="3" name="Picture 10" descr="A normal heart beats like this one!"/>
          <p:cNvPicPr>
            <a:picLocks noChangeAspect="1" noChangeArrowheads="1" noCrop="1"/>
          </p:cNvPicPr>
          <p:nvPr/>
        </p:nvPicPr>
        <p:blipFill>
          <a:blip r:embed="rId3"/>
          <a:srcRect/>
          <a:stretch>
            <a:fillRect/>
          </a:stretch>
        </p:blipFill>
        <p:spPr>
          <a:xfrm>
            <a:off x="304800" y="838200"/>
            <a:ext cx="1593850" cy="2133600"/>
          </a:xfrm>
          <a:prstGeom prst="rect">
            <a:avLst/>
          </a:prstGeom>
          <a:noFill/>
          <a:ln/>
        </p:spPr>
      </p:pic>
      <p:sp>
        <p:nvSpPr>
          <p:cNvPr id="4" name="TextBox 3"/>
          <p:cNvSpPr txBox="1"/>
          <p:nvPr/>
        </p:nvSpPr>
        <p:spPr>
          <a:xfrm>
            <a:off x="2819400" y="1062335"/>
            <a:ext cx="3429000" cy="461665"/>
          </a:xfrm>
          <a:prstGeom prst="rect">
            <a:avLst/>
          </a:prstGeom>
          <a:solidFill>
            <a:schemeClr val="bg1"/>
          </a:solidFill>
        </p:spPr>
        <p:txBody>
          <a:bodyPr wrap="square" rtlCol="0">
            <a:spAutoFit/>
          </a:bodyPr>
          <a:lstStyle/>
          <a:p>
            <a:r>
              <a:rPr lang="ka-GE" sz="2400" b="1" dirty="0" smtClean="0"/>
              <a:t>გულისცემის აჩქარება</a:t>
            </a:r>
            <a:endParaRPr lang="en-US" sz="2400" b="1" dirty="0"/>
          </a:p>
        </p:txBody>
      </p:sp>
      <p:sp>
        <p:nvSpPr>
          <p:cNvPr id="5" name="TextBox 4"/>
          <p:cNvSpPr txBox="1"/>
          <p:nvPr/>
        </p:nvSpPr>
        <p:spPr>
          <a:xfrm>
            <a:off x="2819400" y="2052935"/>
            <a:ext cx="4572000" cy="461665"/>
          </a:xfrm>
          <a:prstGeom prst="rect">
            <a:avLst/>
          </a:prstGeom>
          <a:solidFill>
            <a:schemeClr val="bg1"/>
          </a:solidFill>
        </p:spPr>
        <p:txBody>
          <a:bodyPr wrap="square" rtlCol="0">
            <a:spAutoFit/>
          </a:bodyPr>
          <a:lstStyle/>
          <a:p>
            <a:r>
              <a:rPr lang="ka-GE" sz="2400" b="1" dirty="0" smtClean="0"/>
              <a:t>არტერიული წნევის მომატება</a:t>
            </a:r>
            <a:endParaRPr lang="en-US" sz="2400" b="1" dirty="0"/>
          </a:p>
        </p:txBody>
      </p:sp>
      <p:pic>
        <p:nvPicPr>
          <p:cNvPr id="6" name="Picture 18" descr="arrow41"/>
          <p:cNvPicPr>
            <a:picLocks noChangeAspect="1" noChangeArrowheads="1" noCrop="1"/>
          </p:cNvPicPr>
          <p:nvPr/>
        </p:nvPicPr>
        <p:blipFill>
          <a:blip r:embed="rId4"/>
          <a:srcRect/>
          <a:stretch>
            <a:fillRect/>
          </a:stretch>
        </p:blipFill>
        <p:spPr bwMode="auto">
          <a:xfrm>
            <a:off x="2057400" y="1143000"/>
            <a:ext cx="571500" cy="381000"/>
          </a:xfrm>
          <a:prstGeom prst="rect">
            <a:avLst/>
          </a:prstGeom>
          <a:noFill/>
          <a:ln w="9525">
            <a:noFill/>
            <a:miter lim="800000"/>
            <a:headEnd/>
            <a:tailEnd/>
          </a:ln>
        </p:spPr>
      </p:pic>
      <p:pic>
        <p:nvPicPr>
          <p:cNvPr id="7" name="Picture 18" descr="arrow41"/>
          <p:cNvPicPr>
            <a:picLocks noChangeAspect="1" noChangeArrowheads="1" noCrop="1"/>
          </p:cNvPicPr>
          <p:nvPr/>
        </p:nvPicPr>
        <p:blipFill>
          <a:blip r:embed="rId4"/>
          <a:srcRect/>
          <a:stretch>
            <a:fillRect/>
          </a:stretch>
        </p:blipFill>
        <p:spPr bwMode="auto">
          <a:xfrm>
            <a:off x="2057400" y="2133600"/>
            <a:ext cx="571500" cy="381000"/>
          </a:xfrm>
          <a:prstGeom prst="rect">
            <a:avLst/>
          </a:prstGeom>
          <a:noFill/>
          <a:ln w="9525">
            <a:noFill/>
            <a:miter lim="800000"/>
            <a:headEnd/>
            <a:tailEnd/>
          </a:ln>
        </p:spPr>
      </p:pic>
      <p:sp>
        <p:nvSpPr>
          <p:cNvPr id="8" name="TextBox 7"/>
          <p:cNvSpPr txBox="1"/>
          <p:nvPr/>
        </p:nvSpPr>
        <p:spPr>
          <a:xfrm>
            <a:off x="1066800" y="4415135"/>
            <a:ext cx="3962400" cy="461665"/>
          </a:xfrm>
          <a:prstGeom prst="rect">
            <a:avLst/>
          </a:prstGeom>
          <a:solidFill>
            <a:schemeClr val="bg1"/>
          </a:solidFill>
        </p:spPr>
        <p:txBody>
          <a:bodyPr wrap="square" rtlCol="0">
            <a:spAutoFit/>
          </a:bodyPr>
          <a:lstStyle/>
          <a:p>
            <a:pPr algn="r"/>
            <a:r>
              <a:rPr lang="ka-GE" sz="2400" b="1" dirty="0" smtClean="0"/>
              <a:t>ყელისა და ხორხის  კიბო</a:t>
            </a:r>
            <a:endParaRPr lang="en-US" sz="2400" b="1" dirty="0"/>
          </a:p>
        </p:txBody>
      </p:sp>
      <p:pic>
        <p:nvPicPr>
          <p:cNvPr id="9" name="Picture 18" descr="arrow41"/>
          <p:cNvPicPr>
            <a:picLocks noChangeAspect="1" noChangeArrowheads="1" noCrop="1"/>
          </p:cNvPicPr>
          <p:nvPr/>
        </p:nvPicPr>
        <p:blipFill>
          <a:blip r:embed="rId4"/>
          <a:srcRect/>
          <a:stretch>
            <a:fillRect/>
          </a:stretch>
        </p:blipFill>
        <p:spPr bwMode="auto">
          <a:xfrm rot="10800000">
            <a:off x="5219700" y="4419599"/>
            <a:ext cx="571500" cy="381000"/>
          </a:xfrm>
          <a:prstGeom prst="rect">
            <a:avLst/>
          </a:prstGeom>
          <a:noFill/>
          <a:ln w="9525">
            <a:noFill/>
            <a:miter lim="800000"/>
            <a:headEnd/>
            <a:tailEnd/>
          </a:ln>
        </p:spPr>
      </p:pic>
      <p:sp>
        <p:nvSpPr>
          <p:cNvPr id="10" name="TextBox 9"/>
          <p:cNvSpPr txBox="1"/>
          <p:nvPr/>
        </p:nvSpPr>
        <p:spPr>
          <a:xfrm>
            <a:off x="0" y="0"/>
            <a:ext cx="9144000" cy="584775"/>
          </a:xfrm>
          <a:prstGeom prst="rect">
            <a:avLst/>
          </a:prstGeom>
          <a:solidFill>
            <a:srgbClr val="003300"/>
          </a:solidFill>
        </p:spPr>
        <p:txBody>
          <a:bodyPr wrap="square" rtlCol="0">
            <a:spAutoFit/>
          </a:bodyPr>
          <a:lstStyle/>
          <a:p>
            <a:pPr algn="ctr"/>
            <a:r>
              <a:rPr lang="ka-GE" sz="3200" b="1" dirty="0" smtClean="0">
                <a:solidFill>
                  <a:schemeClr val="bg1"/>
                </a:solidFill>
              </a:rPr>
              <a:t>როგორ მოქმედებს მარიხუანა ორგნიზმზე</a:t>
            </a:r>
            <a:endParaRPr lang="en-US" sz="3200" b="1" dirty="0">
              <a:solidFill>
                <a:schemeClr val="bg1"/>
              </a:solidFill>
            </a:endParaRPr>
          </a:p>
        </p:txBody>
      </p:sp>
      <p:sp>
        <p:nvSpPr>
          <p:cNvPr id="11" name="TextBox 10"/>
          <p:cNvSpPr txBox="1"/>
          <p:nvPr/>
        </p:nvSpPr>
        <p:spPr>
          <a:xfrm>
            <a:off x="1143000" y="5569803"/>
            <a:ext cx="3810000" cy="830997"/>
          </a:xfrm>
          <a:prstGeom prst="rect">
            <a:avLst/>
          </a:prstGeom>
          <a:solidFill>
            <a:schemeClr val="bg1"/>
          </a:solidFill>
        </p:spPr>
        <p:txBody>
          <a:bodyPr wrap="square" rtlCol="0">
            <a:spAutoFit/>
          </a:bodyPr>
          <a:lstStyle/>
          <a:p>
            <a:pPr algn="r"/>
            <a:r>
              <a:rPr lang="ka-GE" sz="2400" b="1" dirty="0" smtClean="0"/>
              <a:t>ფილტვების დაზიანება </a:t>
            </a:r>
          </a:p>
          <a:p>
            <a:pPr algn="r"/>
            <a:r>
              <a:rPr lang="ka-GE" sz="2400" b="1" dirty="0" smtClean="0"/>
              <a:t>ფილტვის კიბო</a:t>
            </a:r>
            <a:endParaRPr lang="en-US" sz="2400" b="1" dirty="0"/>
          </a:p>
        </p:txBody>
      </p:sp>
      <p:pic>
        <p:nvPicPr>
          <p:cNvPr id="12" name="Picture 18" descr="arrow41"/>
          <p:cNvPicPr>
            <a:picLocks noChangeAspect="1" noChangeArrowheads="1" noCrop="1"/>
          </p:cNvPicPr>
          <p:nvPr/>
        </p:nvPicPr>
        <p:blipFill>
          <a:blip r:embed="rId4"/>
          <a:srcRect/>
          <a:stretch>
            <a:fillRect/>
          </a:stretch>
        </p:blipFill>
        <p:spPr bwMode="auto">
          <a:xfrm rot="10800000">
            <a:off x="5181600" y="5714999"/>
            <a:ext cx="571500" cy="38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
            <a:ext cx="6324600" cy="1143000"/>
          </a:xfrm>
        </p:spPr>
        <p:txBody>
          <a:bodyPr>
            <a:normAutofit/>
          </a:bodyPr>
          <a:lstStyle/>
          <a:p>
            <a:r>
              <a:rPr lang="ka-GE" sz="3200" b="1" dirty="0" smtClean="0">
                <a:solidFill>
                  <a:schemeClr val="bg1"/>
                </a:solidFill>
              </a:rPr>
              <a:t>კანაფი შეიძლება შეიცავდეს პათოგენურ სოკოებს</a:t>
            </a:r>
            <a:endParaRPr lang="en-US" sz="3200" b="1" dirty="0">
              <a:solidFill>
                <a:schemeClr val="bg1"/>
              </a:solidFill>
            </a:endParaRPr>
          </a:p>
        </p:txBody>
      </p:sp>
      <p:pic>
        <p:nvPicPr>
          <p:cNvPr id="1026" name="Picture 2" descr="File:Aspergillus.jpg">
            <a:hlinkClick r:id="rId2"/>
          </p:cNvPr>
          <p:cNvPicPr>
            <a:picLocks noChangeAspect="1" noChangeArrowheads="1"/>
          </p:cNvPicPr>
          <p:nvPr/>
        </p:nvPicPr>
        <p:blipFill>
          <a:blip r:embed="rId3"/>
          <a:srcRect/>
          <a:stretch>
            <a:fillRect/>
          </a:stretch>
        </p:blipFill>
        <p:spPr bwMode="auto">
          <a:xfrm>
            <a:off x="228600" y="3886200"/>
            <a:ext cx="3422156" cy="2286000"/>
          </a:xfrm>
          <a:prstGeom prst="rect">
            <a:avLst/>
          </a:prstGeom>
          <a:noFill/>
        </p:spPr>
      </p:pic>
      <p:pic>
        <p:nvPicPr>
          <p:cNvPr id="5" name="Picture 122" descr="C:\Users\tamusia\Desktop\animated pictures\0044 kl.gif"/>
          <p:cNvPicPr>
            <a:picLocks noChangeAspect="1" noChangeArrowheads="1" noCrop="1"/>
          </p:cNvPicPr>
          <p:nvPr/>
        </p:nvPicPr>
        <p:blipFill>
          <a:blip r:embed="rId4"/>
          <a:srcRect/>
          <a:stretch>
            <a:fillRect/>
          </a:stretch>
        </p:blipFill>
        <p:spPr bwMode="auto">
          <a:xfrm>
            <a:off x="228600" y="76200"/>
            <a:ext cx="1371600" cy="1371600"/>
          </a:xfrm>
          <a:prstGeom prst="rect">
            <a:avLst/>
          </a:prstGeom>
          <a:noFill/>
        </p:spPr>
      </p:pic>
      <p:sp>
        <p:nvSpPr>
          <p:cNvPr id="7" name="TextBox 6"/>
          <p:cNvSpPr txBox="1"/>
          <p:nvPr/>
        </p:nvSpPr>
        <p:spPr>
          <a:xfrm>
            <a:off x="228600" y="6150114"/>
            <a:ext cx="3429000" cy="707886"/>
          </a:xfrm>
          <a:prstGeom prst="rect">
            <a:avLst/>
          </a:prstGeom>
          <a:solidFill>
            <a:srgbClr val="349A71"/>
          </a:solidFill>
        </p:spPr>
        <p:txBody>
          <a:bodyPr wrap="square" rtlCol="0">
            <a:spAutoFit/>
          </a:bodyPr>
          <a:lstStyle/>
          <a:p>
            <a:pPr algn="ctr"/>
            <a:r>
              <a:rPr lang="ka-GE" sz="2000" i="1" dirty="0" smtClean="0"/>
              <a:t>ასპერგილიუსი</a:t>
            </a:r>
          </a:p>
          <a:p>
            <a:pPr algn="ctr"/>
            <a:r>
              <a:rPr lang="en-US" sz="2000" i="1" dirty="0" err="1" smtClean="0"/>
              <a:t>Aspergilius</a:t>
            </a:r>
            <a:r>
              <a:rPr lang="en-US" sz="2000" i="1" dirty="0" smtClean="0"/>
              <a:t> </a:t>
            </a:r>
            <a:r>
              <a:rPr lang="en-US" sz="2000" i="1" dirty="0" err="1" smtClean="0"/>
              <a:t>fumigatus</a:t>
            </a:r>
            <a:endParaRPr lang="en-US" sz="2000" i="1" dirty="0"/>
          </a:p>
        </p:txBody>
      </p:sp>
      <p:pic>
        <p:nvPicPr>
          <p:cNvPr id="8" name="Picture 4" descr="http://humanbody.phillipmartin.info/science_respiratory_system_chart.gif"/>
          <p:cNvPicPr>
            <a:picLocks noChangeAspect="1" noChangeArrowheads="1"/>
          </p:cNvPicPr>
          <p:nvPr/>
        </p:nvPicPr>
        <p:blipFill>
          <a:blip r:embed="rId5"/>
          <a:srcRect/>
          <a:stretch>
            <a:fillRect/>
          </a:stretch>
        </p:blipFill>
        <p:spPr bwMode="auto">
          <a:xfrm>
            <a:off x="5334000" y="1143000"/>
            <a:ext cx="3429000" cy="3886200"/>
          </a:xfrm>
          <a:prstGeom prst="rect">
            <a:avLst/>
          </a:prstGeom>
          <a:noFill/>
        </p:spPr>
      </p:pic>
      <p:sp>
        <p:nvSpPr>
          <p:cNvPr id="9" name="TextBox 8"/>
          <p:cNvSpPr txBox="1"/>
          <p:nvPr/>
        </p:nvSpPr>
        <p:spPr>
          <a:xfrm>
            <a:off x="4267200" y="5103674"/>
            <a:ext cx="4876800" cy="1754326"/>
          </a:xfrm>
          <a:prstGeom prst="rect">
            <a:avLst/>
          </a:prstGeom>
          <a:solidFill>
            <a:srgbClr val="006600"/>
          </a:solidFill>
        </p:spPr>
        <p:txBody>
          <a:bodyPr wrap="square" rtlCol="0">
            <a:spAutoFit/>
          </a:bodyPr>
          <a:lstStyle/>
          <a:p>
            <a:pPr marL="404813"/>
            <a:r>
              <a:rPr lang="ka-GE" b="1" dirty="0" smtClean="0">
                <a:solidFill>
                  <a:schemeClr val="bg1"/>
                </a:solidFill>
              </a:rPr>
              <a:t>შეიძლება განთარდეს სასუნთქი გზების მძიმე სოკოვანი ინფექცია</a:t>
            </a:r>
          </a:p>
          <a:p>
            <a:pPr marL="404813"/>
            <a:endParaRPr lang="ka-GE" b="1" dirty="0" smtClean="0">
              <a:solidFill>
                <a:schemeClr val="bg1"/>
              </a:solidFill>
            </a:endParaRPr>
          </a:p>
          <a:p>
            <a:pPr marL="404813"/>
            <a:r>
              <a:rPr lang="ka-GE" b="1" dirty="0" smtClean="0">
                <a:solidFill>
                  <a:schemeClr val="bg1"/>
                </a:solidFill>
              </a:rPr>
              <a:t>ზოგიერთი ასეთი მიკროორგანიზმი გამოყოფს აფლატოქსინს, რომელსაც კანცეროგენული ეფექტი აქვს</a:t>
            </a:r>
            <a:endParaRPr lang="en-US" b="1" dirty="0">
              <a:solidFill>
                <a:schemeClr val="bg1"/>
              </a:solidFill>
            </a:endParaRPr>
          </a:p>
        </p:txBody>
      </p:sp>
      <p:pic>
        <p:nvPicPr>
          <p:cNvPr id="10" name="Picture 20" descr="C:\Users\tamusia\Desktop\animated pictures\0002 ;.gif"/>
          <p:cNvPicPr>
            <a:picLocks noChangeAspect="1" noChangeArrowheads="1" noCrop="1"/>
          </p:cNvPicPr>
          <p:nvPr/>
        </p:nvPicPr>
        <p:blipFill>
          <a:blip r:embed="rId6"/>
          <a:srcRect/>
          <a:stretch>
            <a:fillRect/>
          </a:stretch>
        </p:blipFill>
        <p:spPr bwMode="auto">
          <a:xfrm>
            <a:off x="4343400" y="5105400"/>
            <a:ext cx="381000" cy="381000"/>
          </a:xfrm>
          <a:prstGeom prst="rect">
            <a:avLst/>
          </a:prstGeom>
          <a:noFill/>
        </p:spPr>
      </p:pic>
      <p:pic>
        <p:nvPicPr>
          <p:cNvPr id="11" name="Picture 20" descr="C:\Users\tamusia\Desktop\animated pictures\0002 ;.gif"/>
          <p:cNvPicPr>
            <a:picLocks noChangeAspect="1" noChangeArrowheads="1" noCrop="1"/>
          </p:cNvPicPr>
          <p:nvPr/>
        </p:nvPicPr>
        <p:blipFill>
          <a:blip r:embed="rId6"/>
          <a:srcRect/>
          <a:stretch>
            <a:fillRect/>
          </a:stretch>
        </p:blipFill>
        <p:spPr bwMode="auto">
          <a:xfrm>
            <a:off x="4343400" y="5943600"/>
            <a:ext cx="381000" cy="381000"/>
          </a:xfrm>
          <a:prstGeom prst="rect">
            <a:avLst/>
          </a:prstGeom>
          <a:noFill/>
        </p:spPr>
      </p:pic>
      <p:sp>
        <p:nvSpPr>
          <p:cNvPr id="12" name="Rectangle 11"/>
          <p:cNvSpPr/>
          <p:nvPr/>
        </p:nvSpPr>
        <p:spPr>
          <a:xfrm>
            <a:off x="5486400" y="1295400"/>
            <a:ext cx="304800" cy="152400"/>
          </a:xfrm>
          <a:prstGeom prst="rect">
            <a:avLst/>
          </a:prstGeom>
          <a:solidFill>
            <a:srgbClr val="C0C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1000" fill="hold"/>
                                        <p:tgtEl>
                                          <p:spTgt spid="12"/>
                                        </p:tgtEl>
                                        <p:attrNameLst>
                                          <p:attrName>ppt_w</p:attrName>
                                        </p:attrNameLst>
                                      </p:cBhvr>
                                      <p:tavLst>
                                        <p:tav tm="0">
                                          <p:val>
                                            <p:fltVal val="0"/>
                                          </p:val>
                                        </p:tav>
                                        <p:tav tm="100000">
                                          <p:val>
                                            <p:strVal val="#ppt_w"/>
                                          </p:val>
                                        </p:tav>
                                      </p:tavLst>
                                    </p:anim>
                                    <p:anim calcmode="lin" valueType="num">
                                      <p:cBhvr>
                                        <p:cTn id="14" dur="1000" fill="hold"/>
                                        <p:tgtEl>
                                          <p:spTgt spid="12"/>
                                        </p:tgtEl>
                                        <p:attrNameLst>
                                          <p:attrName>ppt_h</p:attrName>
                                        </p:attrNameLst>
                                      </p:cBhvr>
                                      <p:tavLst>
                                        <p:tav tm="0">
                                          <p:val>
                                            <p:fltVal val="0"/>
                                          </p:val>
                                        </p:tav>
                                        <p:tav tm="100000">
                                          <p:val>
                                            <p:strVal val="#ppt_h"/>
                                          </p:val>
                                        </p:tav>
                                      </p:tavLst>
                                    </p:anim>
                                    <p:anim calcmode="lin" valueType="num">
                                      <p:cBhvr>
                                        <p:cTn id="15"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par>
                          <p:cTn id="17" fill="hold">
                            <p:stCondLst>
                              <p:cond delay="1000"/>
                            </p:stCondLst>
                            <p:childTnLst>
                              <p:par>
                                <p:cTn id="18" presetID="15" presetClass="entr" presetSubtype="0"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1000" fill="hold"/>
                                        <p:tgtEl>
                                          <p:spTgt spid="10"/>
                                        </p:tgtEl>
                                        <p:attrNameLst>
                                          <p:attrName>ppt_w</p:attrName>
                                        </p:attrNameLst>
                                      </p:cBhvr>
                                      <p:tavLst>
                                        <p:tav tm="0">
                                          <p:val>
                                            <p:fltVal val="0"/>
                                          </p:val>
                                        </p:tav>
                                        <p:tav tm="100000">
                                          <p:val>
                                            <p:strVal val="#ppt_w"/>
                                          </p:val>
                                        </p:tav>
                                      </p:tavLst>
                                    </p:anim>
                                    <p:anim calcmode="lin" valueType="num">
                                      <p:cBhvr>
                                        <p:cTn id="21" dur="1000" fill="hold"/>
                                        <p:tgtEl>
                                          <p:spTgt spid="10"/>
                                        </p:tgtEl>
                                        <p:attrNameLst>
                                          <p:attrName>ppt_h</p:attrName>
                                        </p:attrNameLst>
                                      </p:cBhvr>
                                      <p:tavLst>
                                        <p:tav tm="0">
                                          <p:val>
                                            <p:fltVal val="0"/>
                                          </p:val>
                                        </p:tav>
                                        <p:tav tm="100000">
                                          <p:val>
                                            <p:strVal val="#ppt_h"/>
                                          </p:val>
                                        </p:tav>
                                      </p:tavLst>
                                    </p:anim>
                                    <p:anim calcmode="lin" valueType="num">
                                      <p:cBhvr>
                                        <p:cTn id="22"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par>
                          <p:cTn id="24" fill="hold">
                            <p:stCondLst>
                              <p:cond delay="2000"/>
                            </p:stCondLst>
                            <p:childTnLst>
                              <p:par>
                                <p:cTn id="25" presetID="15" presetClass="entr" presetSubtype="0" fill="hold" nodeType="after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 calcmode="lin" valueType="num">
                                      <p:cBhvr>
                                        <p:cTn id="27"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8" dur="1000" fill="hold"/>
                                        <p:tgtEl>
                                          <p:spTgt spid="9">
                                            <p:txEl>
                                              <p:pRg st="0" end="0"/>
                                            </p:txEl>
                                          </p:spTgt>
                                        </p:tgtEl>
                                        <p:attrNameLst>
                                          <p:attrName>ppt_h</p:attrName>
                                        </p:attrNameLst>
                                      </p:cBhvr>
                                      <p:tavLst>
                                        <p:tav tm="0">
                                          <p:val>
                                            <p:fltVal val="0"/>
                                          </p:val>
                                        </p:tav>
                                        <p:tav tm="100000">
                                          <p:val>
                                            <p:strVal val="#ppt_h"/>
                                          </p:val>
                                        </p:tav>
                                      </p:tavLst>
                                    </p:anim>
                                    <p:anim calcmode="lin" valueType="num">
                                      <p:cBhvr>
                                        <p:cTn id="29" dur="1000" fill="hold"/>
                                        <p:tgtEl>
                                          <p:spTgt spid="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9">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p:stCondLst>
                        <p:cond delay="indefinite"/>
                      </p:stCondLst>
                      <p:childTnLst>
                        <p:par>
                          <p:cTn id="32" fill="hold">
                            <p:stCondLst>
                              <p:cond delay="0"/>
                            </p:stCondLst>
                            <p:childTnLst>
                              <p:par>
                                <p:cTn id="33" presetID="15"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000" fill="hold"/>
                                        <p:tgtEl>
                                          <p:spTgt spid="11"/>
                                        </p:tgtEl>
                                        <p:attrNameLst>
                                          <p:attrName>ppt_w</p:attrName>
                                        </p:attrNameLst>
                                      </p:cBhvr>
                                      <p:tavLst>
                                        <p:tav tm="0">
                                          <p:val>
                                            <p:fltVal val="0"/>
                                          </p:val>
                                        </p:tav>
                                        <p:tav tm="100000">
                                          <p:val>
                                            <p:strVal val="#ppt_w"/>
                                          </p:val>
                                        </p:tav>
                                      </p:tavLst>
                                    </p:anim>
                                    <p:anim calcmode="lin" valueType="num">
                                      <p:cBhvr>
                                        <p:cTn id="36" dur="1000" fill="hold"/>
                                        <p:tgtEl>
                                          <p:spTgt spid="11"/>
                                        </p:tgtEl>
                                        <p:attrNameLst>
                                          <p:attrName>ppt_h</p:attrName>
                                        </p:attrNameLst>
                                      </p:cBhvr>
                                      <p:tavLst>
                                        <p:tav tm="0">
                                          <p:val>
                                            <p:fltVal val="0"/>
                                          </p:val>
                                        </p:tav>
                                        <p:tav tm="100000">
                                          <p:val>
                                            <p:strVal val="#ppt_h"/>
                                          </p:val>
                                        </p:tav>
                                      </p:tavLst>
                                    </p:anim>
                                    <p:anim calcmode="lin" valueType="num">
                                      <p:cBhvr>
                                        <p:cTn id="37"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par>
                          <p:cTn id="39" fill="hold">
                            <p:stCondLst>
                              <p:cond delay="1000"/>
                            </p:stCondLst>
                            <p:childTnLst>
                              <p:par>
                                <p:cTn id="40" presetID="15" presetClass="entr" presetSubtype="0" fill="hold" nodeType="afterEffect">
                                  <p:stCondLst>
                                    <p:cond delay="0"/>
                                  </p:stCondLst>
                                  <p:childTnLst>
                                    <p:set>
                                      <p:cBhvr>
                                        <p:cTn id="41" dur="1" fill="hold">
                                          <p:stCondLst>
                                            <p:cond delay="0"/>
                                          </p:stCondLst>
                                        </p:cTn>
                                        <p:tgtEl>
                                          <p:spTgt spid="9">
                                            <p:txEl>
                                              <p:pRg st="2" end="2"/>
                                            </p:txEl>
                                          </p:spTgt>
                                        </p:tgtEl>
                                        <p:attrNameLst>
                                          <p:attrName>style.visibility</p:attrName>
                                        </p:attrNameLst>
                                      </p:cBhvr>
                                      <p:to>
                                        <p:strVal val="visible"/>
                                      </p:to>
                                    </p:set>
                                    <p:anim calcmode="lin" valueType="num">
                                      <p:cBhvr>
                                        <p:cTn id="42" dur="1000" fill="hold"/>
                                        <p:tgtEl>
                                          <p:spTgt spid="9">
                                            <p:txEl>
                                              <p:pRg st="2" end="2"/>
                                            </p:txEl>
                                          </p:spTgt>
                                        </p:tgtEl>
                                        <p:attrNameLst>
                                          <p:attrName>ppt_w</p:attrName>
                                        </p:attrNameLst>
                                      </p:cBhvr>
                                      <p:tavLst>
                                        <p:tav tm="0">
                                          <p:val>
                                            <p:fltVal val="0"/>
                                          </p:val>
                                        </p:tav>
                                        <p:tav tm="100000">
                                          <p:val>
                                            <p:strVal val="#ppt_w"/>
                                          </p:val>
                                        </p:tav>
                                      </p:tavLst>
                                    </p:anim>
                                    <p:anim calcmode="lin" valueType="num">
                                      <p:cBhvr>
                                        <p:cTn id="43" dur="1000" fill="hold"/>
                                        <p:tgtEl>
                                          <p:spTgt spid="9">
                                            <p:txEl>
                                              <p:pRg st="2" end="2"/>
                                            </p:txEl>
                                          </p:spTgt>
                                        </p:tgtEl>
                                        <p:attrNameLst>
                                          <p:attrName>ppt_h</p:attrName>
                                        </p:attrNameLst>
                                      </p:cBhvr>
                                      <p:tavLst>
                                        <p:tav tm="0">
                                          <p:val>
                                            <p:fltVal val="0"/>
                                          </p:val>
                                        </p:tav>
                                        <p:tav tm="100000">
                                          <p:val>
                                            <p:strVal val="#ppt_h"/>
                                          </p:val>
                                        </p:tav>
                                      </p:tavLst>
                                    </p:anim>
                                    <p:anim calcmode="lin" valueType="num">
                                      <p:cBhvr>
                                        <p:cTn id="44" dur="1000" fill="hold"/>
                                        <p:tgtEl>
                                          <p:spTgt spid="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9">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609600"/>
            <a:ext cx="5715000" cy="1143000"/>
          </a:xfrm>
        </p:spPr>
        <p:txBody>
          <a:bodyPr>
            <a:normAutofit/>
          </a:bodyPr>
          <a:lstStyle/>
          <a:p>
            <a:r>
              <a:rPr lang="ka-GE" sz="3200" b="1" dirty="0" smtClean="0">
                <a:solidFill>
                  <a:schemeClr val="bg1"/>
                </a:solidFill>
              </a:rPr>
              <a:t>აქტივობა 2. რჩევების წიგნი</a:t>
            </a:r>
            <a:endParaRPr lang="en-US" sz="3200" b="1" dirty="0">
              <a:solidFill>
                <a:schemeClr val="bg1"/>
              </a:solidFill>
            </a:endParaRPr>
          </a:p>
        </p:txBody>
      </p:sp>
      <p:sp>
        <p:nvSpPr>
          <p:cNvPr id="3" name="Content Placeholder 2"/>
          <p:cNvSpPr>
            <a:spLocks noGrp="1"/>
          </p:cNvSpPr>
          <p:nvPr>
            <p:ph idx="1"/>
          </p:nvPr>
        </p:nvSpPr>
        <p:spPr>
          <a:xfrm>
            <a:off x="381000" y="2362200"/>
            <a:ext cx="8229600" cy="4191000"/>
          </a:xfrm>
          <a:solidFill>
            <a:schemeClr val="bg1"/>
          </a:solidFill>
        </p:spPr>
        <p:txBody>
          <a:bodyPr/>
          <a:lstStyle/>
          <a:p>
            <a:pPr indent="1588">
              <a:buNone/>
            </a:pPr>
            <a:r>
              <a:rPr lang="ka-GE" dirty="0" smtClean="0">
                <a:solidFill>
                  <a:srgbClr val="0B4408"/>
                </a:solidFill>
              </a:rPr>
              <a:t>ხშირად, ძალიან ადვილად ვეთანხმებით სხვებს და ვაკეთებთ იმას, რისი გაკეთებაც არ გვინდა. ასე იმიტომ ვიქცევით, რომ არ გვინდა, დაგვცინონ, ან ვაწყენინოთ ვინმეს. ვთვლით, რომ კარგი საქციელია, თუ სხვას დაუთმობ და ასიამოვნებ. ხშირად კი უარის თქმაა საჭირო. </a:t>
            </a:r>
            <a:endParaRPr lang="en-US" dirty="0">
              <a:solidFill>
                <a:srgbClr val="0B4408"/>
              </a:solidFill>
            </a:endParaRPr>
          </a:p>
        </p:txBody>
      </p:sp>
      <p:pic>
        <p:nvPicPr>
          <p:cNvPr id="11266" name="Picture 2" descr="http://gjhs.mesa.k12.co.us/Library/projects/images/book_animated.gif"/>
          <p:cNvPicPr>
            <a:picLocks noChangeAspect="1" noChangeArrowheads="1" noCrop="1"/>
          </p:cNvPicPr>
          <p:nvPr/>
        </p:nvPicPr>
        <p:blipFill>
          <a:blip r:embed="rId2"/>
          <a:srcRect/>
          <a:stretch>
            <a:fillRect/>
          </a:stretch>
        </p:blipFill>
        <p:spPr bwMode="auto">
          <a:xfrm>
            <a:off x="152400" y="152400"/>
            <a:ext cx="2514600" cy="182656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7086600" cy="990600"/>
          </a:xfrm>
        </p:spPr>
        <p:txBody>
          <a:bodyPr>
            <a:normAutofit/>
          </a:bodyPr>
          <a:lstStyle/>
          <a:p>
            <a:r>
              <a:rPr lang="ka-GE" sz="3200" b="1" dirty="0" smtClean="0">
                <a:solidFill>
                  <a:schemeClr val="bg1"/>
                </a:solidFill>
              </a:rPr>
              <a:t>აქტივობა 2. რჩევების წიგნი</a:t>
            </a:r>
            <a:endParaRPr lang="en-US" sz="3200" b="1" dirty="0">
              <a:solidFill>
                <a:schemeClr val="bg1"/>
              </a:solidFill>
            </a:endParaRPr>
          </a:p>
        </p:txBody>
      </p:sp>
      <p:sp>
        <p:nvSpPr>
          <p:cNvPr id="3" name="Content Placeholder 2"/>
          <p:cNvSpPr>
            <a:spLocks noGrp="1"/>
          </p:cNvSpPr>
          <p:nvPr>
            <p:ph idx="1"/>
          </p:nvPr>
        </p:nvSpPr>
        <p:spPr>
          <a:xfrm>
            <a:off x="0" y="1600200"/>
            <a:ext cx="9144000" cy="5257800"/>
          </a:xfrm>
          <a:solidFill>
            <a:srgbClr val="003300"/>
          </a:solidFill>
        </p:spPr>
        <p:txBody>
          <a:bodyPr>
            <a:normAutofit fontScale="92500" lnSpcReduction="10000"/>
          </a:bodyPr>
          <a:lstStyle/>
          <a:p>
            <a:pPr>
              <a:buNone/>
            </a:pPr>
            <a:r>
              <a:rPr lang="ka-GE" b="1" i="1" dirty="0" smtClean="0">
                <a:solidFill>
                  <a:srgbClr val="92D050"/>
                </a:solidFill>
              </a:rPr>
              <a:t>უარის თქმა სხვადასხვა ფორმით შეიძლება:</a:t>
            </a:r>
            <a:endParaRPr lang="en-US" b="1" i="1" dirty="0" smtClean="0">
              <a:solidFill>
                <a:srgbClr val="92D050"/>
              </a:solidFill>
            </a:endParaRPr>
          </a:p>
          <a:p>
            <a:pPr lvl="0"/>
            <a:r>
              <a:rPr lang="ka-GE" dirty="0" smtClean="0">
                <a:solidFill>
                  <a:schemeClr val="bg1"/>
                </a:solidFill>
              </a:rPr>
              <a:t>შეძელით, თქვათ “არა!”</a:t>
            </a:r>
            <a:endParaRPr lang="en-US" dirty="0" smtClean="0">
              <a:solidFill>
                <a:schemeClr val="bg1"/>
              </a:solidFill>
            </a:endParaRPr>
          </a:p>
          <a:p>
            <a:r>
              <a:rPr lang="ka-GE" dirty="0" smtClean="0">
                <a:solidFill>
                  <a:schemeClr val="bg1"/>
                </a:solidFill>
              </a:rPr>
              <a:t>მიეცით საკუთარ თავს დრო</a:t>
            </a:r>
          </a:p>
          <a:p>
            <a:pPr lvl="0"/>
            <a:r>
              <a:rPr lang="ka-GE" dirty="0" smtClean="0">
                <a:solidFill>
                  <a:schemeClr val="bg1"/>
                </a:solidFill>
              </a:rPr>
              <a:t> თქვით უარი და შესთავაზეთ ალტერნატივა ან შეცვალეთ საუბრის თემა</a:t>
            </a:r>
            <a:endParaRPr lang="en-US" dirty="0" smtClean="0">
              <a:solidFill>
                <a:schemeClr val="bg1"/>
              </a:solidFill>
            </a:endParaRPr>
          </a:p>
          <a:p>
            <a:pPr lvl="0"/>
            <a:r>
              <a:rPr lang="ka-GE" dirty="0" smtClean="0">
                <a:solidFill>
                  <a:schemeClr val="bg1"/>
                </a:solidFill>
              </a:rPr>
              <a:t>უარი თქვით ისე, რომ ირგვლივმყოფებისაათვის ნათელი იყოს თქვენი გადაწყვეტილების სიმტკიცე</a:t>
            </a:r>
            <a:endParaRPr lang="en-US" dirty="0" smtClean="0">
              <a:solidFill>
                <a:schemeClr val="bg1"/>
              </a:solidFill>
            </a:endParaRPr>
          </a:p>
          <a:p>
            <a:pPr lvl="0"/>
            <a:r>
              <a:rPr lang="ka-GE" dirty="0" smtClean="0">
                <a:solidFill>
                  <a:schemeClr val="bg1"/>
                </a:solidFill>
              </a:rPr>
              <a:t>შესაძლებელია, თქვენი უარის შემდეგ ვინმემ განაგრძოს ზეწოლა ან დაგცინოთ</a:t>
            </a:r>
            <a:endParaRPr lang="en-US" dirty="0" smtClean="0">
              <a:solidFill>
                <a:schemeClr val="bg1"/>
              </a:solidFill>
            </a:endParaRPr>
          </a:p>
          <a:p>
            <a:pPr lvl="0"/>
            <a:r>
              <a:rPr lang="ka-GE" dirty="0" smtClean="0">
                <a:solidFill>
                  <a:schemeClr val="bg1"/>
                </a:solidFill>
              </a:rPr>
              <a:t>გამოიყენეთ იუმორი</a:t>
            </a:r>
            <a:endParaRPr lang="en-US" dirty="0" smtClean="0">
              <a:solidFill>
                <a:schemeClr val="bg1"/>
              </a:solidFill>
            </a:endParaRPr>
          </a:p>
          <a:p>
            <a:endParaRPr lang="en-US" dirty="0">
              <a:solidFill>
                <a:schemeClr val="bg1"/>
              </a:solidFill>
            </a:endParaRPr>
          </a:p>
        </p:txBody>
      </p:sp>
      <p:pic>
        <p:nvPicPr>
          <p:cNvPr id="10242" name="Picture 2" descr="http://l.thumbs.canstockphoto.com/canstock1591562.jpg"/>
          <p:cNvPicPr>
            <a:picLocks noChangeAspect="1" noChangeArrowheads="1"/>
          </p:cNvPicPr>
          <p:nvPr/>
        </p:nvPicPr>
        <p:blipFill>
          <a:blip r:embed="rId2"/>
          <a:srcRect/>
          <a:stretch>
            <a:fillRect/>
          </a:stretch>
        </p:blipFill>
        <p:spPr bwMode="auto">
          <a:xfrm>
            <a:off x="533400" y="0"/>
            <a:ext cx="971550" cy="14287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to="" calcmode="lin" valueType="num">
                                      <p:cBhvr>
                                        <p:cTn id="22" dur="1" fill="hold"/>
                                        <p:tgtEl>
                                          <p:spTgt spid="3">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to="" calcmode="lin" valueType="num">
                                      <p:cBhvr>
                                        <p:cTn id="32" dur="1" fill="hold"/>
                                        <p:tgtEl>
                                          <p:spTgt spid="3">
                                            <p:txEl>
                                              <p:pRg st="6" end="6"/>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302</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მარიხუანა - სახიფათო ნარკოტიკი</vt:lpstr>
      <vt:lpstr>აქტივობა 1. საკამათო დებულებები</vt:lpstr>
      <vt:lpstr>Slide 3</vt:lpstr>
      <vt:lpstr>Slide 4</vt:lpstr>
      <vt:lpstr>მარიხუანას რეგულარული მოხმარება იწვევს ფსიქოზს - ბოდვით აზროვნებას, ჰალუცინაციებს.   ფსიქოზი რომც არ განვითარდეს, ქვეითდება ყურადღება, მეხსიერება, აზროვნების უნარი, პიროვნებას უვითარდება ჭკუასუსტობა</vt:lpstr>
      <vt:lpstr>Slide 6</vt:lpstr>
      <vt:lpstr>კანაფი შეიძლება შეიცავდეს პათოგენურ სოკოებს</vt:lpstr>
      <vt:lpstr>აქტივობა 2. რჩევების წიგნი</vt:lpstr>
      <vt:lpstr>აქტივობა 2. რჩევების წიგნი</vt:lpstr>
      <vt:lpstr>აქტივობა 2. რჩევების წიგნი</vt:lpstr>
      <vt:lpstr>საშინაო დავალება</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tamusia</dc:creator>
  <cp:lastModifiedBy>HP</cp:lastModifiedBy>
  <cp:revision>10</cp:revision>
  <dcterms:created xsi:type="dcterms:W3CDTF">2011-04-25T17:43:45Z</dcterms:created>
  <dcterms:modified xsi:type="dcterms:W3CDTF">2011-12-29T07:42:19Z</dcterms:modified>
</cp:coreProperties>
</file>