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2" r:id="rId5"/>
    <p:sldId id="264" r:id="rId6"/>
    <p:sldId id="265" r:id="rId7"/>
    <p:sldId id="270" r:id="rId8"/>
    <p:sldId id="268" r:id="rId9"/>
    <p:sldId id="271" r:id="rId10"/>
    <p:sldId id="272" r:id="rId11"/>
    <p:sldId id="269" r:id="rId12"/>
    <p:sldId id="259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D6D6D"/>
    <a:srgbClr val="FFFF99"/>
    <a:srgbClr val="000066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4196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67000" y="2895600"/>
            <a:ext cx="64770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7" name="Picture 9" descr="266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2514600" cy="3537255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609600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276600" y="3657600"/>
            <a:ext cx="55626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9" name="Picture 9" descr="266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3124200"/>
            <a:ext cx="990600" cy="1507049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10" name="Picture 9" descr="266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4114800" y="3482422"/>
            <a:ext cx="1066800" cy="162297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pic>
        <p:nvPicPr>
          <p:cNvPr id="6" name="Picture 5" descr="266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235023"/>
            <a:ext cx="1066800" cy="162297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266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235023"/>
            <a:ext cx="1066800" cy="162297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7" descr="266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8077200" y="5235023"/>
            <a:ext cx="1066800" cy="162297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pic>
        <p:nvPicPr>
          <p:cNvPr id="8" name="Picture 9" descr="2662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3505200" y="838200"/>
            <a:ext cx="2305050" cy="3506787"/>
          </a:xfrm>
          <a:prstGeom prst="rect">
            <a:avLst/>
          </a:prstGeom>
          <a:noFill/>
        </p:spPr>
      </p:pic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2686A-9313-4F51-ACB1-A313013CE8F3}" type="datetimeFigureOut">
              <a:rPr lang="en-US" smtClean="0"/>
              <a:pPr/>
              <a:t>12/29/2011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ECB7E76-AC29-495A-AED7-AA99421167C8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0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FFFF00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8.jpeg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gif"/><Relationship Id="rId2" Type="http://schemas.openxmlformats.org/officeDocument/2006/relationships/image" Target="../media/image27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31.jpe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e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gif"/><Relationship Id="rId3" Type="http://schemas.openxmlformats.org/officeDocument/2006/relationships/image" Target="../media/image8.wmf"/><Relationship Id="rId7" Type="http://schemas.openxmlformats.org/officeDocument/2006/relationships/image" Target="../media/image12.jpeg"/><Relationship Id="rId2" Type="http://schemas.openxmlformats.org/officeDocument/2006/relationships/image" Target="../media/image7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1.png"/><Relationship Id="rId5" Type="http://schemas.openxmlformats.org/officeDocument/2006/relationships/image" Target="../media/image10.gif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6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2" Type="http://schemas.openxmlformats.org/officeDocument/2006/relationships/image" Target="../media/image14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jpe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21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jpeg"/><Relationship Id="rId3" Type="http://schemas.openxmlformats.org/officeDocument/2006/relationships/image" Target="../media/image22.gif"/><Relationship Id="rId7" Type="http://schemas.openxmlformats.org/officeDocument/2006/relationships/image" Target="../media/image25.png"/><Relationship Id="rId2" Type="http://schemas.openxmlformats.org/officeDocument/2006/relationships/image" Target="../media/image19.gif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4.gif"/><Relationship Id="rId5" Type="http://schemas.openxmlformats.org/officeDocument/2006/relationships/hyperlink" Target="http://innerbody.com/htm/body.html" TargetMode="External"/><Relationship Id="rId4" Type="http://schemas.openxmlformats.org/officeDocument/2006/relationships/image" Target="../media/image23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4419600"/>
            <a:ext cx="7772400" cy="1362075"/>
          </a:xfrm>
        </p:spPr>
        <p:txBody>
          <a:bodyPr/>
          <a:lstStyle/>
          <a:p>
            <a:pPr algn="ctr"/>
            <a:r>
              <a:rPr lang="ka-GE" dirty="0" smtClean="0"/>
              <a:t>ლეგალური და არალეგალური ნარკოტიკები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200400" y="2895600"/>
            <a:ext cx="5943600" cy="1500187"/>
          </a:xfrm>
        </p:spPr>
        <p:txBody>
          <a:bodyPr>
            <a:normAutofit/>
          </a:bodyPr>
          <a:lstStyle/>
          <a:p>
            <a:r>
              <a:rPr lang="ka-GE" sz="2800" smtClean="0"/>
              <a:t>ბიოლოგიის გაკვეთილი</a:t>
            </a:r>
            <a:endParaRPr lang="en-US" sz="2800" dirty="0" smtClean="0"/>
          </a:p>
          <a:p>
            <a:endParaRPr lang="en-US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001000" cy="9144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2800" b="1" dirty="0" smtClean="0">
                <a:solidFill>
                  <a:srgbClr val="FFFF99"/>
                </a:solidFill>
              </a:rPr>
              <a:t> ნივთიერებები, რომლებიც იწვევენ ჰალუცინაციებს    (ჰალუცინოგენები)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00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>
                <a:solidFill>
                  <a:srgbClr val="FFFF99"/>
                </a:solidFill>
              </a:rPr>
              <a:t>აქტივობა 3. ნარკოტიკების მოქმედება ცენტრალურ ნერვულ სისტემაზე</a:t>
            </a: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5" name="Picture 12" descr="C:\Users\tamusia\Desktop\003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143000" cy="11430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533400" y="1752600"/>
            <a:ext cx="601980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dirty="0" smtClean="0">
                <a:solidFill>
                  <a:schemeClr val="bg1"/>
                </a:solidFill>
              </a:rPr>
              <a:t>იწვევს უსიამოვნო ჰალუცინაციებს, პანიკური შიშისა და უსაფუძვლო ეჭვიანობის შეტევას, ბოდვით აზრებს</a:t>
            </a:r>
            <a:endParaRPr lang="en-US" sz="2800" dirty="0" smtClean="0">
              <a:solidFill>
                <a:schemeClr val="bg1"/>
              </a:solidFill>
            </a:endParaRPr>
          </a:p>
          <a:p>
            <a:endParaRPr lang="en-US" sz="2800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362200" y="4572000"/>
            <a:ext cx="67818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dirty="0" smtClean="0">
                <a:solidFill>
                  <a:schemeClr val="bg1"/>
                </a:solidFill>
              </a:rPr>
              <a:t>შესაძლებელია, მცირე დოზამაც გამოიწვიოს ქრონიკული ფსიქოზური დაავადების პროვოცირება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23554" name="Picture 2" descr="http://www.computerclipart.com/computer_clipart_images/crazy_man_going_insane_wearing_a_straight_jacket_0515-1007-0603-5226_SMU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" y="4267200"/>
            <a:ext cx="1204722" cy="1943100"/>
          </a:xfrm>
          <a:prstGeom prst="rect">
            <a:avLst/>
          </a:prstGeom>
          <a:noFill/>
        </p:spPr>
      </p:pic>
      <p:pic>
        <p:nvPicPr>
          <p:cNvPr id="23556" name="Picture 4" descr="http://static0.arttoday.com/thm/thm3/CL/gc1-6/cooper2/people/mindfry.th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14457" y="1828800"/>
            <a:ext cx="1567543" cy="13716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11430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2800" b="1" dirty="0" smtClean="0">
                <a:solidFill>
                  <a:srgbClr val="FFFF99"/>
                </a:solidFill>
              </a:rPr>
              <a:t> ნივთიერებები, რომლებიც იწვევენ ჰალუცინაციებს    (ჰალუცინოგენები)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00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>
                <a:solidFill>
                  <a:srgbClr val="FFFF99"/>
                </a:solidFill>
              </a:rPr>
              <a:t>აქტივობა 3. ნარკოტიკების მოქმედება ცენტრალურ ნერვულ სისტემაზე</a:t>
            </a: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5" name="Picture 12" descr="C:\Users\tamusia\Desktop\0038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000" y="0"/>
            <a:ext cx="1143000" cy="11430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990600" y="12192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400" b="1" dirty="0" smtClean="0">
                <a:solidFill>
                  <a:schemeClr val="bg1"/>
                </a:solidFill>
              </a:rPr>
              <a:t>სისტემატიური მოხმარების შედეგები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304800" y="2286000"/>
            <a:ext cx="7848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65138"/>
            <a:r>
              <a:rPr lang="ka-GE" sz="2800" dirty="0" smtClean="0">
                <a:solidFill>
                  <a:schemeClr val="bg1"/>
                </a:solidFill>
              </a:rPr>
              <a:t>გონებრივი შესაძლებლობების დაქვეითება</a:t>
            </a:r>
          </a:p>
          <a:p>
            <a:pPr indent="465138"/>
            <a:endParaRPr lang="ka-GE" sz="2800" dirty="0" smtClean="0">
              <a:solidFill>
                <a:schemeClr val="bg1"/>
              </a:solidFill>
            </a:endParaRPr>
          </a:p>
          <a:p>
            <a:pPr indent="465138"/>
            <a:r>
              <a:rPr lang="ka-GE" sz="2800" dirty="0" smtClean="0">
                <a:solidFill>
                  <a:schemeClr val="bg1"/>
                </a:solidFill>
              </a:rPr>
              <a:t>შფოთვა</a:t>
            </a:r>
          </a:p>
          <a:p>
            <a:pPr indent="465138"/>
            <a:endParaRPr lang="ka-GE" sz="2800" dirty="0" smtClean="0">
              <a:solidFill>
                <a:schemeClr val="bg1"/>
              </a:solidFill>
            </a:endParaRPr>
          </a:p>
          <a:p>
            <a:pPr indent="465138"/>
            <a:r>
              <a:rPr lang="ka-GE" sz="2800" dirty="0" smtClean="0">
                <a:solidFill>
                  <a:schemeClr val="bg1"/>
                </a:solidFill>
              </a:rPr>
              <a:t>აგრესიულობა</a:t>
            </a:r>
          </a:p>
          <a:p>
            <a:pPr indent="465138"/>
            <a:endParaRPr lang="ka-GE" sz="2800" dirty="0" smtClean="0">
              <a:solidFill>
                <a:schemeClr val="bg1"/>
              </a:solidFill>
            </a:endParaRPr>
          </a:p>
          <a:p>
            <a:pPr indent="465138"/>
            <a:r>
              <a:rPr lang="ka-GE" sz="2800" dirty="0" smtClean="0">
                <a:solidFill>
                  <a:schemeClr val="bg1"/>
                </a:solidFill>
              </a:rPr>
              <a:t>ჰორმონული დარღვევები</a:t>
            </a:r>
            <a:endParaRPr lang="en-US" sz="2800" dirty="0">
              <a:solidFill>
                <a:schemeClr val="bg1"/>
              </a:solidFill>
            </a:endParaRPr>
          </a:p>
        </p:txBody>
      </p:sp>
      <p:pic>
        <p:nvPicPr>
          <p:cNvPr id="11" name="Picture 5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286000"/>
            <a:ext cx="581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5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124200"/>
            <a:ext cx="581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5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3962400"/>
            <a:ext cx="581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54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800600"/>
            <a:ext cx="581025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 descr="http://static0.arttoday.com/thm/thm3/CL/gc2/people/peopl226.thm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2200" y="3124200"/>
            <a:ext cx="1371600" cy="2090059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09800" y="4953000"/>
            <a:ext cx="5181600" cy="1295400"/>
          </a:xfrm>
        </p:spPr>
        <p:txBody>
          <a:bodyPr>
            <a:normAutofit fontScale="90000"/>
          </a:bodyPr>
          <a:lstStyle/>
          <a:p>
            <a:r>
              <a:rPr lang="ka-GE" dirty="0" smtClean="0"/>
              <a:t>აქტივობა 4. სავარჯიშო “სკამი”</a:t>
            </a:r>
            <a:endParaRPr lang="en-US" dirty="0"/>
          </a:p>
        </p:txBody>
      </p:sp>
      <p:pic>
        <p:nvPicPr>
          <p:cNvPr id="1026" name="Picture 2" descr="http://www.clipart-fr.com/en/data/clipart/house/furniture_232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3810000" cy="3810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ka-GE" sz="3200" dirty="0" smtClean="0"/>
              <a:t>აქტივობა 1. ნარკოტიკის განმარტება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600200"/>
            <a:ext cx="8229600" cy="4525963"/>
          </a:xfrm>
        </p:spPr>
        <p:txBody>
          <a:bodyPr/>
          <a:lstStyle/>
          <a:p>
            <a:r>
              <a:rPr lang="ka-GE" dirty="0" smtClean="0"/>
              <a:t>დავალება ჯგუფებს: მოიფიქრეთ და დაწერეთ, რა არის, თქვენი აზრით, ნარკოტიკი</a:t>
            </a:r>
          </a:p>
          <a:p>
            <a:pPr>
              <a:buNone/>
            </a:pPr>
            <a:endParaRPr lang="ka-GE" dirty="0" smtClean="0"/>
          </a:p>
          <a:p>
            <a:r>
              <a:rPr lang="ka-GE" dirty="0" smtClean="0"/>
              <a:t>თოთოეული ჯგუფის წარმომადგენლებს ვთხოვთ, გააცნონ კლასს ნარკოტიკის განსაზღვრება</a:t>
            </a:r>
          </a:p>
        </p:txBody>
      </p:sp>
      <p:pic>
        <p:nvPicPr>
          <p:cNvPr id="4" name="Picture 128" descr="C:\Users\tamusia\Desktop\animated pictures\e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1405467"/>
            <a:ext cx="762000" cy="1185333"/>
          </a:xfrm>
          <a:prstGeom prst="rect">
            <a:avLst/>
          </a:prstGeom>
          <a:noFill/>
        </p:spPr>
      </p:pic>
      <p:pic>
        <p:nvPicPr>
          <p:cNvPr id="5" name="Picture 46" descr="C:\Users\tamusia\Desktop\animated pictures\0003e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" y="3581400"/>
            <a:ext cx="762000" cy="1143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1000"/>
                            </p:stCondLst>
                            <p:childTnLst>
                              <p:par>
                                <p:cTn id="9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1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000"/>
                            </p:stCondLst>
                            <p:childTnLst>
                              <p:par>
                                <p:cTn id="18" presetID="2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1. ნარკოტიკის განმარტება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143000"/>
            <a:ext cx="9144000" cy="2819400"/>
          </a:xfrm>
        </p:spPr>
        <p:txBody>
          <a:bodyPr>
            <a:normAutofit fontScale="70000" lnSpcReduction="20000"/>
          </a:bodyPr>
          <a:lstStyle/>
          <a:p>
            <a:pPr indent="1588" algn="ctr">
              <a:buNone/>
            </a:pPr>
            <a:r>
              <a:rPr lang="ka-GE" sz="4400" b="1" dirty="0" smtClean="0"/>
              <a:t>ნარკოტიკი</a:t>
            </a:r>
            <a:r>
              <a:rPr lang="ka-GE" sz="4400" dirty="0" smtClean="0"/>
              <a:t> არის ნივთიერება, რომელიც მოქმედებს ცენტრალურ ნერვულ სისტემაზე: ცვლის ადამიანის გუნებ-განწყობას, გრძნობებს და აღქმას.</a:t>
            </a:r>
          </a:p>
          <a:p>
            <a:pPr indent="1588" algn="ctr">
              <a:buNone/>
            </a:pPr>
            <a:r>
              <a:rPr lang="ka-GE" sz="4400" b="1" i="1" dirty="0" smtClean="0">
                <a:solidFill>
                  <a:schemeClr val="bg1"/>
                </a:solidFill>
              </a:rPr>
              <a:t>ნარკოტიკი იწვევს მიჩვევას და დამოკიდებულების ჩამოყალიბებას </a:t>
            </a:r>
          </a:p>
          <a:p>
            <a:pPr algn="ctr">
              <a:buNone/>
            </a:pPr>
            <a:r>
              <a:rPr lang="ka-GE" dirty="0" smtClean="0"/>
              <a:t> </a:t>
            </a:r>
          </a:p>
        </p:txBody>
      </p:sp>
      <p:pic>
        <p:nvPicPr>
          <p:cNvPr id="10242" name="Picture 2" descr="http://2.bp.blogspot.com/_uUglcJxwfLQ/TEoon2ZyAMI/AAAAAAAAAL0/bd7d0LrTQ6Q/s400/emoticons.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90800" y="4010319"/>
            <a:ext cx="3810000" cy="284768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2. ლეგალური და არალეგალური ფსიქოაქტიური ნივთიერებები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133600"/>
            <a:ext cx="7467600" cy="4724400"/>
          </a:xfrm>
        </p:spPr>
        <p:txBody>
          <a:bodyPr>
            <a:normAutofit lnSpcReduction="10000"/>
          </a:bodyPr>
          <a:lstStyle/>
          <a:p>
            <a:pPr marL="509588" indent="0">
              <a:buNone/>
            </a:pPr>
            <a:r>
              <a:rPr lang="ka-GE" dirty="0" smtClean="0"/>
              <a:t>დაასახელეთ, რა ნივთიერებები შეესაბამება ნარკოტიკის განსაზღვრებას</a:t>
            </a:r>
          </a:p>
          <a:p>
            <a:pPr marL="509588" indent="0">
              <a:buNone/>
            </a:pPr>
            <a:endParaRPr lang="ka-GE" dirty="0" smtClean="0"/>
          </a:p>
          <a:p>
            <a:pPr marL="509588" indent="0">
              <a:buNone/>
            </a:pPr>
            <a:endParaRPr lang="ka-GE" dirty="0" smtClean="0"/>
          </a:p>
          <a:p>
            <a:pPr marL="509588" indent="0">
              <a:buNone/>
            </a:pPr>
            <a:r>
              <a:rPr lang="ka-GE" dirty="0" smtClean="0"/>
              <a:t>გთხოვთ, დააკვირდეთ დაფაზე 2 სვეტად ჩამოწერილ ნივთიერებებს და მითხრათ, რა განსხვავებაა ამ ორ ჯგუფს შორის</a:t>
            </a:r>
          </a:p>
        </p:txBody>
      </p:sp>
      <p:pic>
        <p:nvPicPr>
          <p:cNvPr id="7" name="Picture 4" descr="dv135701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7604" y="2286000"/>
            <a:ext cx="2066396" cy="2286000"/>
          </a:xfrm>
          <a:prstGeom prst="rect">
            <a:avLst/>
          </a:prstGeom>
          <a:noFill/>
        </p:spPr>
      </p:pic>
      <p:sp>
        <p:nvSpPr>
          <p:cNvPr id="8" name="Rectangle 5"/>
          <p:cNvSpPr>
            <a:spLocks noChangeArrowheads="1"/>
          </p:cNvSpPr>
          <p:nvPr/>
        </p:nvSpPr>
        <p:spPr bwMode="auto">
          <a:xfrm>
            <a:off x="7162800" y="2286000"/>
            <a:ext cx="914400" cy="228600"/>
          </a:xfrm>
          <a:prstGeom prst="rect">
            <a:avLst/>
          </a:prstGeom>
          <a:solidFill>
            <a:srgbClr val="F8F8F8"/>
          </a:soli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/>
          </a:p>
        </p:txBody>
      </p:sp>
      <p:pic>
        <p:nvPicPr>
          <p:cNvPr id="11" name="Picture 2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1981200"/>
            <a:ext cx="847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2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4419600"/>
            <a:ext cx="847725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385" decel="100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8" dur="385" decel="100000"/>
                                        <p:tgtEl>
                                          <p:spTgt spid="11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10" dur="385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1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12" dur="385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1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8" dur="385" decel="100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19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20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21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22" dur="385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23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385" decel="100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29" dur="385" decel="100000"/>
                                        <p:tgtEl>
                                          <p:spTgt spid="12"/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3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31" dur="385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3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33" dur="385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3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000"/>
                            </p:stCondLst>
                            <p:childTnLst>
                              <p:par>
                                <p:cTn id="36" presetID="5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39" dur="385" decel="100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10000" y="10000"/>
                                      <p:to x="200000" y="450000"/>
                                    </p:animScale>
                                    <p:animScale>
                                      <p:cBhvr>
                                        <p:cTn id="40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  <p:from x="200000" y="450000"/>
                                      <p:to x="100000" y="100000"/>
                                    </p:animScale>
                                    <p:set>
                                      <p:cBhvr>
                                        <p:cTn id="41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o>
                                        <p:strVal val="(0.5)"/>
                                      </p:to>
                                    </p:set>
                                    <p:anim from="(0.5)" to="(#ppt_x)" calcmode="lin" valueType="num">
                                      <p:cBhvr>
                                        <p:cTn id="42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set>
                                      <p:cBhvr>
                                        <p:cTn id="43" dur="385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o>
                                        <p:strVal val="(#ppt_y+0.4)"/>
                                      </p:to>
                                    </p:set>
                                    <p:anim from="(#ppt_y+0.4)" to="(#ppt_y)" calcmode="lin" valueType="num">
                                      <p:cBhvr>
                                        <p:cTn id="44" dur="615" accel="100000" fill="hold">
                                          <p:stCondLst>
                                            <p:cond delay="385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>
            <a:normAutofit/>
          </a:bodyPr>
          <a:lstStyle/>
          <a:p>
            <a:r>
              <a:rPr lang="ka-GE" sz="3200" dirty="0" smtClean="0"/>
              <a:t>აქტივობა 2. ლეგალური და არალეგალური ფსიქოაქტიური ნივთიერებები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524000"/>
            <a:ext cx="6172200" cy="5029200"/>
          </a:xfrm>
        </p:spPr>
        <p:txBody>
          <a:bodyPr>
            <a:normAutofit/>
          </a:bodyPr>
          <a:lstStyle/>
          <a:p>
            <a:pPr marL="465138" indent="0">
              <a:buNone/>
            </a:pPr>
            <a:r>
              <a:rPr lang="ka-GE" b="1" dirty="0" smtClean="0">
                <a:solidFill>
                  <a:schemeClr val="bg1"/>
                </a:solidFill>
              </a:rPr>
              <a:t>არალეგალური ნარკოტიკის </a:t>
            </a:r>
            <a:r>
              <a:rPr lang="ka-GE" dirty="0" smtClean="0">
                <a:solidFill>
                  <a:schemeClr val="bg1"/>
                </a:solidFill>
              </a:rPr>
              <a:t>მოხმარება, შენახვა და გავრცელება კანონით ისჯება. </a:t>
            </a:r>
          </a:p>
          <a:p>
            <a:pPr marL="465138" indent="0">
              <a:buNone/>
            </a:pPr>
            <a:endParaRPr lang="ka-GE" dirty="0" smtClean="0">
              <a:solidFill>
                <a:schemeClr val="bg1"/>
              </a:solidFill>
            </a:endParaRPr>
          </a:p>
          <a:p>
            <a:pPr marL="465138" indent="0">
              <a:buNone/>
            </a:pPr>
            <a:endParaRPr lang="en-US" dirty="0" smtClean="0">
              <a:solidFill>
                <a:schemeClr val="bg1"/>
              </a:solidFill>
            </a:endParaRPr>
          </a:p>
          <a:p>
            <a:pPr marL="465138" indent="0">
              <a:buNone/>
            </a:pPr>
            <a:r>
              <a:rPr lang="ka-GE" b="1" dirty="0" smtClean="0">
                <a:solidFill>
                  <a:schemeClr val="bg1"/>
                </a:solidFill>
              </a:rPr>
              <a:t>“ლეგალური ნარკოტიკები”</a:t>
            </a:r>
            <a:endParaRPr lang="en-US" dirty="0" smtClean="0">
              <a:solidFill>
                <a:schemeClr val="bg1"/>
              </a:solidFill>
            </a:endParaRPr>
          </a:p>
          <a:p>
            <a:endParaRPr lang="en-US" dirty="0">
              <a:solidFill>
                <a:schemeClr val="bg1"/>
              </a:solidFill>
            </a:endParaRPr>
          </a:p>
        </p:txBody>
      </p:sp>
      <p:pic>
        <p:nvPicPr>
          <p:cNvPr id="7170" name="Picture 2" descr="http://leongch.files.wordpress.com/2007/11/police-clipart.gif%253Fw%253D490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62800" y="1524000"/>
            <a:ext cx="1447800" cy="1905000"/>
          </a:xfrm>
          <a:prstGeom prst="rect">
            <a:avLst/>
          </a:prstGeom>
          <a:noFill/>
        </p:spPr>
      </p:pic>
      <p:pic>
        <p:nvPicPr>
          <p:cNvPr id="9" name="Picture 42" descr="C:\Documents and Settings\steveg\Application Data\Microsoft\Media Catalog\Downloaded Clips\cl0\FD00449_.wm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5410200"/>
            <a:ext cx="914400" cy="1027970"/>
          </a:xfrm>
          <a:prstGeom prst="rect">
            <a:avLst/>
          </a:prstGeom>
          <a:noFill/>
        </p:spPr>
      </p:pic>
      <p:pic>
        <p:nvPicPr>
          <p:cNvPr id="7171" name="Picture 3" descr="C:\Users\tamusia\Desktop\Healthy life style training in schools\booklet for school student\PICTURES BOOKLET\alcohol\97236115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52800" y="5257800"/>
            <a:ext cx="1258887" cy="1258887"/>
          </a:xfrm>
          <a:prstGeom prst="rect">
            <a:avLst/>
          </a:prstGeom>
          <a:noFill/>
        </p:spPr>
      </p:pic>
      <p:sp>
        <p:nvSpPr>
          <p:cNvPr id="15" name="Rectangle 14"/>
          <p:cNvSpPr/>
          <p:nvPr/>
        </p:nvSpPr>
        <p:spPr>
          <a:xfrm>
            <a:off x="3352800" y="5257800"/>
            <a:ext cx="457200" cy="152400"/>
          </a:xfrm>
          <a:prstGeom prst="rect">
            <a:avLst/>
          </a:prstGeom>
          <a:solidFill>
            <a:srgbClr val="6D6D6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6" name="Picture 36" descr="C:\Users\tamusia\Desktop\animated pictures\0003 ;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0" y="1409700"/>
            <a:ext cx="723900" cy="723900"/>
          </a:xfrm>
          <a:prstGeom prst="rect">
            <a:avLst/>
          </a:prstGeom>
          <a:noFill/>
        </p:spPr>
      </p:pic>
      <p:pic>
        <p:nvPicPr>
          <p:cNvPr id="17" name="Picture 36" descr="C:\Users\tamusia\Desktop\animated pictures\0003 ;.gif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 rot="7606092">
            <a:off x="788031" y="4979031"/>
            <a:ext cx="723900" cy="723900"/>
          </a:xfrm>
          <a:prstGeom prst="rect">
            <a:avLst/>
          </a:prstGeom>
          <a:noFill/>
        </p:spPr>
      </p:pic>
      <p:pic>
        <p:nvPicPr>
          <p:cNvPr id="7173" name="Picture 5" descr="Smoke Cigarett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352888" y="-26052463"/>
            <a:ext cx="2857500" cy="1990725"/>
          </a:xfrm>
          <a:prstGeom prst="rect">
            <a:avLst/>
          </a:prstGeom>
          <a:noFill/>
        </p:spPr>
      </p:pic>
      <p:pic>
        <p:nvPicPr>
          <p:cNvPr id="7179" name="Picture 11" descr="Smoke Cigarette Clip Art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118352888" y="-26052463"/>
            <a:ext cx="2857500" cy="1990725"/>
          </a:xfrm>
          <a:prstGeom prst="rect">
            <a:avLst/>
          </a:prstGeom>
          <a:noFill/>
        </p:spPr>
      </p:pic>
      <p:pic>
        <p:nvPicPr>
          <p:cNvPr id="7181" name="Picture 13" descr="http://t2.gstatic.com/images?q=tbn:ANd9GcS3C3pp4Qlbx-bTk4-8gVFn0aBkH5SCf6u_qw-yNTI2QJt2SBsEpQ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334000" y="5638800"/>
            <a:ext cx="1664039" cy="657226"/>
          </a:xfrm>
          <a:prstGeom prst="rect">
            <a:avLst/>
          </a:prstGeom>
          <a:noFill/>
        </p:spPr>
      </p:pic>
      <p:pic>
        <p:nvPicPr>
          <p:cNvPr id="1027" name="Picture 3" descr="C:\Users\tamusia\Desktop\Healthy life style training in schools\booklet for school student\PICTURES BOOKLET\drugs\medicine_drugs.gi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543800" y="4724400"/>
            <a:ext cx="1333500" cy="1820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315200" cy="11430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100" b="1" dirty="0" smtClean="0">
                <a:solidFill>
                  <a:srgbClr val="FFFF99"/>
                </a:solidFill>
              </a:rPr>
              <a:t>ნივთიერებები, რომლებიც ცნს-ის აქტივობას თრგუნავენ  (ცნს დეპრესანტები)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00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>
                <a:solidFill>
                  <a:srgbClr val="FFFF99"/>
                </a:solidFill>
              </a:rPr>
              <a:t>აქტივობა 3. ნარკოტიკების მოქმედება ცენტრალურ ნერვულ სისტემაზე</a:t>
            </a: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10" name="Picture 2" descr="http://www.medicalassistedtreatment.org/media/brain_scratching_head_lg_blk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0"/>
            <a:ext cx="1447800" cy="1447801"/>
          </a:xfrm>
          <a:prstGeom prst="rect">
            <a:avLst/>
          </a:prstGeom>
          <a:noFill/>
        </p:spPr>
      </p:pic>
      <p:sp>
        <p:nvSpPr>
          <p:cNvPr id="13" name="TextBox 12"/>
          <p:cNvSpPr txBox="1"/>
          <p:nvPr/>
        </p:nvSpPr>
        <p:spPr>
          <a:xfrm>
            <a:off x="1676400" y="3276600"/>
            <a:ext cx="4953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3200" b="1" dirty="0" smtClean="0">
                <a:solidFill>
                  <a:schemeClr val="bg1"/>
                </a:solidFill>
              </a:rPr>
              <a:t>ზედოზირება იწვევს ცნობიერების დაკარგვას, კომას  და სიკვდილს</a:t>
            </a:r>
            <a:endParaRPr lang="en-US" sz="3200" b="1" dirty="0">
              <a:solidFill>
                <a:schemeClr val="bg1"/>
              </a:solidFill>
            </a:endParaRPr>
          </a:p>
        </p:txBody>
      </p:sp>
      <p:pic>
        <p:nvPicPr>
          <p:cNvPr id="15" name="Picture 10" descr="C:\Users\tamusia\Desktop\animated pictures\0001 t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724400"/>
            <a:ext cx="1409700" cy="1409700"/>
          </a:xfrm>
          <a:prstGeom prst="rect">
            <a:avLst/>
          </a:prstGeom>
          <a:noFill/>
        </p:spPr>
      </p:pic>
      <p:pic>
        <p:nvPicPr>
          <p:cNvPr id="17" name="Picture 12" descr="C:\Users\tamusia\Desktop\animated pictures\0001.gif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33400" y="1752600"/>
            <a:ext cx="1461055" cy="10344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7315200" cy="11430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100" b="1" dirty="0" smtClean="0">
                <a:solidFill>
                  <a:srgbClr val="FFFF99"/>
                </a:solidFill>
              </a:rPr>
              <a:t>ნივთიერებები, რომლებიც ცნს-ის აქტივობას თრგუნავენ  (ცნს დეპრესანტები)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00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>
                <a:solidFill>
                  <a:srgbClr val="FFFF99"/>
                </a:solidFill>
              </a:rPr>
              <a:t>აქტივობა 3. ნარკოტიკების მოქმედება ცენტრალურ ნერვულ სისტემაზე</a:t>
            </a: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10" name="Picture 2" descr="http://www.medicalassistedtreatment.org/media/brain_scratching_head_lg_blk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96200" y="0"/>
            <a:ext cx="1447800" cy="1447801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1752600" y="2819400"/>
            <a:ext cx="64770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4488" indent="-34448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მეხსიერებისა და აზროვნების დაქვეითება  </a:t>
            </a:r>
          </a:p>
          <a:p>
            <a:pPr marL="344488" indent="-34448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გულ-სისხლძარღვთა და საჭმლის მომნელებელი სისტემების დაზიანება </a:t>
            </a:r>
          </a:p>
          <a:p>
            <a:pPr marL="344488" indent="-34448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ღვიძლის ციროზი</a:t>
            </a:r>
          </a:p>
          <a:p>
            <a:pPr marL="344488" indent="-34448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ორგანიზმის გამოფიტვა</a:t>
            </a:r>
          </a:p>
          <a:p>
            <a:pPr marL="344488" indent="-34448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სქესობრივი პოტენციის დაქვეითება</a:t>
            </a:r>
          </a:p>
          <a:p>
            <a:pPr marL="344488" indent="-34448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ნაყოფის დაზიანება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143000" y="11430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400" b="1" dirty="0" smtClean="0">
                <a:solidFill>
                  <a:schemeClr val="bg1"/>
                </a:solidFill>
              </a:rPr>
              <a:t>სისტემატიური მოხმარების შედეგები</a:t>
            </a:r>
            <a:endParaRPr lang="en-US" sz="2400" dirty="0"/>
          </a:p>
        </p:txBody>
      </p:sp>
      <p:pic>
        <p:nvPicPr>
          <p:cNvPr id="12" name="Picture 1" descr="http://humanbody.phillipmartin.info/science_nervous_system_chart.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" y="1930400"/>
            <a:ext cx="1771650" cy="1574800"/>
          </a:xfrm>
          <a:prstGeom prst="rect">
            <a:avLst/>
          </a:prstGeom>
          <a:noFill/>
        </p:spPr>
      </p:pic>
      <p:pic>
        <p:nvPicPr>
          <p:cNvPr id="16" name="Picture 5" descr="http://humanbody.phillipmartin.info/science_digestive_system_chart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277100" y="4800600"/>
            <a:ext cx="1866900" cy="165946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7924800" cy="12192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2800" b="1" dirty="0" smtClean="0">
                <a:solidFill>
                  <a:srgbClr val="FFFF99"/>
                </a:solidFill>
              </a:rPr>
              <a:t> ნივთიერებები, რომლებიც ცნს-ზე გამააქტივებლად მოქმედებენ   (ცნს სტიმულანტები)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00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>
                <a:solidFill>
                  <a:srgbClr val="FFFF99"/>
                </a:solidFill>
              </a:rPr>
              <a:t>აქტივობა 3. ნარკოტიკების მოქმედება ცენტრალურ ნერვულ სისტემაზე</a:t>
            </a: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5" name="Picture 10" descr="C:\Users\tamusia\Desktop\003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86700" y="0"/>
            <a:ext cx="1257300" cy="1257300"/>
          </a:xfrm>
          <a:prstGeom prst="rect">
            <a:avLst/>
          </a:prstGeom>
          <a:noFill/>
        </p:spPr>
      </p:pic>
      <p:sp>
        <p:nvSpPr>
          <p:cNvPr id="6" name="TextBox 5"/>
          <p:cNvSpPr txBox="1"/>
          <p:nvPr/>
        </p:nvSpPr>
        <p:spPr>
          <a:xfrm>
            <a:off x="2667000" y="2667000"/>
            <a:ext cx="4572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800" b="1" dirty="0" smtClean="0">
                <a:solidFill>
                  <a:schemeClr val="bg1"/>
                </a:solidFill>
              </a:rPr>
              <a:t>ზედოზირება იწვევს გულის კუნთის ინფარქტს, ინსულტს, გულყრას, გონების დაკარგვას</a:t>
            </a:r>
            <a:endParaRPr lang="en-US" sz="2800" b="1" dirty="0">
              <a:solidFill>
                <a:schemeClr val="bg1"/>
              </a:solidFill>
            </a:endParaRPr>
          </a:p>
        </p:txBody>
      </p:sp>
      <p:pic>
        <p:nvPicPr>
          <p:cNvPr id="2050" name="Picture 2" descr="http://www.examiner.com/images/blog/EXID43011/images/j0438743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28600" y="1524000"/>
            <a:ext cx="2184400" cy="1638300"/>
          </a:xfrm>
          <a:prstGeom prst="rect">
            <a:avLst/>
          </a:prstGeom>
          <a:noFill/>
        </p:spPr>
      </p:pic>
      <p:pic>
        <p:nvPicPr>
          <p:cNvPr id="2052" name="Picture 4" descr="http://www.tonjasgatherings.com/wp-content/uploads/2010/09/brainstem-stroke-information-200X200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629400" y="3962400"/>
            <a:ext cx="1905000" cy="1905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7620000" y="1981200"/>
            <a:ext cx="990600" cy="838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0"/>
            <a:ext cx="8001000" cy="1066800"/>
          </a:xfrm>
        </p:spPr>
        <p:txBody>
          <a:bodyPr>
            <a:normAutofit fontScale="90000"/>
          </a:bodyPr>
          <a:lstStyle/>
          <a:p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r>
              <a:rPr lang="ka-GE" sz="2800" b="1" dirty="0" smtClean="0">
                <a:solidFill>
                  <a:srgbClr val="FFFF99"/>
                </a:solidFill>
              </a:rPr>
              <a:t> ნივთიერებები, რომლებიც ცნს-ზე გამააქტივებლად მოქმედებენ   (ცნს სტიმულანტები) 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ka-GE" sz="3200" dirty="0" smtClean="0"/>
              <a:t/>
            </a:r>
            <a:br>
              <a:rPr lang="ka-GE" sz="3200" dirty="0" smtClean="0"/>
            </a:br>
            <a:endParaRPr lang="en-US" sz="3200" dirty="0"/>
          </a:p>
        </p:txBody>
      </p:sp>
      <p:sp>
        <p:nvSpPr>
          <p:cNvPr id="7" name="TextBox 6"/>
          <p:cNvSpPr txBox="1"/>
          <p:nvPr/>
        </p:nvSpPr>
        <p:spPr>
          <a:xfrm>
            <a:off x="0" y="6400800"/>
            <a:ext cx="91440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a-GE" sz="2000" dirty="0" smtClean="0">
                <a:solidFill>
                  <a:srgbClr val="FFFF99"/>
                </a:solidFill>
              </a:rPr>
              <a:t>აქტივობა 3. ნარკოტიკების მოქმედება ცენტრალურ ნერვულ სისტემაზე</a:t>
            </a:r>
            <a:endParaRPr lang="en-US" sz="2000" dirty="0">
              <a:solidFill>
                <a:srgbClr val="FFFF99"/>
              </a:solidFill>
            </a:endParaRPr>
          </a:p>
        </p:txBody>
      </p:sp>
      <p:pic>
        <p:nvPicPr>
          <p:cNvPr id="5" name="Picture 10" descr="C:\Users\tamusia\Desktop\0033.gif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1257300" cy="1257300"/>
          </a:xfrm>
          <a:prstGeom prst="rect">
            <a:avLst/>
          </a:prstGeom>
          <a:noFill/>
        </p:spPr>
      </p:pic>
      <p:sp>
        <p:nvSpPr>
          <p:cNvPr id="8" name="TextBox 7"/>
          <p:cNvSpPr txBox="1"/>
          <p:nvPr/>
        </p:nvSpPr>
        <p:spPr>
          <a:xfrm>
            <a:off x="304800" y="2057400"/>
            <a:ext cx="70866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65138" indent="-46513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თავის ტვინში სისხლის მიმოქცევის მოშლა</a:t>
            </a:r>
          </a:p>
          <a:p>
            <a:pPr marL="465138" indent="-465138">
              <a:buFont typeface="Arial" pitchFamily="34" charset="0"/>
              <a:buChar char="•"/>
            </a:pPr>
            <a:endParaRPr lang="ka-GE" sz="2400" b="1" dirty="0" smtClean="0">
              <a:solidFill>
                <a:schemeClr val="bg1"/>
              </a:solidFill>
            </a:endParaRPr>
          </a:p>
          <a:p>
            <a:pPr marL="465138" indent="-465138">
              <a:buFont typeface="Arial" pitchFamily="34" charset="0"/>
              <a:buChar char="•"/>
            </a:pPr>
            <a:endParaRPr lang="ka-GE" sz="2400" b="1" dirty="0" smtClean="0">
              <a:solidFill>
                <a:schemeClr val="bg1"/>
              </a:solidFill>
            </a:endParaRPr>
          </a:p>
          <a:p>
            <a:pPr marL="465138" indent="-46513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გულ-სისხლძარღვთა დაავადებები</a:t>
            </a:r>
          </a:p>
          <a:p>
            <a:pPr marL="465138" indent="-465138">
              <a:buFont typeface="Arial" pitchFamily="34" charset="0"/>
              <a:buChar char="•"/>
            </a:pPr>
            <a:endParaRPr lang="ka-GE" sz="2400" b="1" dirty="0" smtClean="0">
              <a:solidFill>
                <a:schemeClr val="bg1"/>
              </a:solidFill>
            </a:endParaRPr>
          </a:p>
          <a:p>
            <a:pPr marL="465138" indent="-465138">
              <a:buFont typeface="Arial" pitchFamily="34" charset="0"/>
              <a:buChar char="•"/>
            </a:pPr>
            <a:endParaRPr lang="ka-GE" sz="2400" b="1" dirty="0" smtClean="0">
              <a:solidFill>
                <a:schemeClr val="bg1"/>
              </a:solidFill>
            </a:endParaRPr>
          </a:p>
          <a:p>
            <a:pPr marL="465138" indent="-46513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დეპრესია, ბოდვითი აზრები</a:t>
            </a:r>
          </a:p>
          <a:p>
            <a:pPr marL="465138" indent="-465138">
              <a:buFont typeface="Arial" pitchFamily="34" charset="0"/>
              <a:buChar char="•"/>
            </a:pPr>
            <a:endParaRPr lang="ka-GE" sz="2400" b="1" dirty="0" smtClean="0">
              <a:solidFill>
                <a:schemeClr val="bg1"/>
              </a:solidFill>
            </a:endParaRPr>
          </a:p>
          <a:p>
            <a:pPr marL="465138" indent="-465138">
              <a:buFont typeface="Arial" pitchFamily="34" charset="0"/>
              <a:buChar char="•"/>
            </a:pPr>
            <a:endParaRPr lang="ka-GE" sz="2400" b="1" dirty="0" smtClean="0">
              <a:solidFill>
                <a:schemeClr val="bg1"/>
              </a:solidFill>
            </a:endParaRPr>
          </a:p>
          <a:p>
            <a:pPr marL="465138" indent="-465138">
              <a:buFont typeface="Arial" pitchFamily="34" charset="0"/>
              <a:buChar char="•"/>
            </a:pPr>
            <a:r>
              <a:rPr lang="ka-GE" sz="2400" b="1" dirty="0" smtClean="0">
                <a:solidFill>
                  <a:schemeClr val="bg1"/>
                </a:solidFill>
              </a:rPr>
              <a:t>ორგანიზმის გამოფიტვა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2286000" y="914400"/>
            <a:ext cx="571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a-GE" sz="2400" b="1" dirty="0" smtClean="0">
                <a:solidFill>
                  <a:schemeClr val="bg1"/>
                </a:solidFill>
              </a:rPr>
              <a:t>სისტემატიური მოხმარების შედეგები</a:t>
            </a:r>
            <a:endParaRPr lang="en-US" sz="2400" dirty="0"/>
          </a:p>
        </p:txBody>
      </p:sp>
      <p:pic>
        <p:nvPicPr>
          <p:cNvPr id="10" name="Picture 138" descr="C:\Users\tamusia\Desktop\animated pictures\x.gif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20000" y="2057400"/>
            <a:ext cx="934916" cy="838200"/>
          </a:xfrm>
          <a:prstGeom prst="rect">
            <a:avLst/>
          </a:prstGeom>
          <a:noFill/>
        </p:spPr>
      </p:pic>
      <p:pic>
        <p:nvPicPr>
          <p:cNvPr id="11" name="Picture 11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410200" y="4038600"/>
            <a:ext cx="933450" cy="933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8" descr="pulse3">
            <a:hlinkClick r:id="rId5"/>
          </p:cNvPr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>
          <a:xfrm>
            <a:off x="6477000" y="2819400"/>
            <a:ext cx="990600" cy="990600"/>
          </a:xfrm>
          <a:prstGeom prst="rect">
            <a:avLst/>
          </a:prstGeom>
          <a:noFill/>
          <a:ln/>
        </p:spPr>
      </p:pic>
      <p:pic>
        <p:nvPicPr>
          <p:cNvPr id="24578" name="Picture 2" descr="Cartoon Sick Face Clip Art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18352888" y="-26052463"/>
            <a:ext cx="2857500" cy="1743075"/>
          </a:xfrm>
          <a:prstGeom prst="rect">
            <a:avLst/>
          </a:prstGeom>
          <a:noFill/>
        </p:spPr>
      </p:pic>
      <p:pic>
        <p:nvPicPr>
          <p:cNvPr id="24580" name="Picture 4" descr="http://t1.gstatic.com/images?q=tbn:ANd9GcSpTPL1NCayKHxbe7kJzbRcjiInuB9dm7qgGGIIV4RMtTBHJ3Zf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4572001" y="5181600"/>
            <a:ext cx="914400" cy="8286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597</TotalTime>
  <Words>263</Words>
  <Application>Microsoft Office PowerPoint</Application>
  <PresentationFormat>On-screen Show (4:3)</PresentationFormat>
  <Paragraphs>63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ლეგალური და არალეგალური ნარკოტიკები</vt:lpstr>
      <vt:lpstr>აქტივობა 1. ნარკოტიკის განმარტება</vt:lpstr>
      <vt:lpstr>აქტივობა 1. ნარკოტიკის განმარტება</vt:lpstr>
      <vt:lpstr>აქტივობა 2. ლეგალური და არალეგალური ფსიქოაქტიური ნივთიერებები</vt:lpstr>
      <vt:lpstr>აქტივობა 2. ლეგალური და არალეგალური ფსიქოაქტიური ნივთიერებები</vt:lpstr>
      <vt:lpstr>  ნივთიერებები, რომლებიც ცნს-ის აქტივობას თრგუნავენ  (ცნს დეპრესანტები)  </vt:lpstr>
      <vt:lpstr>  ნივთიერებები, რომლებიც ცნს-ის აქტივობას თრგუნავენ  (ცნს დეპრესანტები)  </vt:lpstr>
      <vt:lpstr>   ნივთიერებები, რომლებიც ცნს-ზე გამააქტივებლად მოქმედებენ   (ცნს სტიმულანტები)   </vt:lpstr>
      <vt:lpstr>   ნივთიერებები, რომლებიც ცნს-ზე გამააქტივებლად მოქმედებენ   (ცნს სტიმულანტები)   </vt:lpstr>
      <vt:lpstr>   ნივთიერებები, რომლებიც იწვევენ ჰალუცინაციებს    (ჰალუცინოგენები)   </vt:lpstr>
      <vt:lpstr>   ნივთიერებები, რომლებიც იწვევენ ჰალუცინაციებს    (ჰალუცინოგენები)   </vt:lpstr>
      <vt:lpstr>აქტივობა 4. სავარჯიშო “სკამი”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tamusia</dc:creator>
  <cp:lastModifiedBy>HP</cp:lastModifiedBy>
  <cp:revision>42</cp:revision>
  <dcterms:created xsi:type="dcterms:W3CDTF">2011-04-25T15:07:06Z</dcterms:created>
  <dcterms:modified xsi:type="dcterms:W3CDTF">2011-12-29T07:42:02Z</dcterms:modified>
</cp:coreProperties>
</file>