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6" r:id="rId7"/>
    <p:sldId id="267" r:id="rId8"/>
    <p:sldId id="265" r:id="rId9"/>
    <p:sldId id="263" r:id="rId10"/>
    <p:sldId id="262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3333"/>
    <a:srgbClr val="6699FF"/>
    <a:srgbClr val="FF0066"/>
    <a:srgbClr val="C40062"/>
    <a:srgbClr val="0B0A18"/>
    <a:srgbClr val="09081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2DA58-AE94-4B04-908D-CA20E8AB2638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9FFE5-CA25-4B07-B234-F23888EC3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105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733800" y="2743200"/>
            <a:ext cx="5410200" cy="1371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026" name="Picture 2" descr="C:\Users\tamusia\Desktop\Healthy life style training in schools\booklet for school student\PICTURES BOOKLET\alcohol\seamartini110200049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429000" cy="394569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/>
            <a:fld id="{8F67D422-08A8-451B-9A67-21962FC4B660}" type="datetimeFigureOut">
              <a:rPr lang="en-GB" sz="1100"/>
              <a:pPr algn="r"/>
              <a:t>29/12/2011</a:t>
            </a:fld>
            <a:endParaRPr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169B2101-2E9F-420A-91A3-890890D84497}" type="slidenum">
              <a:rPr sz="1200"/>
              <a:pPr/>
              <a:t>‹#›</a:t>
            </a:fld>
            <a:endParaRPr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</a:lstStyle>
          <a:p>
            <a:r>
              <a:rPr/>
              <a:t>Click to add section 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098" name="Picture 2" descr="C:\Users\tamusia\Desktop\Healthy life style training in schools\booklet for school student\PICTURES BOOKLET\alcohol\alcohol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886200" cy="39624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 userDrawn="1"/>
        </p:nvSpPr>
        <p:spPr>
          <a:xfrm>
            <a:off x="3505200" y="3352800"/>
            <a:ext cx="304800" cy="533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5122" name="Picture 2" descr="C:\Users\tamusia\Desktop\Healthy life style training in schools\booklet for school student\PICTURES BOOKLET\alcohol\seamartini110200049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76675" y="2628900"/>
            <a:ext cx="1390650" cy="1600200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194" name="Picture 2" descr="C:\Users\tamusia\Desktop\Healthy life style training in schools\booklet for school student\PICTURES BOOKLET\alcohol\seamartini110200049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495800"/>
            <a:ext cx="1390650" cy="1600200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9218" name="Picture 2" descr="C:\Users\tamusia\Desktop\Healthy life style training in schools\booklet for school student\PICTURES BOOKLET\alcohol\seamartini110200049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2209800"/>
            <a:ext cx="1390650" cy="1600200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563F0-3462-4F86-9C4F-C4703108B713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75B10-2BD9-4EAC-81E8-E653676827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ds.yahoo.com/S=96062857/K=wine+drinks/v=2/SID=e/l=II/R=32/SS=i/OID=0173ca765360b6c6/SIG=1ihbfj92f/EXP=1107788222/*-http:/images.search.yahoo.com/search/images/view?back=http://images.search.yahoo.com/search/images?p=wine+drinks&amp;ei=UTF-8&amp;fl=0&amp;imgsz=all&amp;fr=FP-tab-img-t&amp;b=21&amp;h=174&amp;w=120&amp;imgcurl=www.crystalacarte.com/images/products/k_Freiburg_Wine_green.jpg&amp;imgurl=www.crystalacarte.com/images/products/k_Freiburg_Wine_green.jpg&amp;size=5.4kB&amp;name=k_Freiburg_Wine_green.jpg&amp;rcurl=http://www.crystalacarte.com/shopexd.asp?id=235&amp;rurl=http://www.crystalacarte.com/shopexd.asp?id=235&amp;p=wine+drinks&amp;type=jpeg&amp;no=32&amp;tt=7,923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2" Type="http://schemas.openxmlformats.org/officeDocument/2006/relationships/hyperlink" Target="http://rds.yahoo.com/S=96062857/K=beer+drinks/v=2/SID=e/l=II/R=21/SS=i/OID=dfefa352b190f4cc/SIG=1hireu7e3/EXP=1107788527/*-http:/images.search.yahoo.com/search/images/view?back=http://images.search.yahoo.com/search/images?p=beer+drinks&amp;ei=UTF-8&amp;fl=0&amp;imgsz=all&amp;fr=FP-tab-img-t&amp;b=21&amp;h=170&amp;w=170&amp;imgcurl=safe-shopper.co.uk/online-shop-categories/beer-lager.jpg&amp;imgurl=safe-shopper.co.uk/online-shop-categories/beer-lager.jpg&amp;size=7.9kB&amp;name=beer-lager.jpg&amp;rcurl=http://safe-shopper.co.uk/online-alcohol-shops.php&amp;rurl=http://safe-shopper.co.uk/online-alcohol-shops.php&amp;p=beer+drinks&amp;type=jpeg&amp;no=21&amp;tt=9,79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ds.yahoo.com/S=96062857/K=wine+drinks/v=2/SID=e/l=II/R=36/SS=i/OID=d9219f2eaf69f2ee/SIG=1irrfmasv/EXP=1107788222/*-http:/images.search.yahoo.com/search/images/view?back=http://images.search.yahoo.com/search/images?p=wine+drinks&amp;ei=UTF-8&amp;fl=0&amp;imgsz=all&amp;fr=FP-tab-img-t&amp;b=21&amp;h=204&amp;w=119&amp;imgcurl=www.partyinkingston.com/features/sexydrinks/drinks6.jpg&amp;imgurl=www.partyinkingston.com/features/sexydrinks/drinks6.jpg&amp;size=3.4kB&amp;name=drinks6.jpg&amp;rcurl=http://www.partyinkingston.com/features/sexydrinks/winetasting.html&amp;rurl=http://www.partyinkingston.com/features/sexydrinks/winetasting.html&amp;p=wine+drinks&amp;type=jpeg&amp;no=36&amp;tt=7,923" TargetMode="External"/><Relationship Id="rId11" Type="http://schemas.openxmlformats.org/officeDocument/2006/relationships/image" Target="../media/image11.jpeg"/><Relationship Id="rId5" Type="http://schemas.openxmlformats.org/officeDocument/2006/relationships/image" Target="../media/image8.jpeg"/><Relationship Id="rId10" Type="http://schemas.openxmlformats.org/officeDocument/2006/relationships/hyperlink" Target="http://rds.yahoo.com/S=96062857/K=liqueur+drinks/v=2/SID=e/l=II/R=4/SS=i/OID=1d0cc5bf26bd70e2/SIG=1hs97qq57/EXP=1107788789/*-http:/images.search.yahoo.com/search/images/view?back=http://images.search.yahoo.com/search/images?p=liqueur+drinks&amp;ei=UTF-8&amp;fr=FP-tab-img-t&amp;fl=0&amp;x=wrt&amp;h=146&amp;w=120&amp;imgcurl=www.crystalacarte.com/images/products/k_burnheim_whiskey_druby.jpg&amp;imgurl=www.crystalacarte.com/images/products/k_burnheim_whiskey_druby.jpg&amp;size=5.8kB&amp;name=k_burnheim_whiskey_druby.jpg&amp;rcurl=http://www.crystalacarte.com/shopgift.asp&amp;rurl=http://www.crystalacarte.com/shopgift.asp&amp;p=liqueur+drinks&amp;type=jpeg&amp;no=4&amp;tt=161" TargetMode="External"/><Relationship Id="rId4" Type="http://schemas.openxmlformats.org/officeDocument/2006/relationships/image" Target="../media/image7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5105400"/>
            <a:ext cx="5486400" cy="1362075"/>
          </a:xfrm>
        </p:spPr>
        <p:txBody>
          <a:bodyPr>
            <a:normAutofit/>
          </a:bodyPr>
          <a:lstStyle/>
          <a:p>
            <a:r>
              <a:rPr lang="ka-GE" sz="4800" dirty="0" smtClean="0"/>
              <a:t>ალკოჰოლი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429000"/>
            <a:ext cx="5486400" cy="1500187"/>
          </a:xfrm>
        </p:spPr>
        <p:txBody>
          <a:bodyPr>
            <a:normAutofit/>
          </a:bodyPr>
          <a:lstStyle/>
          <a:p>
            <a:r>
              <a:rPr lang="ka-GE" sz="2800" smtClean="0"/>
              <a:t>ბიოლოგიის გაკვეთილი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faslink.org/fasbrai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752600"/>
            <a:ext cx="6429375" cy="4324351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dirty="0" smtClean="0"/>
              <a:t>როგორ მოქმედებს ალკოჰოლი ნაყოფის ტვინზე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5715000"/>
            <a:ext cx="2590800" cy="707886"/>
          </a:xfrm>
          <a:prstGeom prst="rect">
            <a:avLst/>
          </a:prstGeom>
          <a:solidFill>
            <a:srgbClr val="0B0A18"/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000" dirty="0" smtClean="0"/>
              <a:t>6 კვირის ნაყოფი</a:t>
            </a:r>
          </a:p>
          <a:p>
            <a:pPr algn="ctr"/>
            <a:r>
              <a:rPr lang="ka-GE" sz="2000" dirty="0" smtClean="0"/>
              <a:t>ჯანსაღი ტვინი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5410200"/>
            <a:ext cx="2971800" cy="1015663"/>
          </a:xfrm>
          <a:prstGeom prst="rect">
            <a:avLst/>
          </a:prstGeom>
          <a:solidFill>
            <a:srgbClr val="0B0A18"/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000" dirty="0" smtClean="0"/>
              <a:t>6 კვირის ნაყოფი</a:t>
            </a:r>
          </a:p>
          <a:p>
            <a:pPr algn="ctr"/>
            <a:r>
              <a:rPr lang="ka-GE" sz="2000" dirty="0" smtClean="0"/>
              <a:t>ალკოჰოლით დაზიანებული ტვინი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00200"/>
            <a:ext cx="9144000" cy="1401762"/>
          </a:xfrm>
        </p:spPr>
        <p:txBody>
          <a:bodyPr>
            <a:noAutofit/>
          </a:bodyPr>
          <a:lstStyle/>
          <a:p>
            <a:r>
              <a:rPr lang="ka-GE" sz="4800" dirty="0" smtClean="0">
                <a:solidFill>
                  <a:srgbClr val="FFFF00"/>
                </a:solidFill>
              </a:rPr>
              <a:t>აქტივობა 2. ალკოჰოლის ანტირეკლამა</a:t>
            </a:r>
            <a:endParaRPr lang="en-US" sz="4800" dirty="0">
              <a:solidFill>
                <a:srgbClr val="FFFF00"/>
              </a:solidFill>
            </a:endParaRPr>
          </a:p>
        </p:txBody>
      </p:sp>
      <p:pic>
        <p:nvPicPr>
          <p:cNvPr id="3" name="Picture 28" descr="bar8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0"/>
            <a:ext cx="91440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C:\Documents and Settings\steveg\Application Data\Microsoft\Media Catalog\j014999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3429000"/>
            <a:ext cx="3657600" cy="33480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ka-GE" sz="3200" dirty="0" smtClean="0"/>
              <a:t>აქტივობა 1. ალკოჰოლის მოხმარების შედეგები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67000"/>
            <a:ext cx="7239000" cy="4191000"/>
          </a:xfrm>
        </p:spPr>
        <p:txBody>
          <a:bodyPr>
            <a:normAutofit/>
          </a:bodyPr>
          <a:lstStyle/>
          <a:p>
            <a:pPr marL="793750" indent="0">
              <a:buNone/>
            </a:pPr>
            <a:r>
              <a:rPr lang="ka-GE" b="1" i="1" dirty="0" smtClean="0"/>
              <a:t>ჯგუფი 1: </a:t>
            </a:r>
            <a:r>
              <a:rPr lang="ka-GE" dirty="0" smtClean="0"/>
              <a:t>ადამიანი, რომელსაც დაზიანებული აქვს ღვიძლი</a:t>
            </a:r>
          </a:p>
          <a:p>
            <a:pPr marL="793750" indent="0">
              <a:buNone/>
            </a:pPr>
            <a:r>
              <a:rPr lang="ka-GE" b="1" i="1" dirty="0" smtClean="0"/>
              <a:t>ჯგუფი 2: ა</a:t>
            </a:r>
            <a:r>
              <a:rPr lang="ka-GE" dirty="0" smtClean="0"/>
              <a:t>დამიანი, რომელსაც დაზიანებული აქვს გული და სისხლძარღვები</a:t>
            </a:r>
          </a:p>
          <a:p>
            <a:pPr marL="793750" indent="0">
              <a:buNone/>
            </a:pPr>
            <a:r>
              <a:rPr lang="ka-GE" b="1" i="1" dirty="0" smtClean="0"/>
              <a:t>ჯგუფი 3: </a:t>
            </a:r>
            <a:r>
              <a:rPr lang="ka-GE" dirty="0" smtClean="0"/>
              <a:t>ადამიანი, რომელსაც დაზიანებული აქვს ნერვული სისტემა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8382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800" dirty="0" smtClean="0"/>
              <a:t>წარმოიდგინეთ, როგორია იმ ადამიანის მდგომარეობა, რომელსაც დაზიანებული აქვს ესა თუ ის ორგანო. </a:t>
            </a:r>
            <a:r>
              <a:rPr lang="ka-GE" sz="2800" b="1" i="1" dirty="0" smtClean="0">
                <a:solidFill>
                  <a:srgbClr val="FFFF00"/>
                </a:solidFill>
              </a:rPr>
              <a:t>ჩამოწერეთ თქვენი მოსაზრებები:</a:t>
            </a:r>
            <a:endParaRPr lang="en-US" sz="2800" dirty="0">
              <a:solidFill>
                <a:srgbClr val="FFFF00"/>
              </a:solidFill>
            </a:endParaRPr>
          </a:p>
        </p:txBody>
      </p:sp>
      <p:pic>
        <p:nvPicPr>
          <p:cNvPr id="5" name="Picture 66" descr="C:\Users\tamusia\Desktop\animated pictures\0005 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4419600"/>
            <a:ext cx="1696861" cy="1409700"/>
          </a:xfrm>
          <a:prstGeom prst="rect">
            <a:avLst/>
          </a:prstGeom>
          <a:noFill/>
        </p:spPr>
      </p:pic>
      <p:pic>
        <p:nvPicPr>
          <p:cNvPr id="7" name="Picture 22" descr="C:\Users\tamusia\Desktop\animated pictures\0002 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2286000"/>
            <a:ext cx="1333500" cy="1524000"/>
          </a:xfrm>
          <a:prstGeom prst="rect">
            <a:avLst/>
          </a:prstGeom>
          <a:noFill/>
        </p:spPr>
      </p:pic>
      <p:pic>
        <p:nvPicPr>
          <p:cNvPr id="14" name="Picture 5" descr="j0425794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743200"/>
            <a:ext cx="609600" cy="527222"/>
          </a:xfrm>
          <a:prstGeom prst="rect">
            <a:avLst/>
          </a:prstGeom>
          <a:noFill/>
        </p:spPr>
      </p:pic>
      <p:pic>
        <p:nvPicPr>
          <p:cNvPr id="17" name="Picture 5" descr="j0425794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3892378"/>
            <a:ext cx="609600" cy="527222"/>
          </a:xfrm>
          <a:prstGeom prst="rect">
            <a:avLst/>
          </a:prstGeom>
          <a:noFill/>
        </p:spPr>
      </p:pic>
      <p:pic>
        <p:nvPicPr>
          <p:cNvPr id="18" name="Picture 5" descr="j0425794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5416378"/>
            <a:ext cx="609600" cy="527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ka-GE" sz="3200" dirty="0" smtClean="0"/>
              <a:t>ალკოჰოლის სტანდარტული დოზა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640080"/>
          <a:ext cx="9144000" cy="637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398288">
                <a:tc>
                  <a:txBody>
                    <a:bodyPr/>
                    <a:lstStyle/>
                    <a:p>
                      <a:pPr algn="ctr"/>
                      <a:endParaRPr lang="ka-GE" sz="2400" b="1" dirty="0" smtClean="0"/>
                    </a:p>
                    <a:p>
                      <a:pPr algn="ctr"/>
                      <a:r>
                        <a:rPr lang="ka-GE" sz="2400" b="1" dirty="0" smtClean="0"/>
                        <a:t>ლუდი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488" indent="-344488">
                        <a:buFont typeface="Wingdings" pitchFamily="2" charset="2"/>
                        <a:buChar char="Ø"/>
                      </a:pPr>
                      <a:r>
                        <a:rPr lang="ka-GE" sz="2000" b="1" dirty="0" smtClean="0"/>
                        <a:t>სიმაგრე</a:t>
                      </a:r>
                    </a:p>
                    <a:p>
                      <a:pPr marL="344488" indent="-344488">
                        <a:buFont typeface="Wingdings" pitchFamily="2" charset="2"/>
                        <a:buChar char="Ø"/>
                      </a:pPr>
                      <a:r>
                        <a:rPr lang="ka-GE" sz="2000" b="1" dirty="0" smtClean="0"/>
                        <a:t>რაოდენობა</a:t>
                      </a:r>
                    </a:p>
                    <a:p>
                      <a:pPr marL="344488" indent="-344488">
                        <a:buFont typeface="Wingdings" pitchFamily="2" charset="2"/>
                        <a:buChar char="Ø"/>
                      </a:pPr>
                      <a:r>
                        <a:rPr lang="ka-GE" sz="2000" b="1" dirty="0" smtClean="0"/>
                        <a:t>ალკოჰოლის შემცველობა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2000" b="1" dirty="0" smtClean="0"/>
                        <a:t> 4-5%</a:t>
                      </a:r>
                    </a:p>
                    <a:p>
                      <a:pPr algn="ctr"/>
                      <a:r>
                        <a:rPr lang="ka-GE" sz="2000" b="1" dirty="0" smtClean="0"/>
                        <a:t>285 მლ</a:t>
                      </a:r>
                    </a:p>
                    <a:p>
                      <a:pPr algn="ctr"/>
                      <a:endParaRPr lang="ka-GE" sz="2000" b="1" dirty="0" smtClean="0"/>
                    </a:p>
                    <a:p>
                      <a:pPr algn="ctr"/>
                      <a:r>
                        <a:rPr lang="ka-GE" sz="2800" b="1" dirty="0" smtClean="0">
                          <a:solidFill>
                            <a:srgbClr val="FFFF00"/>
                          </a:solidFill>
                        </a:rPr>
                        <a:t>10 გრამი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1636295">
                <a:tc>
                  <a:txBody>
                    <a:bodyPr/>
                    <a:lstStyle/>
                    <a:p>
                      <a:pPr algn="ctr"/>
                      <a:endParaRPr lang="ka-GE" sz="2400" b="1" dirty="0" smtClean="0"/>
                    </a:p>
                    <a:p>
                      <a:pPr algn="ctr"/>
                      <a:r>
                        <a:rPr lang="ka-GE" sz="2400" b="1" dirty="0" smtClean="0"/>
                        <a:t>სუფრის ღვინო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488" indent="-344488">
                        <a:buFont typeface="Wingdings" pitchFamily="2" charset="2"/>
                        <a:buChar char="Ø"/>
                      </a:pPr>
                      <a:r>
                        <a:rPr lang="ka-GE" sz="2000" b="1" dirty="0" smtClean="0"/>
                        <a:t>სიმაგრე</a:t>
                      </a:r>
                    </a:p>
                    <a:p>
                      <a:pPr marL="344488" indent="-344488">
                        <a:buFont typeface="Wingdings" pitchFamily="2" charset="2"/>
                        <a:buChar char="Ø"/>
                      </a:pPr>
                      <a:r>
                        <a:rPr lang="ka-GE" sz="2000" b="1" dirty="0" smtClean="0"/>
                        <a:t>რაოდენობა</a:t>
                      </a:r>
                    </a:p>
                    <a:p>
                      <a:pPr marL="344488" indent="-344488">
                        <a:buFont typeface="Wingdings" pitchFamily="2" charset="2"/>
                        <a:buChar char="Ø"/>
                      </a:pPr>
                      <a:r>
                        <a:rPr lang="ka-GE" sz="2000" b="1" dirty="0" smtClean="0"/>
                        <a:t>ალკოჰოლის შემცველობა</a:t>
                      </a:r>
                      <a:endParaRPr lang="en-US" sz="2000" b="1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2000" b="1" dirty="0" smtClean="0"/>
                        <a:t>12%</a:t>
                      </a:r>
                    </a:p>
                    <a:p>
                      <a:pPr algn="ctr"/>
                      <a:r>
                        <a:rPr lang="ka-GE" sz="2000" b="1" dirty="0" smtClean="0"/>
                        <a:t>100 მლ</a:t>
                      </a:r>
                    </a:p>
                    <a:p>
                      <a:pPr algn="ctr"/>
                      <a:endParaRPr lang="ka-GE" sz="1800" b="1" dirty="0" smtClean="0"/>
                    </a:p>
                    <a:p>
                      <a:pPr algn="ctr"/>
                      <a:r>
                        <a:rPr lang="ka-GE" sz="2800" b="1" dirty="0" smtClean="0">
                          <a:solidFill>
                            <a:srgbClr val="FFFF00"/>
                          </a:solidFill>
                        </a:rPr>
                        <a:t>10 გრამი</a:t>
                      </a:r>
                      <a:endParaRPr lang="en-US" sz="2800" b="1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606544">
                <a:tc>
                  <a:txBody>
                    <a:bodyPr/>
                    <a:lstStyle/>
                    <a:p>
                      <a:pPr algn="ctr"/>
                      <a:r>
                        <a:rPr lang="ka-GE" sz="2400" b="1" dirty="0" smtClean="0"/>
                        <a:t>შემაგრებული ღვინო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488" indent="-344488">
                        <a:buFont typeface="Wingdings" pitchFamily="2" charset="2"/>
                        <a:buChar char="Ø"/>
                      </a:pPr>
                      <a:r>
                        <a:rPr lang="ka-GE" sz="2000" b="1" dirty="0" smtClean="0">
                          <a:solidFill>
                            <a:srgbClr val="FFFF00"/>
                          </a:solidFill>
                        </a:rPr>
                        <a:t>სიმაგრე</a:t>
                      </a:r>
                    </a:p>
                    <a:p>
                      <a:pPr marL="344488" indent="-344488">
                        <a:buFont typeface="Wingdings" pitchFamily="2" charset="2"/>
                        <a:buChar char="Ø"/>
                      </a:pPr>
                      <a:r>
                        <a:rPr lang="ka-GE" sz="2000" b="1" dirty="0" smtClean="0">
                          <a:solidFill>
                            <a:srgbClr val="FFFF00"/>
                          </a:solidFill>
                        </a:rPr>
                        <a:t>რაოდენობა</a:t>
                      </a:r>
                    </a:p>
                    <a:p>
                      <a:pPr marL="344488" indent="-344488">
                        <a:buFont typeface="Wingdings" pitchFamily="2" charset="2"/>
                        <a:buChar char="Ø"/>
                      </a:pPr>
                      <a:r>
                        <a:rPr lang="ka-GE" sz="2000" b="1" dirty="0" smtClean="0">
                          <a:solidFill>
                            <a:srgbClr val="FFFF00"/>
                          </a:solidFill>
                        </a:rPr>
                        <a:t>ალკოჰოლის შემცველობა</a:t>
                      </a:r>
                      <a:endParaRPr lang="en-US" sz="2000" b="1" dirty="0" smtClean="0">
                        <a:solidFill>
                          <a:srgbClr val="FFFF00"/>
                        </a:solidFill>
                      </a:endParaRPr>
                    </a:p>
                    <a:p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2000" b="1" dirty="0" smtClean="0">
                          <a:solidFill>
                            <a:srgbClr val="FFFF00"/>
                          </a:solidFill>
                        </a:rPr>
                        <a:t>18%</a:t>
                      </a:r>
                    </a:p>
                    <a:p>
                      <a:pPr algn="ctr"/>
                      <a:r>
                        <a:rPr lang="ka-GE" sz="2000" b="1" dirty="0" smtClean="0">
                          <a:solidFill>
                            <a:srgbClr val="FFFF00"/>
                          </a:solidFill>
                        </a:rPr>
                        <a:t>60 მლ</a:t>
                      </a:r>
                    </a:p>
                    <a:p>
                      <a:pPr algn="ctr"/>
                      <a:endParaRPr lang="ka-GE" sz="1600" b="1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ka-GE" sz="2800" b="1" dirty="0" smtClean="0">
                          <a:solidFill>
                            <a:srgbClr val="FFFF00"/>
                          </a:solidFill>
                        </a:rPr>
                        <a:t>10 გრამი</a:t>
                      </a:r>
                      <a:endParaRPr lang="en-US" sz="2800" b="1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1576793">
                <a:tc>
                  <a:txBody>
                    <a:bodyPr/>
                    <a:lstStyle/>
                    <a:p>
                      <a:pPr algn="ctr"/>
                      <a:r>
                        <a:rPr lang="ka-GE" sz="2400" b="1" dirty="0" smtClean="0"/>
                        <a:t>მაგარი სასმელები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488" indent="-344488">
                        <a:buFont typeface="Wingdings" pitchFamily="2" charset="2"/>
                        <a:buChar char="Ø"/>
                      </a:pPr>
                      <a:r>
                        <a:rPr lang="ka-GE" sz="2000" b="1" dirty="0" smtClean="0"/>
                        <a:t>სიმაგრე</a:t>
                      </a:r>
                    </a:p>
                    <a:p>
                      <a:pPr marL="344488" indent="-344488">
                        <a:buFont typeface="Wingdings" pitchFamily="2" charset="2"/>
                        <a:buChar char="Ø"/>
                      </a:pPr>
                      <a:r>
                        <a:rPr lang="ka-GE" sz="2000" b="1" dirty="0" smtClean="0"/>
                        <a:t>რაოდენობა</a:t>
                      </a:r>
                    </a:p>
                    <a:p>
                      <a:pPr marL="344488" indent="-344488">
                        <a:buFont typeface="Wingdings" pitchFamily="2" charset="2"/>
                        <a:buChar char="Ø"/>
                      </a:pPr>
                      <a:r>
                        <a:rPr lang="ka-GE" sz="2000" b="1" dirty="0" smtClean="0"/>
                        <a:t>ალკოჰოლის შემცველობა</a:t>
                      </a:r>
                      <a:endParaRPr lang="en-US" sz="2000" b="1" dirty="0" smtClean="0"/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2000" b="1" dirty="0" smtClean="0"/>
                        <a:t>37%</a:t>
                      </a:r>
                    </a:p>
                    <a:p>
                      <a:pPr algn="ctr"/>
                      <a:r>
                        <a:rPr lang="ka-GE" sz="2000" b="1" dirty="0" smtClean="0"/>
                        <a:t>40 მლ</a:t>
                      </a:r>
                    </a:p>
                    <a:p>
                      <a:pPr algn="ctr"/>
                      <a:endParaRPr lang="ka-GE" sz="1400" b="1" dirty="0" smtClean="0"/>
                    </a:p>
                    <a:p>
                      <a:pPr algn="ctr"/>
                      <a:r>
                        <a:rPr lang="ka-GE" sz="2800" b="1" dirty="0" smtClean="0">
                          <a:solidFill>
                            <a:srgbClr val="FFFF00"/>
                          </a:solidFill>
                        </a:rPr>
                        <a:t>10 გრამი</a:t>
                      </a:r>
                      <a:endParaRPr lang="en-US" sz="2800" b="1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14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819400" y="914400"/>
            <a:ext cx="1143000" cy="1000125"/>
          </a:xfrm>
          <a:prstGeom prst="rect">
            <a:avLst/>
          </a:prstGeom>
          <a:noFill/>
          <a:ln/>
        </p:spPr>
      </p:pic>
      <p:pic>
        <p:nvPicPr>
          <p:cNvPr id="8" name="Picture 17" descr="gra1-cut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819400" y="2438400"/>
            <a:ext cx="1143000" cy="860425"/>
          </a:xfrm>
          <a:prstGeom prst="rect">
            <a:avLst/>
          </a:prstGeom>
          <a:noFill/>
          <a:ln/>
        </p:spPr>
      </p:pic>
      <p:pic>
        <p:nvPicPr>
          <p:cNvPr id="9" name="Picture 30" descr="image previe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06700" y="3962400"/>
            <a:ext cx="622300" cy="914400"/>
          </a:xfrm>
          <a:prstGeom prst="rect">
            <a:avLst/>
          </a:prstGeom>
          <a:noFill/>
        </p:spPr>
      </p:pic>
      <p:pic>
        <p:nvPicPr>
          <p:cNvPr id="10" name="Picture 31" descr="Go to fullsize image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65500" y="3962400"/>
            <a:ext cx="520700" cy="914400"/>
          </a:xfrm>
          <a:prstGeom prst="rect">
            <a:avLst/>
          </a:prstGeom>
          <a:noFill/>
        </p:spPr>
      </p:pic>
      <p:pic>
        <p:nvPicPr>
          <p:cNvPr id="11" name="Picture 24" descr="Go to fullsize image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2971800" y="5629275"/>
            <a:ext cx="500063" cy="619125"/>
          </a:xfrm>
          <a:prstGeom prst="rect">
            <a:avLst/>
          </a:prstGeom>
          <a:noFill/>
          <a:ln/>
        </p:spPr>
      </p:pic>
      <p:pic>
        <p:nvPicPr>
          <p:cNvPr id="12" name="Picture 27" descr="Go to fullsize image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3429000" y="5638800"/>
            <a:ext cx="457200" cy="60960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vandenberg.af.mil/shared/media/ggallery/webgraphic/AFG-070605-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905000"/>
            <a:ext cx="5943600" cy="495300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/>
          </a:bodyPr>
          <a:lstStyle/>
          <a:p>
            <a:r>
              <a:rPr lang="ka-GE" sz="3200" dirty="0" smtClean="0"/>
              <a:t>როგორ მოქმედებს ალკოჰოლი თავის ტვინზე</a:t>
            </a:r>
            <a:endParaRPr lang="en-US" sz="3200" dirty="0"/>
          </a:p>
        </p:txBody>
      </p:sp>
      <p:sp>
        <p:nvSpPr>
          <p:cNvPr id="7" name="Flowchart: Process 6"/>
          <p:cNvSpPr/>
          <p:nvPr/>
        </p:nvSpPr>
        <p:spPr>
          <a:xfrm>
            <a:off x="1524000" y="1828800"/>
            <a:ext cx="5943600" cy="609600"/>
          </a:xfrm>
          <a:prstGeom prst="flowChartProces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Process 7"/>
          <p:cNvSpPr/>
          <p:nvPr/>
        </p:nvSpPr>
        <p:spPr>
          <a:xfrm>
            <a:off x="0" y="1828800"/>
            <a:ext cx="2971800" cy="2514600"/>
          </a:xfrm>
          <a:prstGeom prst="flowChartProces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a-GE" sz="1600" b="1" dirty="0" smtClean="0">
              <a:solidFill>
                <a:schemeClr val="bg1"/>
              </a:solidFill>
            </a:endParaRPr>
          </a:p>
          <a:p>
            <a:pPr algn="just"/>
            <a:r>
              <a:rPr lang="ka-GE" sz="2800" b="1" dirty="0" smtClean="0">
                <a:solidFill>
                  <a:srgbClr val="C40062"/>
                </a:solidFill>
              </a:rPr>
              <a:t>1. </a:t>
            </a:r>
            <a:r>
              <a:rPr lang="ka-GE" sz="1600" b="1" dirty="0" smtClean="0">
                <a:solidFill>
                  <a:schemeClr val="bg1"/>
                </a:solidFill>
              </a:rPr>
              <a:t>დასაწყისში, ალკოჰოლი მოქმედებს შუბლის წილზე  და </a:t>
            </a:r>
            <a:r>
              <a:rPr lang="ka-GE" sz="1600" b="1" dirty="0" smtClean="0">
                <a:solidFill>
                  <a:srgbClr val="C40062"/>
                </a:solidFill>
              </a:rPr>
              <a:t>იწვევს მოძრაობათა კოორდინაციის დარღვევას </a:t>
            </a:r>
            <a:endParaRPr lang="en-US" sz="1600" b="1" dirty="0">
              <a:solidFill>
                <a:srgbClr val="C40062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2971800" y="3429000"/>
            <a:ext cx="228600" cy="914400"/>
          </a:xfrm>
          <a:prstGeom prst="flowChartProces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>
            <a:off x="0" y="4343400"/>
            <a:ext cx="3124200" cy="2514600"/>
          </a:xfrm>
          <a:prstGeom prst="flowChartProces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a-GE" sz="1600" b="1" dirty="0" smtClean="0">
              <a:solidFill>
                <a:schemeClr val="bg1"/>
              </a:solidFill>
            </a:endParaRPr>
          </a:p>
          <a:p>
            <a:pPr algn="just"/>
            <a:r>
              <a:rPr lang="ka-GE" sz="2800" b="1" dirty="0" smtClean="0">
                <a:solidFill>
                  <a:srgbClr val="C40062"/>
                </a:solidFill>
              </a:rPr>
              <a:t>2. </a:t>
            </a:r>
            <a:r>
              <a:rPr lang="ka-GE" sz="1600" b="1" dirty="0" smtClean="0">
                <a:solidFill>
                  <a:schemeClr val="bg1"/>
                </a:solidFill>
              </a:rPr>
              <a:t>შემდგომი დოზები, შუა ტვინზე ზემოქმედების შედეგად, </a:t>
            </a:r>
            <a:r>
              <a:rPr lang="ka-GE" sz="1600" b="1" dirty="0" smtClean="0">
                <a:solidFill>
                  <a:srgbClr val="C40062"/>
                </a:solidFill>
              </a:rPr>
              <a:t>იწვევს  ემოციებზე კონტროლის დაკარგვას და  მეხსიერების დეფექტს  </a:t>
            </a:r>
            <a:endParaRPr lang="en-US" sz="1600" b="1" dirty="0">
              <a:solidFill>
                <a:srgbClr val="C40062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6019800" y="2971800"/>
            <a:ext cx="3124200" cy="2514600"/>
          </a:xfrm>
          <a:prstGeom prst="flowChartProces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a-GE" sz="1600" b="1" dirty="0" smtClean="0">
              <a:solidFill>
                <a:schemeClr val="bg1"/>
              </a:solidFill>
            </a:endParaRPr>
          </a:p>
          <a:p>
            <a:pPr algn="just"/>
            <a:r>
              <a:rPr lang="ka-GE" sz="2800" b="1" dirty="0" smtClean="0">
                <a:solidFill>
                  <a:srgbClr val="C40062"/>
                </a:solidFill>
              </a:rPr>
              <a:t>3. </a:t>
            </a:r>
            <a:r>
              <a:rPr lang="ka-GE" sz="1600" b="1" dirty="0" smtClean="0">
                <a:solidFill>
                  <a:schemeClr val="bg1"/>
                </a:solidFill>
              </a:rPr>
              <a:t>საბოლოოდ, ალკოჰოლი მოქმედებს მოგრძო ტვინზე, </a:t>
            </a:r>
            <a:r>
              <a:rPr lang="ka-GE" sz="1600" b="1" dirty="0" smtClean="0">
                <a:solidFill>
                  <a:srgbClr val="C40062"/>
                </a:solidFill>
              </a:rPr>
              <a:t>იწვევს  გულის მუშაობის დარღვევას, თერმორეგულა-ციის მოშლას, ცნობიერების  დაბინდვას, კომას, რამაც შეიძლება სიკვდილი გამოიწვიოს</a:t>
            </a:r>
            <a:endParaRPr lang="en-US" sz="1600" b="1" dirty="0">
              <a:solidFill>
                <a:srgbClr val="C40062"/>
              </a:solidFill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6019800" y="1828800"/>
            <a:ext cx="3124200" cy="1143000"/>
          </a:xfrm>
          <a:prstGeom prst="flowChartProces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Process 12"/>
          <p:cNvSpPr/>
          <p:nvPr/>
        </p:nvSpPr>
        <p:spPr>
          <a:xfrm>
            <a:off x="6096000" y="5486400"/>
            <a:ext cx="3048000" cy="1371600"/>
          </a:xfrm>
          <a:prstGeom prst="flowChartProces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doctorexclusive.com/wp-content/uploads/2011/04/alcoh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9144000" cy="51816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dirty="0" smtClean="0"/>
              <a:t>ალკოჰოლური თრობა: როგორ მოქმედებს ალკოჰოლი ორგანიზმზე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904762"/>
            <a:ext cx="2819400" cy="160043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chemeClr val="bg1"/>
                </a:solidFill>
              </a:rPr>
              <a:t>მხედველობის გაუარესება</a:t>
            </a:r>
          </a:p>
          <a:p>
            <a:r>
              <a:rPr lang="ka-GE" sz="1400" b="1" dirty="0" smtClean="0">
                <a:solidFill>
                  <a:schemeClr val="bg1"/>
                </a:solidFill>
              </a:rPr>
              <a:t>ლუღლუღით მეტყველება</a:t>
            </a:r>
          </a:p>
          <a:p>
            <a:r>
              <a:rPr lang="ka-GE" sz="1400" b="1" dirty="0" smtClean="0">
                <a:solidFill>
                  <a:schemeClr val="bg1"/>
                </a:solidFill>
              </a:rPr>
              <a:t>მგრძნობელობის დაქვეითება</a:t>
            </a:r>
          </a:p>
          <a:p>
            <a:r>
              <a:rPr lang="ka-GE" sz="1400" b="1" dirty="0" smtClean="0">
                <a:solidFill>
                  <a:schemeClr val="bg1"/>
                </a:solidFill>
              </a:rPr>
              <a:t>ყურადღების  კონცენტრირების, გადაწყვეტილების მიღების უნარის დაქვეითება</a:t>
            </a:r>
          </a:p>
          <a:p>
            <a:r>
              <a:rPr lang="ka-GE" sz="1400" b="1" dirty="0" smtClean="0">
                <a:solidFill>
                  <a:schemeClr val="bg1"/>
                </a:solidFill>
              </a:rPr>
              <a:t>რექციის სისწრაფის  შენელება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29400" y="2133600"/>
            <a:ext cx="2514600" cy="7386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chemeClr val="bg1"/>
                </a:solidFill>
              </a:rPr>
              <a:t>მოძრაობათა კოორდინაციის დარღვევა, რეფლექსების დაქვეითება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10400" y="3962400"/>
            <a:ext cx="2133600" cy="7386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chemeClr val="bg1"/>
                </a:solidFill>
              </a:rPr>
              <a:t>გულისცემის აჩქარება, არტერიული წნევის მომატება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4114800"/>
            <a:ext cx="32766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ka-GE" sz="1400" b="1" dirty="0" smtClean="0">
                <a:solidFill>
                  <a:schemeClr val="bg1"/>
                </a:solidFill>
              </a:rPr>
              <a:t>კანის სისხლძარღვების გაფართოება, სითბოს გაცემის გაზრდა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5181600"/>
            <a:ext cx="31242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ka-GE" sz="1400" b="1" dirty="0" smtClean="0">
                <a:solidFill>
                  <a:schemeClr val="bg1"/>
                </a:solidFill>
              </a:rPr>
              <a:t>საშუალოდ, ღვიძლი საათში 15-30 გრამ სუფთა ალკოჰოლს შლის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5943600"/>
            <a:ext cx="3429000" cy="7386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ka-GE" sz="1400" b="1" dirty="0" smtClean="0">
                <a:solidFill>
                  <a:schemeClr val="bg1"/>
                </a:solidFill>
              </a:rPr>
              <a:t>ალკოჰოლი იწოვება კუჭიდან და წვრილი ნაწლავიდან; დიდ დოზების მიღება იწვევს ღებინებას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86600" y="5181600"/>
            <a:ext cx="2057400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chemeClr val="bg1"/>
                </a:solidFill>
              </a:rPr>
              <a:t>თირკმლები  მეტ  შარდს გამოყოფს,  იკარგება დიდი რაოდენობით სითხე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_3wc5JgWm0qs/S-3B4ZiijxI/AAAAAAAAADg/eHBUkxfFxQg/s1600/alcohol-effects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295400"/>
            <a:ext cx="4648199" cy="55626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ka-GE" sz="3200" dirty="0" smtClean="0"/>
              <a:t>ალკოჰოლის სისტემატიური მოხმარების შედეგები</a:t>
            </a:r>
            <a:endParaRPr lang="en-US" sz="3200" dirty="0"/>
          </a:p>
        </p:txBody>
      </p:sp>
      <p:sp>
        <p:nvSpPr>
          <p:cNvPr id="4" name="Flowchart: Process 3"/>
          <p:cNvSpPr/>
          <p:nvPr/>
        </p:nvSpPr>
        <p:spPr>
          <a:xfrm>
            <a:off x="1524000" y="1371600"/>
            <a:ext cx="3962400" cy="457200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000" b="1" dirty="0" smtClean="0">
                <a:solidFill>
                  <a:schemeClr val="tx1"/>
                </a:solidFill>
              </a:rPr>
              <a:t>ალკოჰოლი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4648200" y="1828800"/>
            <a:ext cx="1143000" cy="152400"/>
          </a:xfrm>
          <a:prstGeom prst="flowChartProces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0" y="1978223"/>
            <a:ext cx="4572000" cy="307777"/>
          </a:xfrm>
          <a:prstGeom prst="rect">
            <a:avLst/>
          </a:prstGeom>
          <a:solidFill>
            <a:schemeClr val="bg1"/>
          </a:solidFill>
          <a:ln>
            <a:solidFill>
              <a:srgbClr val="6699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>
                <a:solidFill>
                  <a:srgbClr val="6699FF"/>
                </a:solidFill>
              </a:rPr>
              <a:t>თავის ტვინის დაზიანება, ალკოჰოლიზმი, ინსულტი</a:t>
            </a:r>
            <a:endParaRPr lang="en-US" sz="1400" b="1" dirty="0">
              <a:solidFill>
                <a:srgbClr val="6699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283023"/>
            <a:ext cx="4572000" cy="307777"/>
          </a:xfrm>
          <a:prstGeom prst="rect">
            <a:avLst/>
          </a:prstGeom>
          <a:solidFill>
            <a:schemeClr val="bg1"/>
          </a:solidFill>
          <a:ln>
            <a:solidFill>
              <a:srgbClr val="6699FF"/>
            </a:solidFill>
          </a:ln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6699FF"/>
                </a:solidFill>
              </a:rPr>
              <a:t>მხედველობის გაბუნდოვნება</a:t>
            </a:r>
            <a:endParaRPr lang="en-US" sz="1400" b="1" dirty="0">
              <a:solidFill>
                <a:srgbClr val="6699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2590800"/>
            <a:ext cx="4572000" cy="307777"/>
          </a:xfrm>
          <a:prstGeom prst="rect">
            <a:avLst/>
          </a:prstGeom>
          <a:solidFill>
            <a:schemeClr val="bg1"/>
          </a:solidFill>
          <a:ln>
            <a:solidFill>
              <a:srgbClr val="6699FF"/>
            </a:solidFill>
          </a:ln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6699FF"/>
                </a:solidFill>
              </a:rPr>
              <a:t>ლუღლუღით მეტყველება</a:t>
            </a:r>
            <a:endParaRPr lang="en-US" sz="1400" b="1" dirty="0">
              <a:solidFill>
                <a:srgbClr val="6699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2895600"/>
            <a:ext cx="4572000" cy="307777"/>
          </a:xfrm>
          <a:prstGeom prst="rect">
            <a:avLst/>
          </a:prstGeom>
          <a:solidFill>
            <a:schemeClr val="bg1"/>
          </a:solidFill>
          <a:ln>
            <a:solidFill>
              <a:srgbClr val="6699FF"/>
            </a:solidFill>
          </a:ln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6699FF"/>
                </a:solidFill>
              </a:rPr>
              <a:t>სისხლდენა საყლაპავიდან</a:t>
            </a:r>
            <a:endParaRPr lang="en-US" sz="1400" b="1" dirty="0">
              <a:solidFill>
                <a:srgbClr val="6699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3352800"/>
            <a:ext cx="4572000" cy="307777"/>
          </a:xfrm>
          <a:prstGeom prst="rect">
            <a:avLst/>
          </a:prstGeom>
          <a:solidFill>
            <a:schemeClr val="bg1"/>
          </a:solidFill>
          <a:ln>
            <a:solidFill>
              <a:srgbClr val="6699FF"/>
            </a:solidFill>
          </a:ln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6699FF"/>
                </a:solidFill>
              </a:rPr>
              <a:t>შესაძლოა სუნთქვის გაჩერება  (დიდი დოზები)</a:t>
            </a:r>
            <a:endParaRPr lang="en-US" sz="1400" b="1" dirty="0">
              <a:solidFill>
                <a:srgbClr val="6699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3657600"/>
            <a:ext cx="4572000" cy="307777"/>
          </a:xfrm>
          <a:prstGeom prst="rect">
            <a:avLst/>
          </a:prstGeom>
          <a:solidFill>
            <a:schemeClr val="bg1"/>
          </a:solidFill>
          <a:ln>
            <a:solidFill>
              <a:srgbClr val="6699FF"/>
            </a:solidFill>
          </a:ln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6699FF"/>
                </a:solidFill>
              </a:rPr>
              <a:t>გულის  კუნთის დაზიანება, არითმია</a:t>
            </a:r>
            <a:endParaRPr lang="en-US" sz="1400" b="1" dirty="0">
              <a:solidFill>
                <a:srgbClr val="6699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4114800"/>
            <a:ext cx="4572000" cy="307777"/>
          </a:xfrm>
          <a:prstGeom prst="rect">
            <a:avLst/>
          </a:prstGeom>
          <a:solidFill>
            <a:schemeClr val="bg1"/>
          </a:solidFill>
          <a:ln>
            <a:solidFill>
              <a:srgbClr val="6699FF"/>
            </a:solidFill>
          </a:ln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6699FF"/>
                </a:solidFill>
              </a:rPr>
              <a:t>კუჭის წყლული</a:t>
            </a:r>
            <a:endParaRPr lang="en-US" sz="1400" b="1" dirty="0">
              <a:solidFill>
                <a:srgbClr val="6699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4419600"/>
            <a:ext cx="4572000" cy="307777"/>
          </a:xfrm>
          <a:prstGeom prst="rect">
            <a:avLst/>
          </a:prstGeom>
          <a:solidFill>
            <a:schemeClr val="bg1"/>
          </a:solidFill>
          <a:ln>
            <a:solidFill>
              <a:srgbClr val="6699FF"/>
            </a:solidFill>
          </a:ln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6699FF"/>
                </a:solidFill>
              </a:rPr>
              <a:t>ღვიძლის დაზიანება, ციროზი, ღვიძლის უკმარისობა</a:t>
            </a:r>
            <a:endParaRPr lang="en-US" sz="1400" b="1" dirty="0">
              <a:solidFill>
                <a:srgbClr val="6699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4648200"/>
            <a:ext cx="4572000" cy="307777"/>
          </a:xfrm>
          <a:prstGeom prst="rect">
            <a:avLst/>
          </a:prstGeom>
          <a:solidFill>
            <a:schemeClr val="bg1"/>
          </a:solidFill>
          <a:ln>
            <a:solidFill>
              <a:srgbClr val="6699FF"/>
            </a:solidFill>
          </a:ln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6699FF"/>
                </a:solidFill>
              </a:rPr>
              <a:t>კუნთების სისუსტე</a:t>
            </a:r>
            <a:endParaRPr lang="en-US" sz="1400" b="1" dirty="0">
              <a:solidFill>
                <a:srgbClr val="6699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0" y="4953000"/>
            <a:ext cx="4572000" cy="307777"/>
          </a:xfrm>
          <a:prstGeom prst="rect">
            <a:avLst/>
          </a:prstGeom>
          <a:solidFill>
            <a:schemeClr val="bg1"/>
          </a:solidFill>
          <a:ln>
            <a:solidFill>
              <a:srgbClr val="6699FF"/>
            </a:solidFill>
          </a:ln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6699FF"/>
                </a:solidFill>
              </a:rPr>
              <a:t>ნაწლავების კიბო</a:t>
            </a:r>
            <a:endParaRPr lang="en-US" sz="1400" b="1" dirty="0">
              <a:solidFill>
                <a:srgbClr val="6699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0" y="5257800"/>
            <a:ext cx="4572000" cy="307777"/>
          </a:xfrm>
          <a:prstGeom prst="rect">
            <a:avLst/>
          </a:prstGeom>
          <a:solidFill>
            <a:schemeClr val="bg1"/>
          </a:solidFill>
          <a:ln>
            <a:solidFill>
              <a:srgbClr val="6699FF"/>
            </a:solidFill>
          </a:ln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6699FF"/>
                </a:solidFill>
              </a:rPr>
              <a:t>წყლულები ნაწლავებში</a:t>
            </a:r>
            <a:endParaRPr lang="en-US" sz="1400" b="1" dirty="0">
              <a:solidFill>
                <a:srgbClr val="6699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5562600"/>
            <a:ext cx="4572000" cy="523220"/>
          </a:xfrm>
          <a:prstGeom prst="rect">
            <a:avLst/>
          </a:prstGeom>
          <a:solidFill>
            <a:schemeClr val="bg1"/>
          </a:solidFill>
          <a:ln>
            <a:solidFill>
              <a:srgbClr val="6699FF"/>
            </a:solidFill>
          </a:ln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6699FF"/>
                </a:solidFill>
              </a:rPr>
              <a:t>იმპოტენცია (მამაკაცებში)</a:t>
            </a:r>
          </a:p>
          <a:p>
            <a:r>
              <a:rPr lang="ka-GE" sz="1400" b="1" dirty="0" smtClean="0">
                <a:solidFill>
                  <a:srgbClr val="6699FF"/>
                </a:solidFill>
              </a:rPr>
              <a:t>უნაყოფობა (ქალებში)</a:t>
            </a:r>
            <a:endParaRPr lang="en-US" sz="1400" b="1" dirty="0">
              <a:solidFill>
                <a:srgbClr val="6699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6096000"/>
            <a:ext cx="4572000" cy="307777"/>
          </a:xfrm>
          <a:prstGeom prst="rect">
            <a:avLst/>
          </a:prstGeom>
          <a:solidFill>
            <a:schemeClr val="bg1"/>
          </a:solidFill>
          <a:ln>
            <a:solidFill>
              <a:srgbClr val="6699FF"/>
            </a:solidFill>
          </a:ln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6699FF"/>
                </a:solidFill>
              </a:rPr>
              <a:t>ძვლების დაზიანება (ოსტეოპოროზი)</a:t>
            </a:r>
            <a:endParaRPr lang="en-US" sz="1400" b="1" dirty="0">
              <a:solidFill>
                <a:srgbClr val="66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hivandhepatitis.com/0_images_2008/fatty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7" name="TextBox 6"/>
          <p:cNvSpPr txBox="1"/>
          <p:nvPr/>
        </p:nvSpPr>
        <p:spPr>
          <a:xfrm>
            <a:off x="2590800" y="533400"/>
            <a:ext cx="6324600" cy="107721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3200" b="1" dirty="0" smtClean="0">
                <a:solidFill>
                  <a:schemeClr val="bg1"/>
                </a:solidFill>
              </a:rPr>
              <a:t>ღვიძლის ალკოჰოლური დაზიანების სტადიები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4600" y="2438400"/>
            <a:ext cx="2362200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a-GE" sz="2400" b="1" dirty="0" smtClean="0">
                <a:solidFill>
                  <a:schemeClr val="bg1"/>
                </a:solidFill>
              </a:rPr>
              <a:t>ღვიძლის </a:t>
            </a:r>
          </a:p>
          <a:p>
            <a:r>
              <a:rPr lang="ka-GE" sz="2400" b="1" dirty="0" smtClean="0">
                <a:solidFill>
                  <a:schemeClr val="bg1"/>
                </a:solidFill>
              </a:rPr>
              <a:t>ცხიმოვანი დისტროფია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2826603"/>
            <a:ext cx="175260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a-GE" sz="2400" b="1" dirty="0" smtClean="0">
                <a:solidFill>
                  <a:schemeClr val="bg1"/>
                </a:solidFill>
              </a:rPr>
              <a:t>ღვიძლის </a:t>
            </a:r>
          </a:p>
          <a:p>
            <a:r>
              <a:rPr lang="ka-GE" sz="2400" b="1" dirty="0" smtClean="0">
                <a:solidFill>
                  <a:schemeClr val="bg1"/>
                </a:solidFill>
              </a:rPr>
              <a:t>ფიბროზი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15200" y="2819400"/>
            <a:ext cx="175260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a-GE" sz="2400" b="1" dirty="0" smtClean="0">
                <a:solidFill>
                  <a:schemeClr val="bg1"/>
                </a:solidFill>
              </a:rPr>
              <a:t>ღვიძლის </a:t>
            </a:r>
          </a:p>
          <a:p>
            <a:r>
              <a:rPr lang="ka-GE" sz="2400" b="1" dirty="0" smtClean="0">
                <a:solidFill>
                  <a:schemeClr val="bg1"/>
                </a:solidFill>
              </a:rPr>
              <a:t>ციროზი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0" y="5867400"/>
            <a:ext cx="2514600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b="1" dirty="0" smtClean="0">
                <a:solidFill>
                  <a:schemeClr val="bg1"/>
                </a:solidFill>
              </a:rPr>
              <a:t>ცხიმოვანი ჩანართები იწვევს ღვიძლის გადიდებას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5867400"/>
            <a:ext cx="2057400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a-GE" b="1" dirty="0" smtClean="0">
                <a:solidFill>
                  <a:schemeClr val="bg1"/>
                </a:solidFill>
              </a:rPr>
              <a:t>შემაერთებელი ქსოვილი შლის ჰეპატოციტებს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0600" y="5867400"/>
            <a:ext cx="2286000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b="1" dirty="0" smtClean="0">
                <a:solidFill>
                  <a:schemeClr val="bg1"/>
                </a:solidFill>
              </a:rPr>
              <a:t>ნაწიბუროვანი ქსოვილი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4.bp.blogspot.com/_STjZ5AcpHlk/SxOLLo5EwCI/AAAAAAAACEM/SqX7catTXus/s320/cirrhosi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304582"/>
            <a:ext cx="5181600" cy="5401018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ka-GE" sz="3200" dirty="0" smtClean="0"/>
              <a:t>ალკოჰოლით გამოწვეული ღვიძლის ციროზი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267200" y="3657600"/>
            <a:ext cx="16002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000" b="1" dirty="0" smtClean="0">
                <a:solidFill>
                  <a:schemeClr val="bg1"/>
                </a:solidFill>
              </a:rPr>
              <a:t>ჯანსაღი ღვიძლი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3400" y="6229290"/>
            <a:ext cx="27432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000" b="1" dirty="0" smtClean="0">
                <a:solidFill>
                  <a:schemeClr val="bg1"/>
                </a:solidFill>
              </a:rPr>
              <a:t>ციროზული ღვიძლი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en12983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"/>
            <a:ext cx="3200400" cy="4533901"/>
          </a:xfrm>
          <a:prstGeom prst="rect">
            <a:avLst/>
          </a:prstGeom>
          <a:noFill/>
        </p:spPr>
      </p:pic>
      <p:pic>
        <p:nvPicPr>
          <p:cNvPr id="3" name="Picture 2" descr="http://www.empowher.com/files/ebsco/images/baby_fetus_placent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819400"/>
            <a:ext cx="3810000" cy="359092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4800" y="4191000"/>
            <a:ext cx="3200400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000" b="1" dirty="0" smtClean="0">
                <a:solidFill>
                  <a:schemeClr val="bg1"/>
                </a:solidFill>
              </a:rPr>
              <a:t>როდესაც 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ka-GE" sz="2000" b="1" dirty="0" smtClean="0">
                <a:solidFill>
                  <a:schemeClr val="bg1"/>
                </a:solidFill>
              </a:rPr>
              <a:t>ქალი ალკოჰოლს სვამს, მუცლად მყოფი მისი შვილიც სვამს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2111514"/>
            <a:ext cx="38100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000" b="1" dirty="0" smtClean="0">
                <a:solidFill>
                  <a:schemeClr val="bg1"/>
                </a:solidFill>
              </a:rPr>
              <a:t>რა გზით ხვდება ალკოჰოლი ნაყოფის ტვინში: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369</Words>
  <Application>Microsoft Office PowerPoint</Application>
  <PresentationFormat>On-screen Show (4:3)</PresentationFormat>
  <Paragraphs>99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ალკოჰოლი</vt:lpstr>
      <vt:lpstr>აქტივობა 1. ალკოჰოლის მოხმარების შედეგები</vt:lpstr>
      <vt:lpstr>ალკოჰოლის სტანდარტული დოზა</vt:lpstr>
      <vt:lpstr>როგორ მოქმედებს ალკოჰოლი თავის ტვინზე</vt:lpstr>
      <vt:lpstr>ალკოჰოლური თრობა: როგორ მოქმედებს ალკოჰოლი ორგანიზმზე</vt:lpstr>
      <vt:lpstr>ალკოჰოლის სისტემატიური მოხმარების შედეგები</vt:lpstr>
      <vt:lpstr>Slide 7</vt:lpstr>
      <vt:lpstr>ალკოჰოლით გამოწვეული ღვიძლის ციროზი</vt:lpstr>
      <vt:lpstr>Slide 9</vt:lpstr>
      <vt:lpstr>როგორ მოქმედებს ალკოჰოლი ნაყოფის ტვინზე</vt:lpstr>
      <vt:lpstr>აქტივობა 2. ალკოჰოლის ანტირეკლამა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tamusia</dc:creator>
  <cp:lastModifiedBy>HP</cp:lastModifiedBy>
  <cp:revision>21</cp:revision>
  <dcterms:created xsi:type="dcterms:W3CDTF">2011-04-25T12:32:48Z</dcterms:created>
  <dcterms:modified xsi:type="dcterms:W3CDTF">2011-12-29T07:41:19Z</dcterms:modified>
</cp:coreProperties>
</file>