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7" r:id="rId6"/>
    <p:sldId id="262" r:id="rId7"/>
    <p:sldId id="263" r:id="rId8"/>
    <p:sldId id="266" r:id="rId9"/>
    <p:sldId id="264" r:id="rId10"/>
    <p:sldId id="268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77"/>
    <a:srgbClr val="FF3399"/>
    <a:srgbClr val="D38583"/>
    <a:srgbClr val="C86664"/>
    <a:srgbClr val="B84542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ln w="76200">
            <a:solidFill>
              <a:srgbClr val="D385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ln w="76200">
            <a:solidFill>
              <a:srgbClr val="D385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745D-1C32-4AB4-88F5-B0D00D3CB25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D3D8-6511-459F-9E44-F10E6F70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7772400" cy="1470025"/>
          </a:xfrm>
        </p:spPr>
        <p:txBody>
          <a:bodyPr>
            <a:normAutofit/>
          </a:bodyPr>
          <a:lstStyle/>
          <a:p>
            <a:r>
              <a:rPr lang="ka-GE" sz="6000" b="1" dirty="0" smtClean="0">
                <a:solidFill>
                  <a:schemeClr val="accent2">
                    <a:lumMod val="50000"/>
                  </a:schemeClr>
                </a:solidFill>
              </a:rPr>
              <a:t>აივ ინფექცია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ka-GE" b="1" dirty="0" smtClean="0">
                <a:solidFill>
                  <a:schemeClr val="bg1"/>
                </a:solidFill>
              </a:rPr>
              <a:t>ბიოლოგიის </a:t>
            </a:r>
            <a:r>
              <a:rPr lang="ka-GE" b="1" dirty="0" smtClean="0">
                <a:solidFill>
                  <a:schemeClr val="bg1"/>
                </a:solidFill>
              </a:rPr>
              <a:t>გაკვეთილი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266" name="Picture 2" descr="http://bp2.blogger.com/_c3RFJ6Bv-Q8/R1Fd4ImnSdI/AAAAAAAAAE4/1VucXlgigp0/s1600-R/20061130_redribbon_2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3448051"/>
          </a:xfrm>
          <a:prstGeom prst="rect">
            <a:avLst/>
          </a:prstGeom>
          <a:noFill/>
        </p:spPr>
      </p:pic>
      <p:pic>
        <p:nvPicPr>
          <p:cNvPr id="5" name="Picture 6" descr="http://hope-clinics.com/images/hiv-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765709" y="5479710"/>
            <a:ext cx="1295400" cy="146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სავარჯიშო “მითები და რეალობა აივ/შიდსის შესახებ”</a:t>
            </a:r>
            <a:endParaRPr lang="en-US" sz="3200" b="1" dirty="0"/>
          </a:p>
        </p:txBody>
      </p:sp>
      <p:pic>
        <p:nvPicPr>
          <p:cNvPr id="7" name="Picture 4" descr="http://www.theredribbon.info/graphics/Red_Ribbon_425x425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609600" cy="609600"/>
          </a:xfrm>
          <a:prstGeom prst="rect">
            <a:avLst/>
          </a:prstGeom>
          <a:noFill/>
        </p:spPr>
      </p:pic>
      <p:pic>
        <p:nvPicPr>
          <p:cNvPr id="3074" name="Picture 2" descr="http://www.designpanoply.com/images/realistic-torn-paper-note-on-a-wood-background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4057650" cy="2705100"/>
          </a:xfrm>
          <a:prstGeom prst="rect">
            <a:avLst/>
          </a:prstGeom>
          <a:noFill/>
        </p:spPr>
      </p:pic>
      <p:pic>
        <p:nvPicPr>
          <p:cNvPr id="12" name="Picture 2" descr="http://www.designpanoply.com/images/realistic-torn-paper-note-on-a-wood-background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4057650" cy="2705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3581400"/>
            <a:ext cx="2209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მითები </a:t>
            </a:r>
            <a:r>
              <a:rPr lang="ka-GE" sz="2800" b="1" dirty="0" smtClean="0"/>
              <a:t>აივ/შიდსზე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617893"/>
            <a:ext cx="2209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რეალობა </a:t>
            </a:r>
            <a:r>
              <a:rPr lang="ka-GE" sz="2800" b="1" dirty="0" smtClean="0"/>
              <a:t>აივ/შიდსზე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t3.gstatic.com/images?q=tbn:ANd9GcT_ltlcw7MjUsmD5yIK_9EDIhrDqVIYW5Kys-ZurCteB2-DhwkUuJvFhb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667000"/>
            <a:ext cx="4114800" cy="3108962"/>
          </a:xfrm>
          <a:prstGeom prst="rect">
            <a:avLst/>
          </a:prstGeom>
          <a:noFill/>
        </p:spPr>
      </p:pic>
      <p:pic>
        <p:nvPicPr>
          <p:cNvPr id="10" name="Picture 8" descr="http://t3.gstatic.com/images?q=tbn:ANd9GcT_ltlcw7MjUsmD5yIK_9EDIhrDqVIYW5Kys-ZurCteB2-DhwkUuJvFhb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4114800" cy="3108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სავარჯიშო “მითები და რეალობა აივ/შიდსის შესახებ”</a:t>
            </a:r>
            <a:endParaRPr lang="en-US" sz="3200" b="1" dirty="0"/>
          </a:p>
        </p:txBody>
      </p:sp>
      <p:pic>
        <p:nvPicPr>
          <p:cNvPr id="7" name="Picture 4" descr="http://www.theredribbon.info/graphics/Red_Ribbon_425x425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609600" cy="60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3581400"/>
            <a:ext cx="2209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აივის გადაცემის გზები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581400"/>
            <a:ext cx="2209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როგორ არ გადაეცემა აივ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გაკვეთილის შეჯამება</a:t>
            </a:r>
            <a:endParaRPr lang="en-US" dirty="0"/>
          </a:p>
        </p:txBody>
      </p:sp>
      <p:pic>
        <p:nvPicPr>
          <p:cNvPr id="17410" name="Picture 2" descr="http://oceanisdeep.files.wordpress.com/2010/07/funny_cartoon_female_teacher_photosculpture-p153834425853491395qdjh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აქტივობა 1. ცნებების განმარტება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13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http://www.mansibhatia.com/wp-content/uploads/2010/07/person-whiteboar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30480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 smtClean="0">
                <a:solidFill>
                  <a:srgbClr val="C00000"/>
                </a:solidFill>
              </a:rPr>
              <a:t>ა -</a:t>
            </a:r>
          </a:p>
          <a:p>
            <a:r>
              <a:rPr lang="ka-GE" sz="3600" b="1" dirty="0" smtClean="0">
                <a:solidFill>
                  <a:srgbClr val="C00000"/>
                </a:solidFill>
              </a:rPr>
              <a:t>ი -</a:t>
            </a:r>
          </a:p>
          <a:p>
            <a:r>
              <a:rPr lang="ka-GE" sz="3600" b="1" dirty="0" smtClean="0">
                <a:solidFill>
                  <a:srgbClr val="C00000"/>
                </a:solidFill>
              </a:rPr>
              <a:t>ვ -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95600"/>
            <a:ext cx="76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</a:rPr>
              <a:t>შ -</a:t>
            </a:r>
          </a:p>
          <a:p>
            <a:r>
              <a:rPr lang="ka-GE" sz="3200" b="1" dirty="0" smtClean="0">
                <a:solidFill>
                  <a:srgbClr val="C00000"/>
                </a:solidFill>
              </a:rPr>
              <a:t>ი -</a:t>
            </a:r>
          </a:p>
          <a:p>
            <a:r>
              <a:rPr lang="ka-GE" sz="3200" b="1" dirty="0" smtClean="0">
                <a:solidFill>
                  <a:srgbClr val="C00000"/>
                </a:solidFill>
              </a:rPr>
              <a:t>დ -</a:t>
            </a:r>
          </a:p>
          <a:p>
            <a:r>
              <a:rPr lang="ka-GE" sz="3200" b="1" dirty="0" smtClean="0">
                <a:solidFill>
                  <a:srgbClr val="C00000"/>
                </a:solidFill>
              </a:rPr>
              <a:t>ს -</a:t>
            </a:r>
          </a:p>
          <a:p>
            <a:r>
              <a:rPr lang="ka-GE" sz="3200" b="1" dirty="0" smtClean="0">
                <a:solidFill>
                  <a:srgbClr val="C00000"/>
                </a:solidFill>
              </a:rPr>
              <a:t>ი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3dscience.com/img/Products/3D_Models/Biology/Viral/HIV/supporting_images/3d_model_biology_HIV_we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410200" cy="51816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chemeClr val="bg1"/>
                </a:solidFill>
                <a:latin typeface="AcadMtavr" pitchFamily="2" charset="0"/>
              </a:rPr>
              <a:t>ადამიანის იმუნოდეფიციტის ვირუსი</a:t>
            </a:r>
            <a:endParaRPr lang="en-US" sz="3200" b="1" dirty="0">
              <a:solidFill>
                <a:schemeClr val="bg1"/>
              </a:solidFill>
              <a:latin typeface="AcadMtavr" pitchFamily="2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00400" y="6477000"/>
            <a:ext cx="2819400" cy="381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vandhepatitis.com/0_2010_images/hiv_anatomy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034483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6248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ვირუსის გარსი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6482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ვირუსის  რნმ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6019800"/>
            <a:ext cx="1676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2209800"/>
            <a:ext cx="2743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ცილა, რომლითაც ვირუსი  ლიმფოციტებს უერთდება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ვირუსის  შიგნითა გარსი</a:t>
            </a:r>
            <a:endParaRPr lang="en-US" b="1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აივ-ის სტრუქტურა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1676400"/>
            <a:ext cx="541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აივი აზიანებს იმუნურ სისტემას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5" descr="lymphoc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1676400"/>
            <a:ext cx="8915400" cy="51816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657600" y="4800600"/>
            <a:ext cx="2209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ლიმფოციტები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7526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ვირუსი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438400"/>
            <a:ext cx="2209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ლიმფოციტების გარსის ცილები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.viramune.com/resources/images/consumer/diagram-what-is-hi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chemeClr val="bg1"/>
                </a:solidFill>
              </a:rPr>
              <a:t>აივ-ის სასიცოცხლო ციკლი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838200" cy="38100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აივი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286000"/>
            <a:ext cx="1676400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ლიმფოციტი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9812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2743200"/>
            <a:ext cx="1066800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ახალი აივი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38200" y="1752600"/>
            <a:ext cx="20574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აივი შედის ლიმფოციტში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514600" y="762000"/>
            <a:ext cx="3124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აივი იყენებს ლიმფოციტის დნმ-ს საკუთარი დნმ-ის შესაქმნელად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429000" y="5791200"/>
            <a:ext cx="36576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აივ-ის დნმ შედის ლიმფოციტის ბირთვში ახალი ვირუსების შესაქმნელად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791200" y="1371600"/>
            <a:ext cx="32766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ახალი ვირუსები ტოვებენ დაზიანებულ ლიმფოციტს და ახალი უჯრედების დასაპყრობად მიემართებიან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nlm.nih.gov/medlineplus/ency/images/ency/fullsize/17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აივ-ის გადაცემის გზები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04800" y="1066800"/>
            <a:ext cx="8610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3810000"/>
            <a:ext cx="91440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6764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დაუცველი სქესობრივი კონტაქტი</a:t>
            </a:r>
          </a:p>
          <a:p>
            <a:endParaRPr lang="ka-GE" b="1" dirty="0" smtClean="0"/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600200"/>
            <a:ext cx="1828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ნახმარი შპრიცის ან სხვა ქირურგიული ინსტრუმენტების გამოყენება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419600"/>
            <a:ext cx="2133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დედიდან შვილზე ორსულობის, მშობიარობის ან ძუძუთი კვების დროს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4572000"/>
            <a:ext cx="1905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b="1" dirty="0" smtClean="0"/>
              <a:t>სისხლის გადასხმა</a:t>
            </a:r>
          </a:p>
          <a:p>
            <a:endParaRPr lang="ka-GE" b="1" dirty="0" smtClean="0"/>
          </a:p>
          <a:p>
            <a:endParaRPr lang="en-US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7239000" y="6477000"/>
            <a:ext cx="19050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57232"/>
          </a:xfrm>
        </p:spPr>
        <p:txBody>
          <a:bodyPr/>
          <a:lstStyle/>
          <a:p>
            <a:r>
              <a:rPr lang="ka-GE" sz="3200" b="1" dirty="0" smtClean="0">
                <a:solidFill>
                  <a:schemeClr val="bg1"/>
                </a:solidFill>
                <a:latin typeface="AcadNusx" pitchFamily="2" charset="0"/>
              </a:rPr>
              <a:t>როგორ არ გადადის აივი</a:t>
            </a:r>
            <a:endParaRPr lang="en-US" sz="3200" b="1" dirty="0" smtClean="0">
              <a:solidFill>
                <a:schemeClr val="bg1"/>
              </a:solidFill>
              <a:latin typeface="AcadNusx" pitchFamily="2" charset="0"/>
            </a:endParaRPr>
          </a:p>
        </p:txBody>
      </p:sp>
      <p:pic>
        <p:nvPicPr>
          <p:cNvPr id="178180" name="Picture 4" descr="NoSex_NoVideo_No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914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i.wsj.net/public/resources/images/NY-AL333_p1hiv_G_20100829204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675" y="685800"/>
            <a:ext cx="5267325" cy="2971800"/>
          </a:xfrm>
          <a:prstGeom prst="rect">
            <a:avLst/>
          </a:prstGeom>
          <a:noFill/>
        </p:spPr>
      </p:pic>
      <p:pic>
        <p:nvPicPr>
          <p:cNvPr id="29702" name="Picture 6" descr="http://oyoot.net/wp-content/uploads/2011/03/hiv-f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85800"/>
            <a:ext cx="4038599" cy="2971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აივ ტესტირება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hangaabbey.org/blog/wp-content/uploads/2009/04/hiv-testing-suppli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1"/>
            <a:ext cx="4572000" cy="3200400"/>
          </a:xfrm>
          <a:prstGeom prst="rect">
            <a:avLst/>
          </a:prstGeom>
          <a:noFill/>
        </p:spPr>
      </p:pic>
      <p:pic>
        <p:nvPicPr>
          <p:cNvPr id="3078" name="Picture 6" descr="http://arbiteronline.com/files/2010/09/US_NEWS_LIVINGWITHAIDS2-8_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145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აივ ინფექცია</vt:lpstr>
      <vt:lpstr>აქტივობა 1. ცნებების განმარტება</vt:lpstr>
      <vt:lpstr>ადამიანის იმუნოდეფიციტის ვირუსი</vt:lpstr>
      <vt:lpstr>Slide 4</vt:lpstr>
      <vt:lpstr>აივი აზიანებს იმუნურ სისტემას</vt:lpstr>
      <vt:lpstr>აივ-ის სასიცოცხლო ციკლი</vt:lpstr>
      <vt:lpstr>აივ-ის გადაცემის გზები</vt:lpstr>
      <vt:lpstr>როგორ არ გადადის აივი</vt:lpstr>
      <vt:lpstr>აივ ტესტირება</vt:lpstr>
      <vt:lpstr>სავარჯიშო “მითები და რეალობა აივ/შიდსის შესახებ”</vt:lpstr>
      <vt:lpstr>სავარჯიშო “მითები და რეალობა აივ/შიდსის შესახებ”</vt:lpstr>
      <vt:lpstr>გაკვეთილის შეჯამება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აივ ინფექცია</dc:title>
  <dc:creator>tamusia</dc:creator>
  <cp:lastModifiedBy>HP</cp:lastModifiedBy>
  <cp:revision>13</cp:revision>
  <dcterms:created xsi:type="dcterms:W3CDTF">2011-05-03T18:36:30Z</dcterms:created>
  <dcterms:modified xsi:type="dcterms:W3CDTF">2011-12-29T07:39:57Z</dcterms:modified>
</cp:coreProperties>
</file>