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1"/>
  </p:notesMasterIdLst>
  <p:sldIdLst>
    <p:sldId id="257" r:id="rId2"/>
    <p:sldId id="258" r:id="rId3"/>
    <p:sldId id="260" r:id="rId4"/>
    <p:sldId id="266" r:id="rId5"/>
    <p:sldId id="262" r:id="rId6"/>
    <p:sldId id="267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A5B591"/>
    <a:srgbClr val="99AB83"/>
    <a:srgbClr val="47896B"/>
    <a:srgbClr val="3A7261"/>
    <a:srgbClr val="438977"/>
    <a:srgbClr val="428A77"/>
    <a:srgbClr val="3B7D6C"/>
    <a:srgbClr val="38806F"/>
    <a:srgbClr val="3375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C467E-BD6F-44A4-84BE-B061AB6FF9DA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0FB6F-A6B7-4755-A9AA-D1A902DF6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0FB6F-A6B7-4755-A9AA-D1A902DF673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ds.yahoo.com/_ylt=A0PDoTAD2dpMrzYAsrCjzbkF/SIG=12mas5d9t/EXP=1289497219/**http:/thebakerlawfirmpc.com/web_images/discrimination_picture.jp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1" name="Picture 2" descr="View Image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394858" cy="1695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16F9E-D055-4731-B841-16DF8190644F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1B07-3467-4B5A-BDC1-D2E0DADF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16F9E-D055-4731-B841-16DF8190644F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1B07-3467-4B5A-BDC1-D2E0DADF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>
              <a:defRPr>
                <a:solidFill>
                  <a:srgbClr val="4221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>
                <a:solidFill>
                  <a:srgbClr val="4221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8" name="Picture 7" descr="http://images.ibsys.com/2005/1118/5356276_480X36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486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0" name="Picture 9" descr="http://images.ibsys.com/2005/1118/5356276_480X36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86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4221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7C3A134-F1C3-464B-BF47-54DC2DE08F52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8" name="Picture 7" descr="http://images.ibsys.com/2005/1118/5356276_480X36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86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7C3A134-F1C3-464B-BF47-54DC2DE08F52}" type="datetimeFigureOut">
              <a:rPr lang="en-US" smtClean="0"/>
              <a:pPr/>
              <a:t>12/29/2011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4316F9E-D055-4731-B841-16DF8190644F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141B07-3467-4B5A-BDC1-D2E0DADF78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351605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6858000" cy="1295400"/>
          </a:xfrm>
        </p:spPr>
        <p:txBody>
          <a:bodyPr>
            <a:noAutofit/>
          </a:bodyPr>
          <a:lstStyle/>
          <a:p>
            <a:r>
              <a:rPr lang="ka-GE" sz="4000" dirty="0" smtClean="0">
                <a:solidFill>
                  <a:srgbClr val="003300"/>
                </a:solidFill>
              </a:rPr>
              <a:t>აივ-თან ასოცირებული სტიგმა</a:t>
            </a:r>
            <a:r>
              <a:rPr lang="en-US" sz="4000" dirty="0" smtClean="0">
                <a:solidFill>
                  <a:srgbClr val="003300"/>
                </a:solidFill>
              </a:rPr>
              <a:t> </a:t>
            </a:r>
            <a:r>
              <a:rPr lang="ka-GE" sz="4000" dirty="0" smtClean="0">
                <a:solidFill>
                  <a:srgbClr val="003300"/>
                </a:solidFill>
              </a:rPr>
              <a:t>და დისკრიმინაცია</a:t>
            </a:r>
            <a:endParaRPr lang="en-US" sz="4000" dirty="0">
              <a:solidFill>
                <a:srgbClr val="0033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667000"/>
            <a:ext cx="4876800" cy="977486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ბიოლოგიის გაკვეთილი</a:t>
            </a:r>
            <a:r>
              <a:rPr lang="en-US" sz="3200" dirty="0" smtClean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3200" dirty="0">
              <a:solidFill>
                <a:srgbClr val="9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http://aurelius.files.wordpress.com/2007/08/ist2_2813071_the_outca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676647"/>
            <a:ext cx="4343402" cy="325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Red Awareness Ribb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5562600"/>
            <a:ext cx="215618" cy="26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3300"/>
                </a:solidFill>
              </a:rPr>
              <a:t>აქტივობა 1. აივ/შიდსთან დაკავშირებული სტიგმა და დისკრიმინაცია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800600"/>
            <a:ext cx="9144000" cy="1905000"/>
          </a:xfrm>
          <a:solidFill>
            <a:srgbClr val="A5B591"/>
          </a:solidFill>
          <a:ln w="57150">
            <a:noFill/>
          </a:ln>
        </p:spPr>
        <p:txBody>
          <a:bodyPr>
            <a:normAutofit/>
          </a:bodyPr>
          <a:lstStyle/>
          <a:p>
            <a:pPr marL="120650" indent="0" algn="just">
              <a:buNone/>
            </a:pPr>
            <a:r>
              <a:rPr lang="ka-GE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სტიგმა </a:t>
            </a:r>
            <a:r>
              <a:rPr lang="ka-GE" sz="2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არის ძლიერი </a:t>
            </a:r>
            <a:r>
              <a:rPr lang="ka-GE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სოციალური იარლიყი</a:t>
            </a:r>
            <a:r>
              <a:rPr lang="ka-GE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რომელიც ამ იარლიყის მქონე ადამიანს ან ადამიანთა ჯგუფს ირგვლივმყოფების თვალში მნიშვნელოვან დისკრედიტაციას უკეთებს</a:t>
            </a:r>
            <a:endParaRPr lang="en-US" sz="28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http://www.toonpool.com/user/5133/files/discrimination-3_7807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4341881" cy="3048000"/>
          </a:xfrm>
          <a:prstGeom prst="rect">
            <a:avLst/>
          </a:prstGeom>
          <a:noFill/>
        </p:spPr>
      </p:pic>
      <p:pic>
        <p:nvPicPr>
          <p:cNvPr id="11" name="Picture 20" descr="key ring with tag 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199964">
            <a:off x="6737459" y="3928548"/>
            <a:ext cx="1487514" cy="877634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419600" y="4343400"/>
            <a:ext cx="6096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3300"/>
                </a:solidFill>
              </a:rPr>
              <a:t>აქტივობა 1. აივ/შიდსთან დაკავშირებული სტიგმა და დისკრიმინაცია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5867400" cy="4953000"/>
          </a:xfrm>
        </p:spPr>
        <p:txBody>
          <a:bodyPr>
            <a:normAutofit fontScale="92500"/>
          </a:bodyPr>
          <a:lstStyle/>
          <a:p>
            <a:pPr marL="447675" indent="17463">
              <a:buNone/>
            </a:pPr>
            <a:r>
              <a:rPr lang="ka-GE" b="1" dirty="0" smtClean="0">
                <a:solidFill>
                  <a:srgbClr val="9A590A"/>
                </a:solidFill>
              </a:rPr>
              <a:t>ხაზი ესმება ადამიანებს შორის განსხვავებას და ეს განსხვავება ითვლება მნიშვნელოვნად</a:t>
            </a:r>
          </a:p>
          <a:p>
            <a:pPr marL="447675" indent="17463">
              <a:buNone/>
            </a:pPr>
            <a:endParaRPr lang="ka-GE" b="1" dirty="0" smtClean="0">
              <a:solidFill>
                <a:srgbClr val="9A590A"/>
              </a:solidFill>
            </a:endParaRPr>
          </a:p>
          <a:p>
            <a:pPr marL="447675" indent="17463">
              <a:buNone/>
            </a:pPr>
            <a:r>
              <a:rPr lang="ka-GE" b="1" dirty="0" smtClean="0">
                <a:solidFill>
                  <a:srgbClr val="9A590A"/>
                </a:solidFill>
              </a:rPr>
              <a:t>განმასხვავებელი ნიშნების მქონე ადამიანებს უარყოფით თვისებებს მიაწერენ</a:t>
            </a:r>
          </a:p>
          <a:p>
            <a:pPr marL="447675" indent="17463">
              <a:buNone/>
            </a:pPr>
            <a:endParaRPr lang="ka-GE" b="1" dirty="0" smtClean="0">
              <a:solidFill>
                <a:srgbClr val="9A590A"/>
              </a:solidFill>
            </a:endParaRPr>
          </a:p>
          <a:p>
            <a:pPr marL="447675" indent="17463">
              <a:buNone/>
            </a:pPr>
            <a:r>
              <a:rPr lang="ka-GE" b="1" dirty="0" smtClean="0">
                <a:solidFill>
                  <a:srgbClr val="9A590A"/>
                </a:solidFill>
              </a:rPr>
              <a:t>ადამიანებს ყოფენ ორ ჯგუფად: “ჩვენ” და “ისინი”</a:t>
            </a:r>
          </a:p>
          <a:p>
            <a:endParaRPr lang="ka-GE" b="1" dirty="0" smtClean="0">
              <a:solidFill>
                <a:srgbClr val="003300"/>
              </a:solidFill>
            </a:endParaRPr>
          </a:p>
          <a:p>
            <a:endParaRPr lang="ka-GE" b="1" dirty="0" smtClean="0">
              <a:solidFill>
                <a:srgbClr val="003300"/>
              </a:solidFill>
            </a:endParaRPr>
          </a:p>
          <a:p>
            <a:endParaRPr lang="ka-GE" b="1" dirty="0" smtClean="0">
              <a:solidFill>
                <a:srgbClr val="003300"/>
              </a:solidFill>
            </a:endParaRPr>
          </a:p>
          <a:p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219201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FFFF66"/>
                </a:solidFill>
              </a:rPr>
              <a:t>სტიგმის ძირითადი მახასიათებლები</a:t>
            </a:r>
          </a:p>
          <a:p>
            <a:pPr algn="ctr"/>
            <a:endParaRPr lang="en-US" sz="2800" b="1" dirty="0">
              <a:solidFill>
                <a:srgbClr val="FFFF66"/>
              </a:solidFill>
            </a:endParaRPr>
          </a:p>
        </p:txBody>
      </p:sp>
      <p:pic>
        <p:nvPicPr>
          <p:cNvPr id="7" name="Picture 2" descr="http://www.mamakk.com/wp-content/stop_discrimin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1242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981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3886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791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rgbClr val="003300"/>
                </a:solidFill>
              </a:rPr>
              <a:t>აქტივობა 1. აივ/შიდსთან დაკავშირებული სტიგმა და დისკრიმინაცია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910136"/>
            <a:ext cx="9144000" cy="1947864"/>
          </a:xfrm>
        </p:spPr>
        <p:txBody>
          <a:bodyPr>
            <a:noAutofit/>
          </a:bodyPr>
          <a:lstStyle/>
          <a:p>
            <a:pPr algn="ctr"/>
            <a:r>
              <a:rPr lang="ka-GE" sz="3600" b="1" dirty="0" smtClean="0">
                <a:solidFill>
                  <a:srgbClr val="003300"/>
                </a:solidFill>
              </a:rPr>
              <a:t>დისკრიმინაცია</a:t>
            </a:r>
            <a:r>
              <a:rPr lang="ka-GE" sz="3600" b="1" dirty="0" smtClean="0">
                <a:solidFill>
                  <a:srgbClr val="9A590A"/>
                </a:solidFill>
              </a:rPr>
              <a:t> არის ადამიანების გარკვეული ჯგუფის წევრთა  უფლებების</a:t>
            </a:r>
            <a:r>
              <a:rPr lang="en-US" sz="3600" b="1" dirty="0" smtClean="0">
                <a:solidFill>
                  <a:srgbClr val="9A590A"/>
                </a:solidFill>
              </a:rPr>
              <a:t> </a:t>
            </a:r>
            <a:r>
              <a:rPr lang="ka-GE" sz="3600" b="1" dirty="0" smtClean="0">
                <a:solidFill>
                  <a:srgbClr val="9A590A"/>
                </a:solidFill>
              </a:rPr>
              <a:t>შელახვა</a:t>
            </a:r>
            <a:endParaRPr lang="en-US" sz="3600" dirty="0" smtClean="0">
              <a:solidFill>
                <a:srgbClr val="9A590A"/>
              </a:solidFill>
            </a:endParaRPr>
          </a:p>
          <a:p>
            <a:pPr algn="ctr"/>
            <a:endParaRPr lang="en-US" sz="3600" dirty="0"/>
          </a:p>
        </p:txBody>
      </p:sp>
      <p:pic>
        <p:nvPicPr>
          <p:cNvPr id="4" name="Picture 10" descr="http://www.grindeys.com/UserFiles/Discrimin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76400"/>
            <a:ext cx="4475432" cy="3077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3300"/>
                </a:solidFill>
              </a:rPr>
              <a:t>აქტივობა 1. აივ/შიდსთან დაკავშირებული სტიგმა და დისკრიმინაცია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7924800" cy="4953000"/>
          </a:xfrm>
          <a:solidFill>
            <a:srgbClr val="687A52"/>
          </a:solidFill>
        </p:spPr>
        <p:txBody>
          <a:bodyPr>
            <a:normAutofit lnSpcReduction="10000"/>
          </a:bodyPr>
          <a:lstStyle/>
          <a:p>
            <a:pPr marL="447675" indent="-387350" algn="ctr">
              <a:buNone/>
            </a:pPr>
            <a:r>
              <a:rPr lang="ka-GE" sz="3200" b="1" dirty="0" smtClean="0">
                <a:solidFill>
                  <a:srgbClr val="93D274"/>
                </a:solidFill>
              </a:rPr>
              <a:t>სტიგმისა და დისკრიმინაციის გამო:</a:t>
            </a:r>
          </a:p>
          <a:p>
            <a:pPr marL="447675" indent="-387350" algn="ctr">
              <a:buNone/>
            </a:pPr>
            <a:endParaRPr lang="ka-GE" sz="3200" b="1" dirty="0" smtClean="0">
              <a:solidFill>
                <a:srgbClr val="93D274"/>
              </a:solidFill>
            </a:endParaRPr>
          </a:p>
          <a:p>
            <a:r>
              <a:rPr lang="ka-GE" sz="2800" b="1" dirty="0" smtClean="0"/>
              <a:t>ადამიანები უარს ამბობენ ტესტირებაზე; </a:t>
            </a:r>
          </a:p>
          <a:p>
            <a:pPr>
              <a:buNone/>
            </a:pPr>
            <a:endParaRPr lang="ka-GE" sz="2800" b="1" dirty="0" smtClean="0"/>
          </a:p>
          <a:p>
            <a:r>
              <a:rPr lang="ka-GE" sz="2800" b="1" dirty="0" smtClean="0"/>
              <a:t>ცდილობენ, დამალონ, რომ აივ ინფიცირებულები არიან;  </a:t>
            </a:r>
          </a:p>
          <a:p>
            <a:pPr>
              <a:buNone/>
            </a:pPr>
            <a:endParaRPr lang="ka-GE" sz="2800" b="1" dirty="0" smtClean="0"/>
          </a:p>
          <a:p>
            <a:r>
              <a:rPr lang="ka-GE" sz="2800" b="1" dirty="0" smtClean="0"/>
              <a:t>უარს ამბობენ მკურნალობაზე და პროფილაქტიკურ პროგრამებში მონაწილეობაზე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9" name="Picture 12" descr="#37055 Clip Art Graphic Of An Olive Green Guy Character On A Deserted Island by Jester Ar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7450" y="3524250"/>
            <a:ext cx="2724150" cy="280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3300"/>
                </a:solidFill>
              </a:rPr>
              <a:t>აქტივობა 1. აივ/შიდსთან დაკავშირებული სტიგმა და დისკრიმინაცია</a:t>
            </a:r>
            <a:endParaRPr lang="en-US" sz="3200" b="1" dirty="0">
              <a:solidFill>
                <a:srgbClr val="0033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71600" y="1905000"/>
            <a:ext cx="7772400" cy="1447800"/>
          </a:xfrm>
          <a:solidFill>
            <a:srgbClr val="687A52"/>
          </a:solidFill>
        </p:spPr>
        <p:txBody>
          <a:bodyPr>
            <a:normAutofit/>
          </a:bodyPr>
          <a:lstStyle/>
          <a:p>
            <a:pPr marL="447675" indent="17463" algn="ctr">
              <a:buNone/>
            </a:pPr>
            <a:r>
              <a:rPr lang="ka-GE" sz="3200" b="1" dirty="0" smtClean="0"/>
              <a:t>სტიგმა და დისკრიმინაცია ზრდის აივ ეპიდემიის გავრცელების რისკს</a:t>
            </a:r>
            <a:endParaRPr lang="en-US" sz="3200" b="1" dirty="0" smtClean="0"/>
          </a:p>
          <a:p>
            <a:pPr algn="ctr"/>
            <a:endParaRPr lang="en-US" dirty="0">
              <a:solidFill>
                <a:srgbClr val="7FCA5A"/>
              </a:solidFill>
            </a:endParaRPr>
          </a:p>
        </p:txBody>
      </p:sp>
      <p:pic>
        <p:nvPicPr>
          <p:cNvPr id="10" name="Picture 2" descr="http://www.barbspics.com/feel/i_emotion/clipart/Alo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343400"/>
            <a:ext cx="6781800" cy="1864995"/>
          </a:xfrm>
          <a:prstGeom prst="rect">
            <a:avLst/>
          </a:prstGeom>
          <a:noFill/>
        </p:spPr>
      </p:pic>
      <p:pic>
        <p:nvPicPr>
          <p:cNvPr id="12" name="Picture 16" descr="http://farm3.static.flickr.com/2534/4121113631_b9fb6534a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1751152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3300"/>
                </a:solidFill>
              </a:rPr>
              <a:t>აქტივობა 2. აივ ინფექციასთან დაკავშირებული პრობლემები</a:t>
            </a:r>
            <a:endParaRPr lang="en-US" sz="2800" b="1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724400"/>
          </a:xfrm>
          <a:solidFill>
            <a:schemeClr val="accent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a-GE" b="1" dirty="0" smtClean="0">
                <a:solidFill>
                  <a:schemeClr val="tx2">
                    <a:lumMod val="75000"/>
                  </a:schemeClr>
                </a:solidFill>
              </a:rPr>
              <a:t>დავალება ჯგუფებს:</a:t>
            </a:r>
          </a:p>
          <a:p>
            <a:pPr>
              <a:buNone/>
            </a:pPr>
            <a:endParaRPr lang="en-US" dirty="0" smtClean="0"/>
          </a:p>
          <a:p>
            <a:pPr marL="1035050" lvl="0" indent="0">
              <a:buNone/>
              <a:tabLst>
                <a:tab pos="1035050" algn="l"/>
              </a:tabLst>
            </a:pPr>
            <a:r>
              <a:rPr lang="ka-GE" b="1" i="1" dirty="0" smtClean="0">
                <a:solidFill>
                  <a:schemeClr val="tx2">
                    <a:lumMod val="75000"/>
                  </a:schemeClr>
                </a:solidFill>
              </a:rPr>
              <a:t>ჯგუფი 1. </a:t>
            </a:r>
            <a:r>
              <a:rPr lang="ka-GE" dirty="0" smtClean="0"/>
              <a:t>რა სოციალურ-ფსიქოლოგიური პრობლემები უჩნდებათ ჯანმრთელ ადამიანებს ეპიდემიასთან დაკავშირებით</a:t>
            </a:r>
          </a:p>
          <a:p>
            <a:pPr marL="1035050" lvl="0" indent="0">
              <a:buNone/>
              <a:tabLst>
                <a:tab pos="1035050" algn="l"/>
              </a:tabLst>
            </a:pPr>
            <a:r>
              <a:rPr lang="ka-GE" b="1" i="1" dirty="0" smtClean="0">
                <a:solidFill>
                  <a:schemeClr val="tx2">
                    <a:lumMod val="75000"/>
                  </a:schemeClr>
                </a:solidFill>
              </a:rPr>
              <a:t>ჯგუფი 2. </a:t>
            </a:r>
            <a:r>
              <a:rPr lang="ka-GE" dirty="0" smtClean="0"/>
              <a:t>რა სოციალურ-ფსიქოლოგიური პრობლემები უჩნდებათ აივ ინფიცირებულ და შიდსით დაავადებულ პირებს</a:t>
            </a:r>
          </a:p>
          <a:p>
            <a:pPr marL="1035050" lvl="0" indent="0">
              <a:buNone/>
              <a:tabLst>
                <a:tab pos="1035050" algn="l"/>
              </a:tabLst>
            </a:pPr>
            <a:r>
              <a:rPr lang="ka-GE" b="1" i="1" dirty="0" smtClean="0">
                <a:solidFill>
                  <a:schemeClr val="tx2">
                    <a:lumMod val="75000"/>
                  </a:schemeClr>
                </a:solidFill>
              </a:rPr>
              <a:t>ჯგუფი 3. </a:t>
            </a:r>
            <a:r>
              <a:rPr lang="ka-GE" dirty="0" smtClean="0"/>
              <a:t>რა სოციალურ-ფსიქოლოგიური პრობლემები უჩნდებათ მათ ოჯახის წევრებს</a:t>
            </a:r>
            <a:endParaRPr lang="en-US" dirty="0"/>
          </a:p>
        </p:txBody>
      </p:sp>
      <p:pic>
        <p:nvPicPr>
          <p:cNvPr id="8" name="Picture 28" descr="bar8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68082"/>
            <a:ext cx="9144000" cy="66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6" descr="C:\Users\tamusia\Desktop\animated pictures\0004 f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943225"/>
            <a:ext cx="790575" cy="790575"/>
          </a:xfrm>
          <a:prstGeom prst="rect">
            <a:avLst/>
          </a:prstGeom>
          <a:noFill/>
        </p:spPr>
      </p:pic>
      <p:pic>
        <p:nvPicPr>
          <p:cNvPr id="10" name="Picture 56" descr="C:\Users\tamusia\Desktop\animated pictures\0004 f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343400"/>
            <a:ext cx="790575" cy="790575"/>
          </a:xfrm>
          <a:prstGeom prst="rect">
            <a:avLst/>
          </a:prstGeom>
          <a:noFill/>
        </p:spPr>
      </p:pic>
      <p:pic>
        <p:nvPicPr>
          <p:cNvPr id="11" name="Picture 56" descr="C:\Users\tamusia\Desktop\animated pictures\0004 f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5638800"/>
            <a:ext cx="790575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3300"/>
                </a:solidFill>
              </a:rPr>
              <a:t>აქტივობა 2. აივ ინფექციასთან დაკავშირებული პრობლემები</a:t>
            </a:r>
            <a:endParaRPr lang="en-US" sz="2800" b="1" dirty="0">
              <a:solidFill>
                <a:srgbClr val="003300"/>
              </a:solidFill>
            </a:endParaRPr>
          </a:p>
        </p:txBody>
      </p:sp>
      <p:pic>
        <p:nvPicPr>
          <p:cNvPr id="4" name="Picture 96" descr="C:\Users\tamusia\Desktop\animated pictures\0010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0029" y="1676400"/>
            <a:ext cx="3403971" cy="5181600"/>
          </a:xfrm>
          <a:prstGeom prst="rect">
            <a:avLst/>
          </a:prstGeom>
          <a:noFill/>
        </p:spPr>
      </p:pic>
      <p:pic>
        <p:nvPicPr>
          <p:cNvPr id="5" name="Picture 26" descr="http://www.webweaver.nu/clipart/img/people/kids/cartoon-boy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810000"/>
            <a:ext cx="1654631" cy="19668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4478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4000" dirty="0" smtClean="0">
                <a:solidFill>
                  <a:srgbClr val="FFCC66"/>
                </a:solidFill>
              </a:rPr>
              <a:t>მოსწავლეთა ნამუშევრების წარდგენა</a:t>
            </a:r>
            <a:endParaRPr lang="en-US" sz="4000" dirty="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ka-GE" sz="4400" b="1" dirty="0" smtClean="0">
                <a:solidFill>
                  <a:srgbClr val="003300"/>
                </a:solidFill>
              </a:rPr>
              <a:t>საშინაო დავალება</a:t>
            </a:r>
            <a:endParaRPr lang="en-US" sz="4400" b="1" dirty="0">
              <a:solidFill>
                <a:srgbClr val="003300"/>
              </a:solidFill>
            </a:endParaRPr>
          </a:p>
        </p:txBody>
      </p:sp>
      <p:pic>
        <p:nvPicPr>
          <p:cNvPr id="5" name="Picture 2" descr="http://us.123rf.com/400wm/400/400/chudtsankov/chudtsankov1004/chudtsankov100400117/6792589-student-bookworm-by-a-class-room-chalk-boa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35834"/>
            <a:ext cx="6553200" cy="50459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114800" y="3048000"/>
            <a:ext cx="3200400" cy="1446550"/>
          </a:xfrm>
          <a:prstGeom prst="rect">
            <a:avLst/>
          </a:prstGeom>
          <a:solidFill>
            <a:srgbClr val="4789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4400" b="1" dirty="0" smtClean="0"/>
              <a:t>დაწერეთ სინქვეინი</a:t>
            </a:r>
            <a:endParaRPr lang="en-US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5029200" y="4495800"/>
            <a:ext cx="2286000" cy="533400"/>
          </a:xfrm>
          <a:prstGeom prst="rect">
            <a:avLst/>
          </a:prstGeom>
          <a:solidFill>
            <a:srgbClr val="478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289</TotalTime>
  <Words>199</Words>
  <Application>Microsoft Office PowerPoint</Application>
  <PresentationFormat>On-screen Show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აივ-თან ასოცირებული სტიგმა და დისკრიმინაცია</vt:lpstr>
      <vt:lpstr>აქტივობა 1. აივ/შიდსთან დაკავშირებული სტიგმა და დისკრიმინაცია</vt:lpstr>
      <vt:lpstr>აქტივობა 1. აივ/შიდსთან დაკავშირებული სტიგმა და დისკრიმინაცია</vt:lpstr>
      <vt:lpstr>აქტივობა 1. აივ/შიდსთან დაკავშირებული სტიგმა და დისკრიმინაცია</vt:lpstr>
      <vt:lpstr>აქტივობა 1. აივ/შიდსთან დაკავშირებული სტიგმა და დისკრიმინაცია</vt:lpstr>
      <vt:lpstr>აქტივობა 1. აივ/შიდსთან დაკავშირებული სტიგმა და დისკრიმინაცია</vt:lpstr>
      <vt:lpstr>აქტივობა 2. აივ ინფექციასთან დაკავშირებული პრობლემები</vt:lpstr>
      <vt:lpstr>აქტივობა 2. აივ ინფექციასთან დაკავშირებული პრობლემები</vt:lpstr>
      <vt:lpstr>საშინაო დავალება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აივ ასოცირებული სტიგმა</dc:title>
  <dc:creator>tamusia</dc:creator>
  <cp:lastModifiedBy>HP</cp:lastModifiedBy>
  <cp:revision>24</cp:revision>
  <dcterms:created xsi:type="dcterms:W3CDTF">2011-04-25T18:23:30Z</dcterms:created>
  <dcterms:modified xsi:type="dcterms:W3CDTF">2011-12-29T07:40:57Z</dcterms:modified>
</cp:coreProperties>
</file>