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0" r:id="rId5"/>
    <p:sldId id="261" r:id="rId6"/>
    <p:sldId id="263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2002B"/>
    <a:srgbClr val="FE0000"/>
    <a:srgbClr val="DE2020"/>
    <a:srgbClr val="FFCC66"/>
    <a:srgbClr val="DDDDDD"/>
    <a:srgbClr val="C0C0C0"/>
    <a:srgbClr val="B34F11"/>
    <a:srgbClr val="AC6600"/>
    <a:srgbClr val="6819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766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050" name="Picture 2" descr="C:\Users\tamusia\Desktop\Healthy life style training in schools\booklet for school student\PICTURES BOOKLET\tobacco\anti_tobacco_3_429635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00" cy="3381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959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962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3074" name="Picture 2" descr="C:\Users\tamusia\Desktop\Healthy life style training in schools\booklet for school student\PICTURES BOOKLET\tobacco\anti_tobacco_3_429635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0"/>
            <a:ext cx="4762500" cy="3381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99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290" name="Picture 2" descr="Smoke Cigarette Clip Art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8352888" y="-26052463"/>
            <a:ext cx="2857500" cy="1990725"/>
          </a:xfrm>
          <a:prstGeom prst="rect">
            <a:avLst/>
          </a:prstGeom>
          <a:noFill/>
        </p:spPr>
      </p:pic>
      <p:pic>
        <p:nvPicPr>
          <p:cNvPr id="12292" name="Picture 4" descr="Smoke Cigarette Clip Art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8352888" y="-26052463"/>
            <a:ext cx="2857500" cy="19907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6" descr="http://t1.gstatic.com/images?q=tbn:ANd9GcRWP4Xf1EyxkL3QovQmL2FAAA1O0_cn4AkCgQOaCw1Ca01WC8ZEg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029200"/>
            <a:ext cx="2286000" cy="158915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6" descr="http://t1.gstatic.com/images?q=tbn:ANd9GcRWP4Xf1EyxkL3QovQmL2FAAA1O0_cn4AkCgQOaCw1Ca01WC8ZEg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029200"/>
            <a:ext cx="2286000" cy="158915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t1.gstatic.com/images?q=tbn:ANd9GcRWP4Xf1EyxkL3QovQmL2FAAA1O0_cn4AkCgQOaCw1Ca01WC8ZEg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5268847"/>
            <a:ext cx="2286000" cy="158915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6" descr="http://t1.gstatic.com/images?q=tbn:ANd9GcRWP4Xf1EyxkL3QovQmL2FAAA1O0_cn4AkCgQOaCw1Ca01WC8ZEg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268846"/>
            <a:ext cx="2286000" cy="158915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6" descr="http://t1.gstatic.com/images?q=tbn:ANd9GcRWP4Xf1EyxkL3QovQmL2FAAA1O0_cn4AkCgQOaCw1Ca01WC8ZEg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828800"/>
            <a:ext cx="2286000" cy="158915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0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90DE7-0E4F-4791-B270-49C447F02F37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494B-D5E6-4137-97BC-ABAFFED9D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CC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5400" dirty="0" smtClean="0">
                <a:solidFill>
                  <a:schemeClr val="bg1"/>
                </a:solidFill>
              </a:rPr>
              <a:t>თამბაქო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smtClean="0">
                <a:solidFill>
                  <a:srgbClr val="FFFF99"/>
                </a:solidFill>
              </a:rPr>
              <a:t>ბიოლოგიის გაკვეთილი</a:t>
            </a:r>
            <a:endParaRPr lang="en-US" dirty="0" smtClean="0">
              <a:solidFill>
                <a:srgbClr val="FFFF99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ka-GE" dirty="0" smtClean="0"/>
              <a:t>აქტივობა 1. თამბაქოს მოხმარების შედეგები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915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a-GE" b="1" dirty="0" smtClean="0"/>
              <a:t>მოიფიქრეთ სამი ყველაზე მნიშვნელოვანი გზავნილი ( მესიჯი) თანატოლებისათვის</a:t>
            </a:r>
            <a:endParaRPr lang="en-US" b="1" dirty="0" smtClean="0"/>
          </a:p>
          <a:p>
            <a:pPr marL="625475" indent="0">
              <a:buNone/>
            </a:pPr>
            <a:r>
              <a:rPr lang="ka-GE" b="1" i="1" dirty="0" smtClean="0"/>
              <a:t>ჯგუფი 1: </a:t>
            </a:r>
            <a:r>
              <a:rPr lang="ka-GE" dirty="0" smtClean="0"/>
              <a:t>როგორ მოქმედებს თამბაქო ორგანიზმზე</a:t>
            </a:r>
            <a:endParaRPr lang="en-US" dirty="0" smtClean="0"/>
          </a:p>
          <a:p>
            <a:pPr marL="625475" indent="0">
              <a:buNone/>
            </a:pPr>
            <a:r>
              <a:rPr lang="ka-GE" b="1" i="1" dirty="0" smtClean="0"/>
              <a:t>ჯგუფი 2: </a:t>
            </a:r>
            <a:r>
              <a:rPr lang="ka-GE" dirty="0" smtClean="0"/>
              <a:t>რა შეიძლება მოჰყვეს თამბაქოს ხანგრძლივ მოხმარებას</a:t>
            </a:r>
            <a:endParaRPr lang="en-US" dirty="0" smtClean="0"/>
          </a:p>
          <a:p>
            <a:pPr marL="625475" indent="0">
              <a:buNone/>
            </a:pPr>
            <a:r>
              <a:rPr lang="ka-GE" b="1" i="1" dirty="0" smtClean="0"/>
              <a:t>ჯგუფი 3: </a:t>
            </a:r>
            <a:r>
              <a:rPr lang="ka-GE" dirty="0" smtClean="0"/>
              <a:t>რა არის პასიური მოწევა</a:t>
            </a:r>
            <a:endParaRPr lang="en-US" dirty="0"/>
          </a:p>
        </p:txBody>
      </p:sp>
      <p:pic>
        <p:nvPicPr>
          <p:cNvPr id="6" name="Picture 102" descr="C:\Users\tamusia\Desktop\animated pictures\0014mk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1524000" cy="1524000"/>
          </a:xfrm>
          <a:prstGeom prst="rect">
            <a:avLst/>
          </a:prstGeom>
          <a:noFill/>
        </p:spPr>
      </p:pic>
      <p:pic>
        <p:nvPicPr>
          <p:cNvPr id="7" name="Picture 3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00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343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34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1. თამბაქოს მოხმარების შედეგები</a:t>
            </a:r>
            <a:endParaRPr lang="en-US" sz="3200" b="1" dirty="0"/>
          </a:p>
        </p:txBody>
      </p:sp>
      <p:pic>
        <p:nvPicPr>
          <p:cNvPr id="8" name="Picture 96" descr="C:\Users\tamusia\Desktop\animated pictures\0010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4341454" cy="5867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495800" y="2362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4000" dirty="0" smtClean="0">
                <a:solidFill>
                  <a:srgbClr val="FFCC66"/>
                </a:solidFill>
              </a:rPr>
              <a:t>მოსწავლეთა ნამუშევრების წარდგენა</a:t>
            </a:r>
            <a:endParaRPr lang="en-US" sz="4000" dirty="0">
              <a:solidFill>
                <a:srgbClr val="FFCC66"/>
              </a:solidFill>
            </a:endParaRPr>
          </a:p>
        </p:txBody>
      </p:sp>
      <p:pic>
        <p:nvPicPr>
          <p:cNvPr id="10" name="Picture 132" descr="C:\Users\tamusia\Desktop\animated pictures\l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485910">
            <a:off x="1768769" y="2754492"/>
            <a:ext cx="533400" cy="71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itimes.com/files/blogfiles/232894/whatisincig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58674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chemeClr val="bg1"/>
                </a:solidFill>
              </a:rPr>
              <a:t>თამბაქოს ბოლის შემადგენლობა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153418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კადმიუმი</a:t>
            </a:r>
          </a:p>
          <a:p>
            <a:r>
              <a:rPr lang="ka-GE" sz="1400" b="1" dirty="0" smtClean="0"/>
              <a:t>ბატარეა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219980"/>
            <a:ext cx="1143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ბუთანი</a:t>
            </a:r>
          </a:p>
          <a:p>
            <a:r>
              <a:rPr lang="ka-GE" sz="1400" b="1" dirty="0" smtClean="0"/>
              <a:t>სანთებელა</a:t>
            </a:r>
            <a:endParaRPr lang="en-US" sz="1400" b="1" dirty="0"/>
          </a:p>
        </p:txBody>
      </p:sp>
      <p:sp>
        <p:nvSpPr>
          <p:cNvPr id="6" name="Rectangle 5"/>
          <p:cNvSpPr/>
          <p:nvPr/>
        </p:nvSpPr>
        <p:spPr>
          <a:xfrm>
            <a:off x="1219200" y="2667000"/>
            <a:ext cx="6858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4876800"/>
            <a:ext cx="12192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b="1" dirty="0" smtClean="0">
                <a:solidFill>
                  <a:srgbClr val="FF0000"/>
                </a:solidFill>
              </a:rPr>
              <a:t>მეთანი</a:t>
            </a:r>
          </a:p>
          <a:p>
            <a:pPr algn="r"/>
            <a:r>
              <a:rPr lang="ka-GE" sz="1400" b="1" dirty="0" smtClean="0"/>
              <a:t>ბუნებრივი აირი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343400"/>
            <a:ext cx="121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b="1" dirty="0" smtClean="0">
                <a:solidFill>
                  <a:srgbClr val="FF0000"/>
                </a:solidFill>
              </a:rPr>
              <a:t>ძმარმჟავა</a:t>
            </a:r>
          </a:p>
          <a:p>
            <a:pPr algn="r"/>
            <a:r>
              <a:rPr lang="ka-GE" sz="1400" b="1" dirty="0" smtClean="0"/>
              <a:t>ძმარი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2286000"/>
            <a:ext cx="1676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სტეარინის მჟავა</a:t>
            </a:r>
          </a:p>
          <a:p>
            <a:r>
              <a:rPr lang="ka-GE" sz="1400" b="1" dirty="0" smtClean="0"/>
              <a:t>სანთლის ცვილი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00600" y="3200400"/>
            <a:ext cx="11430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ტოლუენი</a:t>
            </a:r>
          </a:p>
          <a:p>
            <a:r>
              <a:rPr lang="ka-GE" sz="1400" b="1" dirty="0" smtClean="0"/>
              <a:t>გამხსნელი</a:t>
            </a:r>
          </a:p>
          <a:p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2895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ნიკოტინი</a:t>
            </a:r>
          </a:p>
          <a:p>
            <a:r>
              <a:rPr lang="ka-GE" sz="1400" b="1" dirty="0" smtClean="0"/>
              <a:t>ინსექტიციდი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62800" y="3810000"/>
            <a:ext cx="1981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ამონიუმი</a:t>
            </a:r>
          </a:p>
          <a:p>
            <a:r>
              <a:rPr lang="ka-GE" sz="1400" b="1" dirty="0" smtClean="0"/>
              <a:t>ტუალეტის საწმენდი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5257800"/>
            <a:ext cx="1143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დარიშხანი</a:t>
            </a:r>
          </a:p>
          <a:p>
            <a:r>
              <a:rPr lang="ka-GE" sz="1400" b="1" dirty="0" smtClean="0"/>
              <a:t>შხამი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5105400"/>
            <a:ext cx="12954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კარბონ მონოქსიდი</a:t>
            </a:r>
          </a:p>
          <a:p>
            <a:r>
              <a:rPr lang="ka-GE" sz="1400" b="1" dirty="0" smtClean="0"/>
              <a:t>ბოლი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5867400"/>
            <a:ext cx="1600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b="1" dirty="0" smtClean="0">
                <a:solidFill>
                  <a:srgbClr val="FF0000"/>
                </a:solidFill>
              </a:rPr>
              <a:t>მეთანოლი</a:t>
            </a:r>
          </a:p>
          <a:p>
            <a:pPr algn="r"/>
            <a:r>
              <a:rPr lang="ka-GE" sz="1400" b="1" dirty="0" smtClean="0"/>
              <a:t>რაკეტის საწვავი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05200" y="2971800"/>
            <a:ext cx="13716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ნაფტალინი</a:t>
            </a:r>
          </a:p>
          <a:p>
            <a:r>
              <a:rPr lang="ka-GE" sz="1400" b="1" dirty="0" smtClean="0"/>
              <a:t>ინსექტიციდი</a:t>
            </a:r>
          </a:p>
          <a:p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315200" y="6248400"/>
            <a:ext cx="914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</a:rPr>
              <a:t>საღებავი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tobaccofreedom.org/issues/addiction/images_addiction/smoke_2_brain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14401"/>
            <a:ext cx="6781800" cy="59436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chemeClr val="bg1"/>
                </a:solidFill>
              </a:rPr>
              <a:t>ნიკოტინის ზემოქმედების მექანიზმი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16002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თავდაპირველად შედის ფილტვებში, საიდანაც შეიწოვება სისხლში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5105400"/>
            <a:ext cx="1752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გული გადაისვრის მას სხეულის სხვადასხვა ნაწილებში 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1219200"/>
            <a:ext cx="12192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სისხლის მიმოქცევის სისტემიდან ნიკოტინი ადვილად აღწევს თავის ტვინში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mingus.charlesmingus3art.com/rich_files/bilder/smokersbod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838200"/>
            <a:ext cx="6096000" cy="60198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ka-GE" dirty="0" smtClean="0">
                <a:solidFill>
                  <a:schemeClr val="bg1"/>
                </a:solidFill>
              </a:rPr>
              <a:t>თამბაქოს მოხმარების შედეგები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838200"/>
            <a:ext cx="18288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ნაოჭები სახეზე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849868"/>
            <a:ext cx="1295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ინსულტი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838200"/>
            <a:ext cx="2057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უსიამოვნო სუნი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295400"/>
            <a:ext cx="2286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ნაადრევი გამელოტება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1752600"/>
            <a:ext cx="1752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ყელის/ხორხის კიბო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2309336"/>
            <a:ext cx="20574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წნევის მომატება, სისხლძარღვების დაზიანება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3124200"/>
            <a:ext cx="121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სისხლის კიბო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953000" y="4343400"/>
            <a:ext cx="2438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ფილტვების ანთება, კიბო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4724400"/>
            <a:ext cx="21336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sz="1400" dirty="0" smtClean="0"/>
              <a:t>პანკრეასის კიბო</a:t>
            </a:r>
          </a:p>
          <a:p>
            <a:r>
              <a:rPr lang="ka-GE" sz="1400" dirty="0" smtClean="0"/>
              <a:t>თირკმლის კიბო</a:t>
            </a:r>
          </a:p>
          <a:p>
            <a:r>
              <a:rPr lang="ka-GE" sz="1400" dirty="0" smtClean="0"/>
              <a:t>შარდის ბუშტის კიბო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029200" y="5562600"/>
            <a:ext cx="2286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დიაბეტის განვითარების რისკი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0" y="6334780"/>
            <a:ext cx="2286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განგრენის განვითარების რისკი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371600" y="1371600"/>
            <a:ext cx="1371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მხედველობის გაუარესება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371600" y="1905000"/>
            <a:ext cx="13716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კბილებისა და ღრძილების დაზიანება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371600" y="26670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თითებზე კანის გაყვითლება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447800" y="3581400"/>
            <a:ext cx="1981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გულის დაზიანება (იშემია, ინფარქტი)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1600" y="4214336"/>
            <a:ext cx="16764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კუჭის, ღვიძლის, ნაწლავების სიმსივნე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447800" y="5257800"/>
            <a:ext cx="1600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1400" dirty="0" smtClean="0"/>
              <a:t>გამონაყარი კანზე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1371600" y="5943600"/>
            <a:ext cx="1752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გამოჯანმრთელება ნელა ხდება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447800" y="6553200"/>
            <a:ext cx="1752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ka-GE" sz="1400" dirty="0" smtClean="0"/>
              <a:t>“მწეველთა” ხველა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://www.newlifelodge.com/nicotine_clip_image002_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rgbClr val="B34F1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>
                <a:solidFill>
                  <a:schemeClr val="bg1"/>
                </a:solidFill>
              </a:rPr>
              <a:t>ყოველწლიურად, დაახლოებით 440,000 ადამიანი იღუპება თამბაქოს მოხმარების შედეგად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1712267" y="3312467"/>
            <a:ext cx="4038600" cy="461665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2400" dirty="0" smtClean="0"/>
              <a:t>შემთხვევათა რაოდენობა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04800" y="6400800"/>
            <a:ext cx="3733800" cy="3810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5410200"/>
            <a:ext cx="990600" cy="52322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ფილტვის კიბო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5410200"/>
            <a:ext cx="1066800" cy="73866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გულის დაავა-</a:t>
            </a:r>
          </a:p>
          <a:p>
            <a:pPr algn="ctr"/>
            <a:r>
              <a:rPr lang="ka-GE" sz="1400" b="1" dirty="0" smtClean="0"/>
              <a:t>დება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5410200"/>
            <a:ext cx="1219200" cy="954107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ფილტვების  ქრონი-კული</a:t>
            </a:r>
          </a:p>
          <a:p>
            <a:pPr algn="ctr"/>
            <a:r>
              <a:rPr lang="ka-GE" sz="1400" b="1" dirty="0" smtClean="0"/>
              <a:t>ანთება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5410200"/>
            <a:ext cx="1143000" cy="52322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სხვა დიაგნოზი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5410200"/>
            <a:ext cx="1143000" cy="307777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ინსულტი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0" y="5410200"/>
            <a:ext cx="990600" cy="73866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სხვა ორგანოს კიბო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772400" y="5410200"/>
            <a:ext cx="1371600" cy="738664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თავის ტვინის სხვა დაზიანება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ndrewparisi.com/tobacco/images/lung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8594880" cy="3962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5181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3200" b="1" dirty="0" smtClean="0">
                <a:solidFill>
                  <a:srgbClr val="FFFF99"/>
                </a:solidFill>
              </a:rPr>
              <a:t>თამბაქოს</a:t>
            </a:r>
            <a:r>
              <a:rPr lang="ka-GE" sz="2800" b="1" dirty="0" smtClean="0">
                <a:solidFill>
                  <a:srgbClr val="FFFF99"/>
                </a:solidFill>
              </a:rPr>
              <a:t> მოწევა იწვევს ფილტვის კიბოს!</a:t>
            </a:r>
            <a:endParaRPr lang="en-US" sz="2800" b="1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სავარჯიშო: “არამწეველთა ქალაქის რუკა”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7696200" cy="5410200"/>
          </a:xfrm>
        </p:spPr>
        <p:txBody>
          <a:bodyPr>
            <a:normAutofit fontScale="92500" lnSpcReduction="20000"/>
          </a:bodyPr>
          <a:lstStyle/>
          <a:p>
            <a:pPr marL="625475" indent="-46038">
              <a:buNone/>
            </a:pPr>
            <a:r>
              <a:rPr lang="ka-GE" b="1" i="1" dirty="0" smtClean="0"/>
              <a:t>ჯგუფი 1: </a:t>
            </a:r>
            <a:r>
              <a:rPr lang="ka-GE" dirty="0" smtClean="0"/>
              <a:t>იმის საფუძველზე, რაც გაიგეთ, შეადგინეთ წარმოსახვითი </a:t>
            </a:r>
            <a:r>
              <a:rPr lang="ka-GE" b="1" u="sng" dirty="0" smtClean="0"/>
              <a:t>“არამწეველთა ქალაქის” </a:t>
            </a:r>
            <a:r>
              <a:rPr lang="ka-GE" dirty="0" smtClean="0"/>
              <a:t>გეგმა, მოიფიქრეთ ქუჩებისა და მოედნების, სხვადასხვა ობიექტების დასახელებები. შექმენით ლეგენდა ამ ქალაქზე.</a:t>
            </a:r>
          </a:p>
          <a:p>
            <a:pPr marL="625475" indent="-46038">
              <a:buNone/>
            </a:pPr>
            <a:r>
              <a:rPr lang="ka-GE" dirty="0" smtClean="0"/>
              <a:t> </a:t>
            </a:r>
          </a:p>
          <a:p>
            <a:pPr marL="625475" indent="-46038">
              <a:buNone/>
            </a:pPr>
            <a:r>
              <a:rPr lang="ka-GE" b="1" i="1" dirty="0" smtClean="0"/>
              <a:t>ჯგუფი 2: </a:t>
            </a:r>
            <a:r>
              <a:rPr lang="ka-GE" dirty="0" smtClean="0"/>
              <a:t>იმის საფუძველზე, რაც გაიგეთ, შეადგინეთ წარმოსახვითი </a:t>
            </a:r>
            <a:r>
              <a:rPr lang="ka-GE" b="1" u="sng" dirty="0" smtClean="0"/>
              <a:t>“მწეველთა ქალაქის” </a:t>
            </a:r>
            <a:r>
              <a:rPr lang="ka-GE" dirty="0" smtClean="0"/>
              <a:t>გეგმა, მოიფიქრეთ ქუჩებისა და მოედნების, სხვადასხვა ობიექტების დასახელებები. შექმენით ლეგენდა ამ ქალაქზე. </a:t>
            </a:r>
          </a:p>
          <a:p>
            <a:endParaRPr lang="ka-GE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114" descr="C:\Users\tamusia\Desktop\animated pictures\0024 jk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905000"/>
            <a:ext cx="952500" cy="952500"/>
          </a:xfrm>
          <a:prstGeom prst="rect">
            <a:avLst/>
          </a:prstGeom>
          <a:noFill/>
        </p:spPr>
      </p:pic>
      <p:pic>
        <p:nvPicPr>
          <p:cNvPr id="5" name="Picture 126" descr="C:\Users\tamusia\Desktop\animated pictures\df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47244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283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თამბაქო</vt:lpstr>
      <vt:lpstr>აქტივობა 1. თამბაქოს მოხმარების შედეგები</vt:lpstr>
      <vt:lpstr>აქტივობა 1. თამბაქოს მოხმარების შედეგები</vt:lpstr>
      <vt:lpstr>თამბაქოს ბოლის შემადგენლობა</vt:lpstr>
      <vt:lpstr>ნიკოტინის ზემოქმედების მექანიზმი</vt:lpstr>
      <vt:lpstr>თამბაქოს მოხმარების შედეგები</vt:lpstr>
      <vt:lpstr>Slide 7</vt:lpstr>
      <vt:lpstr>Slide 8</vt:lpstr>
      <vt:lpstr>აქტივობა 2. სავარჯიშო: “არამწეველთა ქალაქის რუკა”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tamusia</dc:creator>
  <cp:lastModifiedBy>HP</cp:lastModifiedBy>
  <cp:revision>10</cp:revision>
  <dcterms:created xsi:type="dcterms:W3CDTF">2011-04-25T15:21:18Z</dcterms:created>
  <dcterms:modified xsi:type="dcterms:W3CDTF">2011-12-29T07:41:41Z</dcterms:modified>
</cp:coreProperties>
</file>