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71" r:id="rId2"/>
    <p:sldId id="256" r:id="rId3"/>
    <p:sldId id="266" r:id="rId4"/>
    <p:sldId id="257" r:id="rId5"/>
    <p:sldId id="258" r:id="rId6"/>
    <p:sldId id="259" r:id="rId7"/>
    <p:sldId id="260" r:id="rId8"/>
    <p:sldId id="261" r:id="rId9"/>
    <p:sldId id="265" r:id="rId10"/>
    <p:sldId id="269" r:id="rId11"/>
    <p:sldId id="262" r:id="rId12"/>
    <p:sldId id="263" r:id="rId13"/>
    <p:sldId id="264"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4A08C-1103-4DC4-8D6D-A38B2D356F6B}" type="datetimeFigureOut">
              <a:rPr lang="en-US" smtClean="0"/>
              <a:pPr/>
              <a:t>11/17/2013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7FF3C-4EC8-4294-860E-E20668E6CEBA}" type="slidenum">
              <a:rPr lang="en-US" smtClean="0"/>
              <a:pPr/>
              <a:t>‹#›</a:t>
            </a:fld>
            <a:endParaRPr lang="en-US"/>
          </a:p>
        </p:txBody>
      </p:sp>
    </p:spTree>
    <p:extLst>
      <p:ext uri="{BB962C8B-B14F-4D97-AF65-F5344CB8AC3E}">
        <p14:creationId xmlns:p14="http://schemas.microsoft.com/office/powerpoint/2010/main" val="97799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357FF3C-4EC8-4294-860E-E20668E6CEB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11/17/2013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1143000"/>
          </a:xfrm>
        </p:spPr>
        <p:txBody>
          <a:bodyPr>
            <a:noAutofit/>
          </a:bodyPr>
          <a:lstStyle/>
          <a:p>
            <a:r>
              <a:rPr lang="en-US" sz="3200" dirty="0" smtClean="0"/>
              <a:t> </a:t>
            </a:r>
            <a:r>
              <a:rPr lang="ka-GE" sz="3200" dirty="0" smtClean="0"/>
              <a:t>პროექტი</a:t>
            </a:r>
            <a:r>
              <a:rPr lang="en-US" sz="3200" dirty="0" smtClean="0"/>
              <a:t/>
            </a:r>
            <a:br>
              <a:rPr lang="en-US" sz="3200" dirty="0" smtClean="0"/>
            </a:br>
            <a:r>
              <a:rPr lang="ka-GE" sz="3200" dirty="0" smtClean="0"/>
              <a:t>„წმ.შუშანიკი, წმ.აბო და წმ.გრიგოლი მასლოუს მოთხოვნილებათა პირამიდა“.</a:t>
            </a:r>
            <a:endParaRPr lang="ru-RU" sz="3200" dirty="0"/>
          </a:p>
        </p:txBody>
      </p:sp>
      <p:pic>
        <p:nvPicPr>
          <p:cNvPr id="4" name="Содержимое 3" descr="_36_1200_1.jpg"/>
          <p:cNvPicPr>
            <a:picLocks noGrp="1" noChangeAspect="1"/>
          </p:cNvPicPr>
          <p:nvPr>
            <p:ph idx="1"/>
          </p:nvPr>
        </p:nvPicPr>
        <p:blipFill>
          <a:blip r:embed="rId4"/>
          <a:stretch>
            <a:fillRect/>
          </a:stretch>
        </p:blipFill>
        <p:spPr>
          <a:xfrm>
            <a:off x="0" y="1752600"/>
            <a:ext cx="9144000" cy="5105400"/>
          </a:xfrm>
        </p:spPr>
      </p:pic>
      <p:pic>
        <p:nvPicPr>
          <p:cNvPr id="5" name="kirie eleison-jiq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6096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4" name="Содержимое 3" descr="250834506.jpg"/>
          <p:cNvPicPr>
            <a:picLocks noGrp="1" noChangeAspect="1"/>
          </p:cNvPicPr>
          <p:nvPr>
            <p:ph idx="1"/>
          </p:nvPr>
        </p:nvPicPr>
        <p:blipFill>
          <a:blip r:embed="rId2"/>
          <a:stretch>
            <a:fillRect/>
          </a:stretch>
        </p:blipFill>
        <p:spPr>
          <a:xfrm>
            <a:off x="30932" y="0"/>
            <a:ext cx="9113068"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ka-GE" sz="1800" dirty="0" smtClean="0"/>
              <a:t>ხორციელება,ვითარცა ქმნილება ღვთისა, თავისთავად სიკეთეა და ზოგიერთი სათნოება მის გარეშე ვერც აღსრულდება. ხორციელი არსებობის დათმობით აღძრული მძაფრი ტკივილი შუშანიკ-დედოფლის მოწამეობრილი გზით მთელ სიგრძეზე მჟღავნდება. ხოლო აბო თბილელს ეშინია სიკვდილის, უჭირს ხორციელ სატკივართა დათმენა და ამიტომ სთხოვს უფალს, რომ დაეხმაროს ხორციელ შიშის დაძლევაში.მოწამე სძლევს შინაგან გაორებას და იმარჯვებს ტანჯვაზე. </a:t>
            </a:r>
            <a:br>
              <a:rPr lang="ka-GE" sz="1800" dirty="0" smtClean="0"/>
            </a:br>
            <a:endParaRPr lang="en-US" sz="1800" dirty="0"/>
          </a:p>
        </p:txBody>
      </p:sp>
      <p:pic>
        <p:nvPicPr>
          <p:cNvPr id="4" name="Content Placeholder 3" descr="shushaniki2.jpeg"/>
          <p:cNvPicPr>
            <a:picLocks noGrp="1" noChangeAspect="1"/>
          </p:cNvPicPr>
          <p:nvPr>
            <p:ph sz="half" idx="1"/>
          </p:nvPr>
        </p:nvPicPr>
        <p:blipFill>
          <a:blip r:embed="rId2"/>
          <a:stretch>
            <a:fillRect/>
          </a:stretch>
        </p:blipFill>
        <p:spPr>
          <a:xfrm>
            <a:off x="228600" y="1828800"/>
            <a:ext cx="4038600" cy="5029200"/>
          </a:xfrm>
        </p:spPr>
      </p:pic>
      <p:pic>
        <p:nvPicPr>
          <p:cNvPr id="6" name="Content Placeholder 5" descr="abo.jpeg"/>
          <p:cNvPicPr>
            <a:picLocks noGrp="1" noChangeAspect="1"/>
          </p:cNvPicPr>
          <p:nvPr>
            <p:ph sz="half" idx="2"/>
          </p:nvPr>
        </p:nvPicPr>
        <p:blipFill>
          <a:blip r:embed="rId3"/>
          <a:stretch>
            <a:fillRect/>
          </a:stretch>
        </p:blipFill>
        <p:spPr>
          <a:xfrm>
            <a:off x="4495800" y="1828800"/>
            <a:ext cx="4419600" cy="5029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295400"/>
          </a:xfrm>
        </p:spPr>
        <p:txBody>
          <a:bodyPr>
            <a:normAutofit fontScale="90000"/>
          </a:bodyPr>
          <a:lstStyle/>
          <a:p>
            <a:r>
              <a:rPr lang="ka-GE" sz="1800" dirty="0" smtClean="0"/>
              <a:t> სხეულისა და სულის დაპირისპირება ზოგჯერ „ცხოვრების“ გმირის სახეშიც იჩენს თავს. აქ იგი, ჩვეულებრივ, მეორეხარისხოვანია, მაგრამ ზოგჯერ მწვავე ხასიათიც შეიძლება მიიღოს. ქართულ ჰაგიოგრაფიაში ასეთია, მაგალითად, „წმ.გრიგოლ ხანძთელის ცხოვრება.“</a:t>
            </a:r>
            <a:br>
              <a:rPr lang="ka-GE" sz="1800" dirty="0" smtClean="0"/>
            </a:br>
            <a:r>
              <a:rPr lang="ka-GE" sz="1800" dirty="0" smtClean="0"/>
              <a:t>           „გრიგოლ ხანძთელის ცხოვრების“ ავტორის აზრით, თავმდაბლობა მონაზვნების სინონიმია.</a:t>
            </a:r>
            <a:br>
              <a:rPr lang="ka-GE" sz="1800" dirty="0" smtClean="0"/>
            </a:br>
            <a:endParaRPr lang="en-US" sz="1800" dirty="0"/>
          </a:p>
        </p:txBody>
      </p:sp>
      <p:pic>
        <p:nvPicPr>
          <p:cNvPr id="7" name="Content Placeholder 6" descr="grigol.jpeg"/>
          <p:cNvPicPr>
            <a:picLocks noGrp="1" noChangeAspect="1"/>
          </p:cNvPicPr>
          <p:nvPr>
            <p:ph idx="1"/>
          </p:nvPr>
        </p:nvPicPr>
        <p:blipFill>
          <a:blip r:embed="rId2"/>
          <a:stretch>
            <a:fillRect/>
          </a:stretch>
        </p:blipFill>
        <p:spPr>
          <a:xfrm>
            <a:off x="457200" y="1981200"/>
            <a:ext cx="3200400" cy="3886200"/>
          </a:xfrm>
        </p:spPr>
      </p:pic>
      <p:sp>
        <p:nvSpPr>
          <p:cNvPr id="8" name="Rectangle 7"/>
          <p:cNvSpPr/>
          <p:nvPr/>
        </p:nvSpPr>
        <p:spPr>
          <a:xfrm>
            <a:off x="4191000" y="2057400"/>
            <a:ext cx="4800600" cy="3139321"/>
          </a:xfrm>
          <a:prstGeom prst="rect">
            <a:avLst/>
          </a:prstGeom>
        </p:spPr>
        <p:txBody>
          <a:bodyPr wrap="square">
            <a:spAutoFit/>
          </a:bodyPr>
          <a:lstStyle/>
          <a:p>
            <a:r>
              <a:rPr lang="ka-GE" dirty="0" smtClean="0"/>
              <a:t> გიორგი მერჩულეს მსჯელობიდან ვასკვნით , რომ მერჩულე არათუ უთანასწორებს ბერებს მარტვილებს, არამედ მათზე აღმატებულადაც კი სახავს.წმინდა მამებს ყოველდღიური ბრძოლა უხდებათ უკეთურებთან, ეშმაკთან, ცხოვრებასთან რასაც იგი ყოველდღიურ წამებას უწოდებს. გამოდის, რომ მარტვილობა ამა თუ იმ ფორმით მაინც აუცილებელი ყოფილა ადამიანური სრულყოფის-წმინდანობის მისაღწევად.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486400"/>
          </a:xfrm>
        </p:spPr>
        <p:txBody>
          <a:bodyPr>
            <a:noAutofit/>
          </a:bodyPr>
          <a:lstStyle/>
          <a:p>
            <a:r>
              <a:rPr lang="ka-GE" sz="2000" dirty="0" smtClean="0">
                <a:solidFill>
                  <a:schemeClr val="accent1"/>
                </a:solidFill>
              </a:rPr>
              <a:t> მასლოუს თეორიის მიხედვით, იმისთვის, რომ ადამიანმა მიაღწიოს მოთხოვნილებათა ყველაზე მაღალ დონეს, აუცილებელია ფლობდეს სხვა მის ქვეშ მდგომ დონეებს.</a:t>
            </a:r>
            <a:br>
              <a:rPr lang="ka-GE" sz="2000" dirty="0" smtClean="0">
                <a:solidFill>
                  <a:schemeClr val="accent1"/>
                </a:solidFill>
              </a:rPr>
            </a:br>
            <a:r>
              <a:rPr lang="ka-GE" sz="2000" dirty="0" smtClean="0">
                <a:solidFill>
                  <a:schemeClr val="accent1"/>
                </a:solidFill>
              </a:rPr>
              <a:t> I. ფიზიოლოგიური საჭიროებები პირდაპირ კავშირშია ადამიანების არსებობასთან და სიცოცხლისთვის მნიშვნელოვანია მათი დაკმაყოფილება. თუ ეს მოთხოვნილებები არ იქნება დაკმაყოფილებული, ორგანიზმი უბრალოდ ვერ განაგრძობს არსებობას.</a:t>
            </a:r>
            <a:br>
              <a:rPr lang="ka-GE" sz="2000" dirty="0" smtClean="0">
                <a:solidFill>
                  <a:schemeClr val="accent1"/>
                </a:solidFill>
              </a:rPr>
            </a:br>
            <a:r>
              <a:rPr lang="ka-GE" sz="2000" dirty="0" smtClean="0">
                <a:solidFill>
                  <a:schemeClr val="accent1"/>
                </a:solidFill>
              </a:rPr>
              <a:t>II. დაცულობის საჭიროება - თუკი პირველადი მოთხოვნილებები დაკმაყოფილებულია, მაშინ ჩნდება მეორადი საჭიროებების აუცილებლობა. </a:t>
            </a:r>
            <a:br>
              <a:rPr lang="ka-GE" sz="2000" dirty="0" smtClean="0">
                <a:solidFill>
                  <a:schemeClr val="accent1"/>
                </a:solidFill>
              </a:rPr>
            </a:br>
            <a:r>
              <a:rPr lang="ka-GE" sz="2000" dirty="0" smtClean="0">
                <a:solidFill>
                  <a:schemeClr val="accent1"/>
                </a:solidFill>
              </a:rPr>
              <a:t>III. ფიზიოლოგიური მოთხოვნილებების დაკმაყოფილების შემდგომ და მას შემდეგ, რაც იქმნება ფიზიკური და სოციალური უსაფრთხოება, ადამიანს უჩნდება სურვილი უყვარდეთ, უყვარდეს, ეკუთვნოდეს ვინმეს ან პირიქით.</a:t>
            </a:r>
            <a:br>
              <a:rPr lang="ka-GE" sz="2000" dirty="0" smtClean="0">
                <a:solidFill>
                  <a:schemeClr val="accent1"/>
                </a:solidFill>
              </a:rPr>
            </a:br>
            <a:r>
              <a:rPr lang="ka-GE" sz="2000" dirty="0" smtClean="0">
                <a:solidFill>
                  <a:schemeClr val="accent1"/>
                </a:solidFill>
              </a:rPr>
              <a:t>IV. პატივისცემა, ანუ იყოს დაფასებული საზოგადოების მიერ.</a:t>
            </a:r>
            <a:br>
              <a:rPr lang="ka-GE" sz="2000" dirty="0" smtClean="0">
                <a:solidFill>
                  <a:schemeClr val="accent1"/>
                </a:solidFill>
              </a:rPr>
            </a:br>
            <a:r>
              <a:rPr lang="ka-GE" sz="2000" dirty="0" smtClean="0">
                <a:solidFill>
                  <a:schemeClr val="accent1"/>
                </a:solidFill>
              </a:rPr>
              <a:t>V. თვითრეალიზაცია -  ეს დონე გულისხმობს ადამიანის თვითრეალიზებას და ანგელოზებრივი ბუნების გამოვლინებას, რომელიც ვლინდება ადამიანის თვითრეალიზაციის მაღალ დონეზე. </a:t>
            </a:r>
            <a:br>
              <a:rPr lang="ka-GE" sz="2000" dirty="0" smtClean="0">
                <a:solidFill>
                  <a:schemeClr val="accent1"/>
                </a:solidFill>
              </a:rPr>
            </a:br>
            <a:endParaRPr lang="en-US" sz="2000" dirty="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59.PNG"/>
          <p:cNvPicPr>
            <a:picLocks noChangeAspect="1"/>
          </p:cNvPicPr>
          <p:nvPr/>
        </p:nvPicPr>
        <p:blipFill>
          <a:blip r:embed="rId2"/>
          <a:stretch>
            <a:fillRect/>
          </a:stretch>
        </p:blipFill>
        <p:spPr>
          <a:xfrm>
            <a:off x="0" y="-20954"/>
            <a:ext cx="9144000" cy="6878954"/>
          </a:xfrm>
          <a:prstGeom prst="rect">
            <a:avLst/>
          </a:prstGeom>
        </p:spPr>
      </p:pic>
      <p:sp>
        <p:nvSpPr>
          <p:cNvPr id="6" name="Горизонтальный свиток 5"/>
          <p:cNvSpPr/>
          <p:nvPr/>
        </p:nvSpPr>
        <p:spPr>
          <a:xfrm>
            <a:off x="5943600" y="838200"/>
            <a:ext cx="2362200" cy="1752600"/>
          </a:xfrm>
          <a:prstGeom prst="horizontalScroll">
            <a:avLst/>
          </a:prstGeom>
          <a:ln>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1400" dirty="0" smtClean="0">
                <a:solidFill>
                  <a:schemeClr val="bg1">
                    <a:lumMod val="75000"/>
                    <a:lumOff val="25000"/>
                  </a:schemeClr>
                </a:solidFill>
              </a:rPr>
              <a:t>სწორედ, მხოლოდ ამ წმინდანებმა მიაღწიეს ყველაზე მაღალ დონეს- თვითრეალიზაციას</a:t>
            </a:r>
            <a:endParaRPr lang="ru-RU" sz="1400" dirty="0">
              <a:solidFill>
                <a:schemeClr val="bg1">
                  <a:lumMod val="75000"/>
                  <a:lumOff val="25000"/>
                </a:schemeClr>
              </a:solidFill>
            </a:endParaRPr>
          </a:p>
        </p:txBody>
      </p:sp>
      <p:sp>
        <p:nvSpPr>
          <p:cNvPr id="7" name="Блок-схема: перфолента 6"/>
          <p:cNvSpPr/>
          <p:nvPr/>
        </p:nvSpPr>
        <p:spPr>
          <a:xfrm>
            <a:off x="762000" y="838200"/>
            <a:ext cx="2286000" cy="1447800"/>
          </a:xfrm>
          <a:prstGeom prst="flowChartPunchedTape">
            <a:avLst/>
          </a:prstGeom>
          <a:ln>
            <a:solidFill>
              <a:schemeClr val="bg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1400" dirty="0" smtClean="0">
                <a:solidFill>
                  <a:schemeClr val="bg1">
                    <a:lumMod val="75000"/>
                    <a:lumOff val="25000"/>
                  </a:schemeClr>
                </a:solidFill>
              </a:rPr>
              <a:t>სამივე წმინდანს გააჩნდათ პატივისცემის და თვითშეფასების  უნარი</a:t>
            </a:r>
            <a:endParaRPr lang="ru-RU" sz="1400" dirty="0">
              <a:solidFill>
                <a:schemeClr val="bg1">
                  <a:lumMod val="75000"/>
                  <a:lumOff val="25000"/>
                </a:schemeClr>
              </a:solidFill>
            </a:endParaRPr>
          </a:p>
        </p:txBody>
      </p:sp>
      <p:sp>
        <p:nvSpPr>
          <p:cNvPr id="8" name="Блок-схема: перфолента 7"/>
          <p:cNvSpPr/>
          <p:nvPr/>
        </p:nvSpPr>
        <p:spPr>
          <a:xfrm>
            <a:off x="7010400" y="2743200"/>
            <a:ext cx="2133600" cy="2252472"/>
          </a:xfrm>
          <a:prstGeom prst="flowChartPunchedTape">
            <a:avLst/>
          </a:prstGeom>
          <a:solidFill>
            <a:schemeClr val="accent1"/>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1200" dirty="0" smtClean="0">
                <a:solidFill>
                  <a:schemeClr val="bg1">
                    <a:lumMod val="75000"/>
                    <a:lumOff val="25000"/>
                  </a:schemeClr>
                </a:solidFill>
              </a:rPr>
              <a:t>შუშანიკს, აბოს და გრიგოლს  არ ჰქონიათ ფიზიოლოგიური მოთხოვნილებები წინა პლანზე წამოწეული. მაგალითად,წმ. შუშანიკს არ მოუცილებია მისი სხეულიდან მატლები</a:t>
            </a:r>
            <a:endParaRPr lang="ru-RU" sz="1200" dirty="0">
              <a:solidFill>
                <a:schemeClr val="bg1">
                  <a:lumMod val="75000"/>
                  <a:lumOff val="25000"/>
                </a:schemeClr>
              </a:solidFill>
            </a:endParaRPr>
          </a:p>
        </p:txBody>
      </p:sp>
      <p:sp>
        <p:nvSpPr>
          <p:cNvPr id="9" name="Вертикальный свиток 8"/>
          <p:cNvSpPr/>
          <p:nvPr/>
        </p:nvSpPr>
        <p:spPr>
          <a:xfrm>
            <a:off x="0" y="3733800"/>
            <a:ext cx="1447800" cy="2057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smtClean="0"/>
              <a:t> </a:t>
            </a:r>
            <a:r>
              <a:rPr lang="ka-GE" sz="1200" dirty="0" smtClean="0">
                <a:solidFill>
                  <a:schemeClr val="bg1">
                    <a:lumMod val="75000"/>
                    <a:lumOff val="25000"/>
                  </a:schemeClr>
                </a:solidFill>
              </a:rPr>
              <a:t>არცერთი წმინდანი არ ზრუნავდა მათ სოციალურ ან ეკონომიკურ მდგომარეობაზე </a:t>
            </a:r>
            <a:endParaRPr lang="ru-RU" sz="1200" dirty="0">
              <a:solidFill>
                <a:schemeClr val="bg1">
                  <a:lumMod val="75000"/>
                  <a:lumOff val="25000"/>
                </a:schemeClr>
              </a:solidFill>
            </a:endParaRPr>
          </a:p>
        </p:txBody>
      </p:sp>
      <p:sp>
        <p:nvSpPr>
          <p:cNvPr id="11" name="Горизонтальный свиток 10"/>
          <p:cNvSpPr/>
          <p:nvPr/>
        </p:nvSpPr>
        <p:spPr>
          <a:xfrm>
            <a:off x="228600" y="2286000"/>
            <a:ext cx="23622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smtClean="0">
                <a:solidFill>
                  <a:schemeClr val="bg1">
                    <a:lumMod val="75000"/>
                    <a:lumOff val="25000"/>
                  </a:schemeClr>
                </a:solidFill>
              </a:rPr>
              <a:t>წმინდა გრიგოლს  ჰქონდა უდიდესი სიყვარული მასთან  ერთად მოღვაწე ბერების და მოწაფეების მიმართ  </a:t>
            </a:r>
            <a:endParaRPr lang="ru-RU" sz="1200"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09600" y="381000"/>
            <a:ext cx="8305800" cy="6248400"/>
          </a:xfrm>
        </p:spPr>
        <p:txBody>
          <a:bodyPr>
            <a:noAutofit/>
          </a:bodyPr>
          <a:lstStyle/>
          <a:p>
            <a:r>
              <a:rPr lang="ka-GE" dirty="0" smtClean="0">
                <a:solidFill>
                  <a:schemeClr val="tx1"/>
                </a:solidFill>
              </a:rPr>
              <a:t>სკოლა-სსიპ ქალაქ თბილისი N128 საჯარო სკოლა.</a:t>
            </a:r>
            <a:endParaRPr lang="en-US" dirty="0" smtClean="0">
              <a:solidFill>
                <a:schemeClr val="tx1"/>
              </a:solidFill>
            </a:endParaRPr>
          </a:p>
          <a:p>
            <a:r>
              <a:rPr lang="ka-GE" dirty="0" smtClean="0">
                <a:solidFill>
                  <a:schemeClr val="tx1"/>
                </a:solidFill>
              </a:rPr>
              <a:t>კლასი-X</a:t>
            </a:r>
            <a:r>
              <a:rPr lang="ka-GE" baseline="30000" dirty="0" smtClean="0">
                <a:solidFill>
                  <a:schemeClr val="tx1"/>
                </a:solidFill>
              </a:rPr>
              <a:t>1</a:t>
            </a:r>
            <a:endParaRPr lang="en-US" dirty="0" smtClean="0">
              <a:solidFill>
                <a:schemeClr val="tx1"/>
              </a:solidFill>
            </a:endParaRPr>
          </a:p>
          <a:p>
            <a:r>
              <a:rPr lang="ka-GE" dirty="0" smtClean="0">
                <a:solidFill>
                  <a:schemeClr val="tx1"/>
                </a:solidFill>
              </a:rPr>
              <a:t>ავტორები - გურამ აფციაური, ლუკა ახობაძე, მარიამ პატარავა-ბუკოვსკაია, გურამ გარდავა, ბექა გორდეზიანი, თათული დვალი.</a:t>
            </a:r>
          </a:p>
          <a:p>
            <a:endParaRPr lang="en-US" dirty="0" smtClean="0">
              <a:solidFill>
                <a:schemeClr val="tx1"/>
              </a:solidFill>
            </a:endParaRPr>
          </a:p>
          <a:p>
            <a:r>
              <a:rPr lang="ka-GE" dirty="0" smtClean="0">
                <a:solidFill>
                  <a:schemeClr val="tx1"/>
                </a:solidFill>
              </a:rPr>
              <a:t>საგანი -ქარ</a:t>
            </a:r>
            <a:r>
              <a:rPr lang="en-US" dirty="0" smtClean="0">
                <a:solidFill>
                  <a:schemeClr val="tx1"/>
                </a:solidFill>
              </a:rPr>
              <a:t>თ</a:t>
            </a:r>
            <a:r>
              <a:rPr lang="ka-GE" dirty="0" smtClean="0">
                <a:solidFill>
                  <a:schemeClr val="tx1"/>
                </a:solidFill>
              </a:rPr>
              <a:t>ული ენა და ლიტერატურა.</a:t>
            </a:r>
          </a:p>
          <a:p>
            <a:endParaRPr lang="en-US" dirty="0" smtClean="0">
              <a:solidFill>
                <a:schemeClr val="tx1"/>
              </a:solidFill>
            </a:endParaRPr>
          </a:p>
          <a:p>
            <a:r>
              <a:rPr lang="ka-GE" dirty="0" smtClean="0">
                <a:solidFill>
                  <a:schemeClr val="tx1"/>
                </a:solidFill>
              </a:rPr>
              <a:t>თემა -სრულქმნილი ადამიანის ანტიკური და ქრისტიანული იდეალი და მასლოუს მოთხოვნილებათა პირამიდა</a:t>
            </a:r>
            <a:r>
              <a:rPr lang="ka-GE" sz="2000" dirty="0" smtClean="0">
                <a:solidFill>
                  <a:schemeClr val="tx1"/>
                </a:solidFill>
              </a:rPr>
              <a:t>.</a:t>
            </a:r>
            <a:endParaRPr lang="en-US" sz="2000" dirty="0" smtClean="0">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1000"/>
            <a:ext cx="8229600" cy="5928360"/>
          </a:xfrm>
        </p:spPr>
        <p:txBody>
          <a:bodyPr>
            <a:normAutofit fontScale="70000" lnSpcReduction="20000"/>
          </a:bodyPr>
          <a:lstStyle/>
          <a:p>
            <a:r>
              <a:rPr lang="ka-GE" dirty="0" smtClean="0"/>
              <a:t>პროეტქის მიზანი-1.ჰაგიოგრაფიული ტექსტების უკეთ შესწალა;</a:t>
            </a:r>
            <a:endParaRPr lang="en-US" dirty="0" smtClean="0"/>
          </a:p>
          <a:p>
            <a:r>
              <a:rPr lang="ka-GE" dirty="0" smtClean="0"/>
              <a:t>                                   2.მასლოუს თეორიის პრაქტიკული გამოყენება;</a:t>
            </a:r>
            <a:endParaRPr lang="en-US" dirty="0" smtClean="0"/>
          </a:p>
          <a:p>
            <a:r>
              <a:rPr lang="ka-GE" dirty="0" smtClean="0"/>
              <a:t>                                   3. წმინდანთა ცხოვრების გაანალიზება და განხილვა.</a:t>
            </a:r>
            <a:endParaRPr lang="en-US" dirty="0" smtClean="0"/>
          </a:p>
          <a:p>
            <a:r>
              <a:rPr lang="ka-GE" dirty="0" smtClean="0"/>
              <a:t/>
            </a:r>
            <a:br>
              <a:rPr lang="ka-GE" dirty="0" smtClean="0"/>
            </a:br>
            <a:r>
              <a:rPr lang="ka-GE" dirty="0" smtClean="0"/>
              <a:t>პრაქტიკული ამოცანები-1.პროექტის შედგენაზე მუშაობა;</a:t>
            </a:r>
            <a:endParaRPr lang="en-US" dirty="0" smtClean="0"/>
          </a:p>
          <a:p>
            <a:r>
              <a:rPr lang="ka-GE" dirty="0" smtClean="0"/>
              <a:t>                                              2.თემის გააზრება და გეგმის შედგენა;</a:t>
            </a:r>
            <a:endParaRPr lang="en-US" dirty="0" smtClean="0"/>
          </a:p>
          <a:p>
            <a:r>
              <a:rPr lang="ka-GE" dirty="0" smtClean="0"/>
              <a:t>                       </a:t>
            </a:r>
            <a:r>
              <a:rPr lang="en-US" dirty="0" smtClean="0"/>
              <a:t>                      </a:t>
            </a:r>
            <a:r>
              <a:rPr lang="ka-GE" dirty="0" smtClean="0"/>
              <a:t> 3.მასალის მოძიება;</a:t>
            </a:r>
            <a:endParaRPr lang="en-US" dirty="0" smtClean="0"/>
          </a:p>
          <a:p>
            <a:r>
              <a:rPr lang="ka-GE" dirty="0" smtClean="0"/>
              <a:t>                                             </a:t>
            </a:r>
            <a:r>
              <a:rPr lang="en-US" dirty="0" smtClean="0"/>
              <a:t> </a:t>
            </a:r>
            <a:r>
              <a:rPr lang="ka-GE" dirty="0" smtClean="0"/>
              <a:t>4.კრიტიკული მასალის გაცნობა;</a:t>
            </a:r>
            <a:endParaRPr lang="en-US" dirty="0" smtClean="0"/>
          </a:p>
          <a:p>
            <a:r>
              <a:rPr lang="ka-GE" dirty="0" smtClean="0"/>
              <a:t>                                      </a:t>
            </a:r>
            <a:r>
              <a:rPr lang="en-US" dirty="0" smtClean="0"/>
              <a:t>      </a:t>
            </a:r>
            <a:r>
              <a:rPr lang="ka-GE" dirty="0" smtClean="0"/>
              <a:t> </a:t>
            </a:r>
            <a:r>
              <a:rPr lang="en-US" dirty="0" smtClean="0"/>
              <a:t> </a:t>
            </a:r>
            <a:r>
              <a:rPr lang="ka-GE" dirty="0" smtClean="0"/>
              <a:t>5. კომპიუტერზე მუშაობა;</a:t>
            </a:r>
            <a:endParaRPr lang="en-US" dirty="0" smtClean="0"/>
          </a:p>
          <a:p>
            <a:r>
              <a:rPr lang="ka-GE" dirty="0" smtClean="0"/>
              <a:t>                   </a:t>
            </a:r>
            <a:r>
              <a:rPr lang="en-US" dirty="0" smtClean="0"/>
              <a:t>                           </a:t>
            </a:r>
            <a:r>
              <a:rPr lang="ka-GE" dirty="0" smtClean="0"/>
              <a:t>6. ბოლო სახე;</a:t>
            </a:r>
          </a:p>
          <a:p>
            <a:r>
              <a:rPr lang="ka-GE" dirty="0" smtClean="0"/>
              <a:t>                                              7. პრეზენტაცია.</a:t>
            </a:r>
            <a:endParaRPr lang="en-US" dirty="0" smtClean="0"/>
          </a:p>
          <a:p>
            <a:r>
              <a:rPr lang="ka-GE" dirty="0" smtClean="0"/>
              <a:t> ვადები: 06.11.2013-21.11.2013.</a:t>
            </a:r>
            <a:endParaRPr lang="en-US" dirty="0" smtClean="0"/>
          </a:p>
          <a:p>
            <a:r>
              <a:rPr lang="ka-GE" dirty="0" smtClean="0"/>
              <a:t>მოსალოდნელი შედეგები-1.უკეთ შევისწავლი ჰაგიოგრაფიულ ტექსტებს;</a:t>
            </a:r>
            <a:endParaRPr lang="en-US" dirty="0" smtClean="0"/>
          </a:p>
          <a:p>
            <a:r>
              <a:rPr lang="ka-GE" dirty="0" smtClean="0"/>
              <a:t>                                                 2.გამოვიყენებ მასლოუს თეორიას პრაქტიკულად;</a:t>
            </a:r>
            <a:endParaRPr lang="en-US" dirty="0" smtClean="0"/>
          </a:p>
          <a:p>
            <a:r>
              <a:rPr lang="ka-GE" dirty="0" smtClean="0"/>
              <a:t>                                                 3.განვიხილავ და გავაანალიზებ წმინდანთა ცხოვრებას და მოღვაწეობას</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noAutofit/>
          </a:bodyPr>
          <a:lstStyle/>
          <a:p>
            <a:r>
              <a:rPr lang="ka-GE" sz="1400" dirty="0" smtClean="0"/>
              <a:t>რესურსები- 1.ძველი ქართული ლიტერატურის ქრესტომათია; ავტორები-მანანა გიგინეიშვილი, ლაურა გრიგოლაშვილი, ვახტანგ როდონაია. თბილისი 2005წ; „საქართველოს მაცნე. საუბრები ძველ ქართულ ლიტერატურაზე; ავტორები- გია მურღულია, გიორგი ალიბეგაშვილი, ვასილ მაღლაფერიძე; გამომცემლობა „დია“; თბილიდი- 2007. ძველი ქართული ლიტერატურა; მასწავლებლის ბიბლიოთეკა- ტომი 3; 2009 თბილისი.</a:t>
            </a:r>
            <a:r>
              <a:rPr lang="en-US" sz="1400" dirty="0" smtClean="0"/>
              <a:t/>
            </a:r>
            <a:br>
              <a:rPr lang="en-US" sz="1400" dirty="0" smtClean="0"/>
            </a:br>
            <a:r>
              <a:rPr lang="ka-GE" sz="1400" dirty="0" smtClean="0"/>
              <a:t>                         2.ინტერნეტი- </a:t>
            </a:r>
            <a:r>
              <a:rPr lang="en-US" sz="1400" dirty="0" smtClean="0"/>
              <a:t>www.</a:t>
            </a:r>
            <a:r>
              <a:rPr lang="ka-GE" sz="1400" dirty="0" smtClean="0"/>
              <a:t> Facebook.com</a:t>
            </a:r>
            <a:r>
              <a:rPr lang="en-US" sz="1400" dirty="0" smtClean="0"/>
              <a:t>;  </a:t>
            </a:r>
            <a:r>
              <a:rPr lang="ka-GE" sz="1400" dirty="0" smtClean="0"/>
              <a:t>www.</a:t>
            </a:r>
            <a:r>
              <a:rPr lang="en-US" sz="1400" dirty="0" smtClean="0"/>
              <a:t>Google.com ; </a:t>
            </a:r>
            <a:r>
              <a:rPr lang="ka-GE" sz="1400" dirty="0" smtClean="0"/>
              <a:t>Microsoft Word</a:t>
            </a:r>
            <a:r>
              <a:rPr lang="en-US" sz="1400" dirty="0" smtClean="0"/>
              <a:t>;</a:t>
            </a:r>
            <a:r>
              <a:rPr lang="ka-GE" sz="1400" dirty="0" smtClean="0"/>
              <a:t> Power Point.</a:t>
            </a:r>
            <a:br>
              <a:rPr lang="ka-GE" sz="1400" dirty="0" smtClean="0"/>
            </a:br>
            <a:r>
              <a:rPr lang="en-US" sz="1400" dirty="0" smtClean="0"/>
              <a:t> </a:t>
            </a:r>
            <a:r>
              <a:rPr lang="ka-GE" sz="1400" dirty="0" smtClean="0"/>
              <a:t>3. ქაღალდი, კალამი, ფანქარი. </a:t>
            </a:r>
            <a:r>
              <a:rPr lang="en-US" sz="1400" dirty="0" smtClean="0"/>
              <a:t/>
            </a:r>
            <a:br>
              <a:rPr lang="en-US" sz="1400" dirty="0" smtClean="0"/>
            </a:br>
            <a:r>
              <a:rPr lang="ka-GE" sz="1400" dirty="0" smtClean="0"/>
              <a:t>                                                                                                               </a:t>
            </a:r>
            <a:br>
              <a:rPr lang="ka-GE" sz="1400" dirty="0" smtClean="0"/>
            </a:br>
            <a:r>
              <a:rPr lang="ka-GE" sz="1400" dirty="0" smtClean="0"/>
              <a:t>ცხრილის კალენდარი</a:t>
            </a:r>
            <a:endParaRPr lang="en-US" sz="1400" dirty="0"/>
          </a:p>
        </p:txBody>
      </p:sp>
      <p:graphicFrame>
        <p:nvGraphicFramePr>
          <p:cNvPr id="8" name="Content Placeholder 7"/>
          <p:cNvGraphicFramePr>
            <a:graphicFrameLocks noGrp="1"/>
          </p:cNvGraphicFramePr>
          <p:nvPr>
            <p:ph idx="1"/>
          </p:nvPr>
        </p:nvGraphicFramePr>
        <p:xfrm>
          <a:off x="457200" y="2286000"/>
          <a:ext cx="7924800" cy="3962403"/>
        </p:xfrm>
        <a:graphic>
          <a:graphicData uri="http://schemas.openxmlformats.org/drawingml/2006/table">
            <a:tbl>
              <a:tblPr firstRow="1" bandRow="1">
                <a:tableStyleId>{5940675A-B579-460E-94D1-54222C63F5DA}</a:tableStyleId>
              </a:tblPr>
              <a:tblGrid>
                <a:gridCol w="2514600"/>
                <a:gridCol w="685800"/>
                <a:gridCol w="609600"/>
                <a:gridCol w="685800"/>
                <a:gridCol w="533400"/>
                <a:gridCol w="533400"/>
                <a:gridCol w="609600"/>
                <a:gridCol w="609600"/>
                <a:gridCol w="533400"/>
                <a:gridCol w="609600"/>
              </a:tblGrid>
              <a:tr h="573075">
                <a:tc>
                  <a:txBody>
                    <a:bodyPr/>
                    <a:lstStyle/>
                    <a:p>
                      <a:r>
                        <a:rPr lang="ka-GE" sz="1200" dirty="0" smtClean="0"/>
                        <a:t>ამოცანები</a:t>
                      </a:r>
                      <a:endParaRPr lang="en-US" sz="1200" dirty="0"/>
                    </a:p>
                  </a:txBody>
                  <a:tcPr/>
                </a:tc>
                <a:tc>
                  <a:txBody>
                    <a:bodyPr/>
                    <a:lstStyle/>
                    <a:p>
                      <a:r>
                        <a:rPr lang="ka-GE" sz="1200" dirty="0" smtClean="0"/>
                        <a:t>6.11</a:t>
                      </a:r>
                      <a:endParaRPr lang="en-US" sz="1200" dirty="0"/>
                    </a:p>
                  </a:txBody>
                  <a:tcPr/>
                </a:tc>
                <a:tc>
                  <a:txBody>
                    <a:bodyPr/>
                    <a:lstStyle/>
                    <a:p>
                      <a:r>
                        <a:rPr lang="ka-GE" sz="1200" dirty="0" smtClean="0"/>
                        <a:t>7.11</a:t>
                      </a:r>
                      <a:endParaRPr lang="en-US" sz="1200" dirty="0"/>
                    </a:p>
                  </a:txBody>
                  <a:tcPr/>
                </a:tc>
                <a:tc>
                  <a:txBody>
                    <a:bodyPr/>
                    <a:lstStyle/>
                    <a:p>
                      <a:r>
                        <a:rPr lang="ka-GE" sz="1200" dirty="0" smtClean="0"/>
                        <a:t>8.11-1</a:t>
                      </a:r>
                      <a:r>
                        <a:rPr lang="en-US" sz="1200" dirty="0" smtClean="0"/>
                        <a:t>2</a:t>
                      </a:r>
                      <a:r>
                        <a:rPr lang="ka-GE" sz="1200" dirty="0" smtClean="0"/>
                        <a:t>.11</a:t>
                      </a:r>
                      <a:endParaRPr lang="en-US" sz="1200" dirty="0"/>
                    </a:p>
                  </a:txBody>
                  <a:tcPr/>
                </a:tc>
                <a:tc>
                  <a:txBody>
                    <a:bodyPr/>
                    <a:lstStyle/>
                    <a:p>
                      <a:r>
                        <a:rPr lang="ka-GE" sz="1200" dirty="0" smtClean="0"/>
                        <a:t>13.11</a:t>
                      </a:r>
                      <a:endParaRPr lang="en-US" sz="1200" dirty="0"/>
                    </a:p>
                  </a:txBody>
                  <a:tcPr/>
                </a:tc>
                <a:tc>
                  <a:txBody>
                    <a:bodyPr/>
                    <a:lstStyle/>
                    <a:p>
                      <a:r>
                        <a:rPr lang="ka-GE" sz="1200" dirty="0" smtClean="0"/>
                        <a:t>14.11</a:t>
                      </a:r>
                      <a:endParaRPr lang="en-US" sz="1200" dirty="0"/>
                    </a:p>
                  </a:txBody>
                  <a:tcPr/>
                </a:tc>
                <a:tc>
                  <a:txBody>
                    <a:bodyPr/>
                    <a:lstStyle/>
                    <a:p>
                      <a:r>
                        <a:rPr lang="ka-GE" sz="1200" dirty="0" smtClean="0"/>
                        <a:t>15.11</a:t>
                      </a:r>
                      <a:endParaRPr lang="en-US" sz="1200" dirty="0"/>
                    </a:p>
                  </a:txBody>
                  <a:tcPr/>
                </a:tc>
                <a:tc>
                  <a:txBody>
                    <a:bodyPr/>
                    <a:lstStyle/>
                    <a:p>
                      <a:r>
                        <a:rPr lang="ka-GE" sz="1200" dirty="0" smtClean="0"/>
                        <a:t>16.11</a:t>
                      </a:r>
                      <a:endParaRPr lang="en-US" sz="1200" dirty="0"/>
                    </a:p>
                  </a:txBody>
                  <a:tcPr/>
                </a:tc>
                <a:tc>
                  <a:txBody>
                    <a:bodyPr/>
                    <a:lstStyle/>
                    <a:p>
                      <a:r>
                        <a:rPr lang="ka-GE" sz="1200" dirty="0" smtClean="0"/>
                        <a:t>17.11</a:t>
                      </a:r>
                      <a:endParaRPr lang="en-US" sz="1200" dirty="0"/>
                    </a:p>
                  </a:txBody>
                  <a:tcPr/>
                </a:tc>
                <a:tc>
                  <a:txBody>
                    <a:bodyPr/>
                    <a:lstStyle/>
                    <a:p>
                      <a:r>
                        <a:rPr lang="ka-GE" sz="1200" dirty="0" smtClean="0"/>
                        <a:t>21.11</a:t>
                      </a:r>
                      <a:endParaRPr lang="en-US" sz="1200" dirty="0"/>
                    </a:p>
                  </a:txBody>
                  <a:tcPr/>
                </a:tc>
              </a:tr>
              <a:tr h="518496">
                <a:tc>
                  <a:txBody>
                    <a:bodyPr/>
                    <a:lstStyle/>
                    <a:p>
                      <a:r>
                        <a:rPr lang="ka-GE" sz="1100" dirty="0" smtClean="0"/>
                        <a:t>1.პროექტის შედგენაზე მუშაობა</a:t>
                      </a:r>
                      <a:endParaRPr lang="en-US" sz="1100" dirty="0"/>
                    </a:p>
                  </a:txBody>
                  <a:tcPr/>
                </a:tc>
                <a:tc>
                  <a:txBody>
                    <a:bodyPr/>
                    <a:lstStyle/>
                    <a:p>
                      <a:r>
                        <a:rPr lang="ka-GE" dirty="0" smtClean="0"/>
                        <a:t>    </a:t>
                      </a:r>
                      <a:r>
                        <a:rPr lang="en-US" dirty="0" smtClean="0"/>
                        <a:t>X</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18496">
                <a:tc>
                  <a:txBody>
                    <a:bodyPr/>
                    <a:lstStyle/>
                    <a:p>
                      <a:r>
                        <a:rPr lang="ka-GE" sz="1200" dirty="0" smtClean="0"/>
                        <a:t>2.თემის გააზრება</a:t>
                      </a:r>
                      <a:endParaRPr lang="en-US" sz="1200" dirty="0"/>
                    </a:p>
                  </a:txBody>
                  <a:tcPr/>
                </a:tc>
                <a:tc>
                  <a:txBody>
                    <a:bodyPr/>
                    <a:lstStyle/>
                    <a:p>
                      <a:endParaRPr lang="en-US" dirty="0"/>
                    </a:p>
                  </a:txBody>
                  <a:tcPr/>
                </a:tc>
                <a:tc>
                  <a:txBody>
                    <a:bodyPr/>
                    <a:lstStyle/>
                    <a:p>
                      <a:endParaRPr lang="en-US" dirty="0"/>
                    </a:p>
                  </a:txBody>
                  <a:tcPr/>
                </a:tc>
                <a:tc>
                  <a:txBody>
                    <a:bodyPr/>
                    <a:lstStyle/>
                    <a:p>
                      <a:r>
                        <a:rPr lang="en-US" dirty="0" smtClean="0"/>
                        <a:t>   X</a:t>
                      </a:r>
                      <a:endParaRPr lang="en-US"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18496">
                <a:tc>
                  <a:txBody>
                    <a:bodyPr/>
                    <a:lstStyle/>
                    <a:p>
                      <a:r>
                        <a:rPr lang="ka-GE" sz="1200" dirty="0" smtClean="0"/>
                        <a:t>3. მასალის</a:t>
                      </a:r>
                      <a:r>
                        <a:rPr lang="ka-GE" sz="1200" baseline="0" dirty="0" smtClean="0"/>
                        <a:t> მოძიება</a:t>
                      </a:r>
                      <a:endParaRPr lang="en-US" sz="1200" dirty="0"/>
                    </a:p>
                  </a:txBody>
                  <a:tcPr/>
                </a:tc>
                <a:tc>
                  <a:txBody>
                    <a:bodyPr/>
                    <a:lstStyle/>
                    <a:p>
                      <a:endParaRPr lang="en-US" dirty="0"/>
                    </a:p>
                  </a:txBody>
                  <a:tcPr/>
                </a:tc>
                <a:tc>
                  <a:txBody>
                    <a:bodyPr/>
                    <a:lstStyle/>
                    <a:p>
                      <a:endParaRPr lang="en-US" dirty="0"/>
                    </a:p>
                  </a:txBody>
                  <a:tcPr/>
                </a:tc>
                <a:tc>
                  <a:txBody>
                    <a:bodyPr/>
                    <a:lstStyle/>
                    <a:p>
                      <a:r>
                        <a:rPr lang="en-US" dirty="0" smtClean="0"/>
                        <a:t>   X</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573075">
                <a:tc>
                  <a:txBody>
                    <a:bodyPr/>
                    <a:lstStyle/>
                    <a:p>
                      <a:r>
                        <a:rPr lang="ka-GE" sz="1200" dirty="0" smtClean="0"/>
                        <a:t>4.კრიტიკული მასალის გაცნობა</a:t>
                      </a:r>
                    </a:p>
                    <a:p>
                      <a:endParaRPr lang="en-US" sz="12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   X</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73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dirty="0" smtClean="0"/>
                        <a:t>5.კომპიუტერზე  მუშაობა</a:t>
                      </a:r>
                      <a:endParaRPr lang="en-US" sz="1200" dirty="0" smtClean="0"/>
                    </a:p>
                    <a:p>
                      <a:endParaRPr lang="en-US" sz="1200" dirty="0"/>
                    </a:p>
                  </a:txBody>
                  <a:tcPr/>
                </a:tc>
                <a:tc>
                  <a:txBody>
                    <a:bodyPr/>
                    <a:lstStyle/>
                    <a:p>
                      <a:endParaRPr lang="en-US"/>
                    </a:p>
                  </a:txBody>
                  <a:tcPr/>
                </a:tc>
                <a:tc>
                  <a:txBody>
                    <a:bodyPr/>
                    <a:lstStyle/>
                    <a:p>
                      <a:r>
                        <a:rPr lang="en-US" dirty="0" smtClean="0"/>
                        <a:t>   X</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   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687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dirty="0" smtClean="0"/>
                        <a:t>6.ბოლო</a:t>
                      </a:r>
                      <a:r>
                        <a:rPr lang="ka-GE" sz="1200" baseline="0" dirty="0" smtClean="0"/>
                        <a:t> სახე</a:t>
                      </a:r>
                      <a:endParaRPr lang="en-US" sz="1200" dirty="0" smtClean="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ka-GE" dirty="0" smtClean="0"/>
                        <a:t> </a:t>
                      </a:r>
                      <a:r>
                        <a:rPr lang="en-US" dirty="0" smtClean="0"/>
                        <a:t>X</a:t>
                      </a:r>
                      <a:r>
                        <a:rPr lang="ka-GE" dirty="0" smtClean="0"/>
                        <a:t>  </a:t>
                      </a:r>
                      <a:endParaRPr lang="en-US" dirty="0"/>
                    </a:p>
                  </a:txBody>
                  <a:tcPr/>
                </a:tc>
                <a:tc>
                  <a:txBody>
                    <a:bodyPr/>
                    <a:lstStyle/>
                    <a:p>
                      <a:r>
                        <a:rPr lang="en-US" dirty="0" smtClean="0"/>
                        <a:t>  </a:t>
                      </a:r>
                      <a:endParaRPr lang="en-US" dirty="0"/>
                    </a:p>
                  </a:txBody>
                  <a:tcPr/>
                </a:tc>
              </a:tr>
            </a:tbl>
          </a:graphicData>
        </a:graphic>
      </p:graphicFrame>
      <p:graphicFrame>
        <p:nvGraphicFramePr>
          <p:cNvPr id="4" name="Table 3"/>
          <p:cNvGraphicFramePr>
            <a:graphicFrameLocks noGrp="1"/>
          </p:cNvGraphicFramePr>
          <p:nvPr/>
        </p:nvGraphicFramePr>
        <p:xfrm>
          <a:off x="457200" y="6248400"/>
          <a:ext cx="7924800" cy="523240"/>
        </p:xfrm>
        <a:graphic>
          <a:graphicData uri="http://schemas.openxmlformats.org/drawingml/2006/table">
            <a:tbl>
              <a:tblPr firstRow="1" bandRow="1">
                <a:tableStyleId>{5C22544A-7EE6-4342-B048-85BDC9FD1C3A}</a:tableStyleId>
              </a:tblPr>
              <a:tblGrid>
                <a:gridCol w="2514600"/>
                <a:gridCol w="685800"/>
                <a:gridCol w="609600"/>
                <a:gridCol w="685800"/>
                <a:gridCol w="533400"/>
                <a:gridCol w="533400"/>
                <a:gridCol w="609600"/>
                <a:gridCol w="609600"/>
                <a:gridCol w="533400"/>
                <a:gridCol w="609600"/>
              </a:tblGrid>
              <a:tr h="523240">
                <a:tc>
                  <a:txBody>
                    <a:bodyPr/>
                    <a:lstStyle/>
                    <a:p>
                      <a:r>
                        <a:rPr lang="ka-GE" sz="1200" b="0" dirty="0" smtClean="0"/>
                        <a:t>7. პრეზენტაცია</a:t>
                      </a:r>
                      <a:endParaRPr lang="en-US" sz="1200" b="0"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r>
                        <a:rPr lang="en-US" dirty="0" smtClean="0"/>
                        <a:t>  X</a:t>
                      </a:r>
                      <a:endParaRPr lang="en-US" dirty="0"/>
                    </a:p>
                  </a:txBody>
                  <a:tcP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Autofit/>
          </a:bodyPr>
          <a:lstStyle/>
          <a:p>
            <a:r>
              <a:rPr lang="ka-GE" sz="1600" dirty="0" smtClean="0">
                <a:solidFill>
                  <a:schemeClr val="accent1"/>
                </a:solidFill>
                <a:effectLst/>
              </a:rPr>
              <a:t>ადამიანმა ჯერ კიდევ ანტიკური ხანიდან დაიწყო სამყაროს შესწავლა. ხედავდა მისთვის აუხსნელ მოვლენებს, ამიტომ თვლიდა, რომ არსებობდა ზებუნებრივი და ღვთაებრივი სამყარო.</a:t>
            </a:r>
            <a:br>
              <a:rPr lang="ka-GE" sz="1600" dirty="0" smtClean="0">
                <a:solidFill>
                  <a:schemeClr val="accent1"/>
                </a:solidFill>
                <a:effectLst/>
              </a:rPr>
            </a:br>
            <a:r>
              <a:rPr lang="ka-GE" sz="1600" dirty="0" smtClean="0">
                <a:solidFill>
                  <a:schemeClr val="accent1"/>
                </a:solidFill>
                <a:effectLst/>
              </a:rPr>
              <a:t>         ამ დროს არ არსებობდა ქრისტიანული რწმენა, აქედან გამომდინარე, ადამიანები თაყვანს სცემდნენ ყოველგვარ ხილულ მოვლენას, რისიც ეშინოდათ ან თვლიდნენ, რომ ეს განსაკუთრებული ფაქტი იყო. ეს შეიძლება ყოფილიყო ბუნებრივი მოვლენა, რისი ახსნაც მათ არ შეეძლოთ.</a:t>
            </a:r>
            <a:r>
              <a:rPr lang="ka-GE" sz="1400" dirty="0" smtClean="0"/>
              <a:t/>
            </a:r>
            <a:br>
              <a:rPr lang="ka-GE" sz="1400" dirty="0" smtClean="0"/>
            </a:br>
            <a:endParaRPr lang="en-US" sz="1400" dirty="0"/>
          </a:p>
        </p:txBody>
      </p:sp>
      <p:pic>
        <p:nvPicPr>
          <p:cNvPr id="1026" name="Picture 2" descr="C:\Users\User\Desktop\proeqti\poseidon.jpg"/>
          <p:cNvPicPr>
            <a:picLocks noChangeAspect="1" noChangeArrowheads="1"/>
          </p:cNvPicPr>
          <p:nvPr/>
        </p:nvPicPr>
        <p:blipFill>
          <a:blip r:embed="rId2"/>
          <a:srcRect/>
          <a:stretch>
            <a:fillRect/>
          </a:stretch>
        </p:blipFill>
        <p:spPr bwMode="auto">
          <a:xfrm>
            <a:off x="2286000" y="1905000"/>
            <a:ext cx="4708525" cy="47402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676400"/>
            <a:ext cx="4724400" cy="3078162"/>
          </a:xfrm>
        </p:spPr>
        <p:txBody>
          <a:bodyPr>
            <a:noAutofit/>
          </a:bodyPr>
          <a:lstStyle/>
          <a:p>
            <a:r>
              <a:rPr lang="ka-GE" sz="1800" dirty="0" smtClean="0"/>
              <a:t>შორეული წინაპრები მათთვის გაუგებარი და საიდუმლო მოვლენების ასახსნელად სხვადასხვა ამბებსა და ისტორიებს თხზავდნენ, რომლებიც თაობიდან თაობას გადაეცემოდა. ასე იქნებოდა მითები, ლეგენდები, თქმულებები და ანტიკური იდეალები.</a:t>
            </a:r>
            <a:br>
              <a:rPr lang="ka-GE" sz="1800" dirty="0" smtClean="0"/>
            </a:br>
            <a:r>
              <a:rPr lang="ka-GE" sz="1800" dirty="0" smtClean="0"/>
              <a:t>        ანტიკურ ეპოქაში ადამიანური სრულქმნილება, მისი იდეალურობა უკავშირდებოდა ხორციელ სრულყოფილებას და სიმშვენიერეს.  გარეგნული სილამაზე და მომხიბვლელობა, ადამიანის აღნაგობის პროპორციულობა და სიმრთელე ითვლებოდა სულიერი სიმაღლის გამოვლინებადაც. ამიტომაც ამბობდნენ, რომ ,,ჯანსაღ სხეულში ჯანსაღი სულიაო’’.</a:t>
            </a:r>
            <a:endParaRPr lang="en-US" sz="1800" dirty="0"/>
          </a:p>
        </p:txBody>
      </p:sp>
      <p:pic>
        <p:nvPicPr>
          <p:cNvPr id="2050" name="Picture 2" descr="C:\Users\User\Desktop\proeqti\200px-Jupiter_Smyrna_Louvre_Ma13.jpg"/>
          <p:cNvPicPr>
            <a:picLocks noChangeAspect="1" noChangeArrowheads="1"/>
          </p:cNvPicPr>
          <p:nvPr/>
        </p:nvPicPr>
        <p:blipFill>
          <a:blip r:embed="rId2"/>
          <a:srcRect/>
          <a:stretch>
            <a:fillRect/>
          </a:stretch>
        </p:blipFill>
        <p:spPr bwMode="auto">
          <a:xfrm>
            <a:off x="685800" y="762000"/>
            <a:ext cx="2540000" cy="5295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ka-GE" sz="1400" dirty="0" smtClean="0">
                <a:solidFill>
                  <a:schemeClr val="accent1"/>
                </a:solidFill>
              </a:rPr>
              <a:t>ანტიკურ ეპოქაში ადამიანური სრულქმნილება, მისი იდეალურობა უკავშირდებოდა ხორციელ სრულყოფილებას და სიმშვენიერეს.  გარეგნული სილამაზე და მომხიბვლელობა, ადამიანის აღნაგობის პროპორციულობა და სიმრთელე ითვლებოდა სულიერი სიმაღლის გამოვლინებადაც. ამიტომაც ამბობდნენ, რომ ,,ჯანსაღ სხეულში ჯანსაღი სულიაო’’.</a:t>
            </a:r>
            <a:br>
              <a:rPr lang="ka-GE" sz="1400" dirty="0" smtClean="0">
                <a:solidFill>
                  <a:schemeClr val="accent1"/>
                </a:solidFill>
              </a:rPr>
            </a:br>
            <a:r>
              <a:rPr lang="ka-GE" sz="1400" dirty="0" smtClean="0">
                <a:solidFill>
                  <a:schemeClr val="accent1"/>
                </a:solidFill>
              </a:rPr>
              <a:t>         წარმოდგენა იმის შესახებ, თუ როგორი იყო ანტიკური იდეალები, გვაძლევს ძველი საბერძნეთის, ეგვიპტის და რომის ტერიტორიაზე არქეოლოგიური აღმოჩენები და ჩვენამდე მოღწეული მითები და ლეგენდები</a:t>
            </a:r>
            <a:r>
              <a:rPr lang="ka-GE" sz="1400" dirty="0" smtClean="0">
                <a:solidFill>
                  <a:schemeClr val="bg2">
                    <a:lumMod val="50000"/>
                  </a:schemeClr>
                </a:solidFill>
              </a:rPr>
              <a:t>.</a:t>
            </a:r>
            <a:endParaRPr lang="en-US" sz="1400" dirty="0">
              <a:solidFill>
                <a:schemeClr val="bg2">
                  <a:lumMod val="50000"/>
                </a:schemeClr>
              </a:solidFill>
            </a:endParaRPr>
          </a:p>
        </p:txBody>
      </p:sp>
      <p:sp>
        <p:nvSpPr>
          <p:cNvPr id="8" name="Text Placeholder 7"/>
          <p:cNvSpPr>
            <a:spLocks noGrp="1"/>
          </p:cNvSpPr>
          <p:nvPr>
            <p:ph type="body" sz="half" idx="3"/>
          </p:nvPr>
        </p:nvSpPr>
        <p:spPr>
          <a:xfrm>
            <a:off x="4648200" y="1828800"/>
            <a:ext cx="4041775" cy="750887"/>
          </a:xfrm>
        </p:spPr>
        <p:txBody>
          <a:bodyPr/>
          <a:lstStyle/>
          <a:p>
            <a:r>
              <a:rPr lang="ka-GE" dirty="0" smtClean="0"/>
              <a:t>        </a:t>
            </a:r>
          </a:p>
        </p:txBody>
      </p:sp>
      <p:pic>
        <p:nvPicPr>
          <p:cNvPr id="5" name="Content Placeholder 4" descr="998307_534993406581973_215347086_n.jpg"/>
          <p:cNvPicPr>
            <a:picLocks noGrp="1" noChangeAspect="1"/>
          </p:cNvPicPr>
          <p:nvPr>
            <p:ph sz="quarter" idx="2"/>
          </p:nvPr>
        </p:nvPicPr>
        <p:blipFill>
          <a:blip r:embed="rId2"/>
          <a:stretch>
            <a:fillRect/>
          </a:stretch>
        </p:blipFill>
        <p:spPr>
          <a:xfrm>
            <a:off x="0" y="1524000"/>
            <a:ext cx="3661172" cy="5334000"/>
          </a:xfrm>
        </p:spPr>
      </p:pic>
      <p:pic>
        <p:nvPicPr>
          <p:cNvPr id="10" name="Content Placeholder 9" descr="salo 479.JPG"/>
          <p:cNvPicPr>
            <a:picLocks noGrp="1" noChangeAspect="1"/>
          </p:cNvPicPr>
          <p:nvPr>
            <p:ph sz="quarter" idx="4"/>
          </p:nvPr>
        </p:nvPicPr>
        <p:blipFill>
          <a:blip r:embed="rId3"/>
          <a:stretch>
            <a:fillRect/>
          </a:stretch>
        </p:blipFill>
        <p:spPr>
          <a:xfrm>
            <a:off x="3810000" y="1676400"/>
            <a:ext cx="5334000" cy="5181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09600" y="1905000"/>
            <a:ext cx="8229600" cy="2590800"/>
          </a:xfrm>
          <a:noFill/>
          <a:ln>
            <a:noFill/>
          </a:ln>
        </p:spPr>
        <p:txBody>
          <a:bodyPr>
            <a:noAutofit/>
          </a:bodyPr>
          <a:lstStyle/>
          <a:p>
            <a:r>
              <a:rPr lang="ka-GE" sz="1600" dirty="0" smtClean="0"/>
              <a:t>ახალი წელთარციხვის დასაწყისში დასრულდა ქრისტიანული ფილოსოფიის ჩამოყალიბება. რა განსხვავებაა ანტიკურ და ქრისტიანულ იდეალებს შორის ?</a:t>
            </a:r>
            <a:br>
              <a:rPr lang="ka-GE" sz="1600" dirty="0" smtClean="0"/>
            </a:br>
            <a:r>
              <a:rPr lang="ka-GE" sz="1600" dirty="0" smtClean="0"/>
              <a:t>         ქრისტიანული მსოფლმხედველობა საკმაოდ დიდი ხნის განმავლობაში სულ სხვა თვალსაზრისს ეფუძნებოდა განსხვავებით ანტიკური იდეალისგან. მისთვის ხორციელ სრულქმნილებას არავითარი მნიშვნელობა არ ჰქონდა, მთავარი იყო სულიერი ამაღლებულობა, სულის სიწრფელე და სიმტკიცე, ღმერთის მიმსგავსებულობა. სულიერი ამაღლებულობა კი, ადრეულ ქრისტიანთა აზრით, ხორცის დათრგუნვით, მისი მოუძლურებით და დამარცხებით მიიღწეოდა.</a:t>
            </a:r>
            <a:br>
              <a:rPr lang="ka-GE" sz="1600" dirty="0" smtClean="0"/>
            </a:br>
            <a:r>
              <a:rPr lang="ka-GE" sz="1600" dirty="0" smtClean="0"/>
              <a:t>        ქრისტიანული ცხოვრების შესახებ ცნობებს გვაწვდის სხვადასხვა ჰაგიოგრაფიული ნაწარმოები. ჰაგიოგრაფიული ლიტერატურა ორ სხვადასხვა სახესხვაობას ქმნის: ,,წამება’’ ანუ ,,მარტვილობა’’ და ,,ცხოვრება-მოქალაქეობა’’. საერთო მათ შორის ის უმთავრესია, რაც წმინდანობის ქრისტიანულ იდეალს მოასწავებს: ტკივილის, ცრემლის, ტანჯვის გზით მიემართებიან ისინი განღმრთობისკენ. განსხვავებას ის ქმნის, რომ ტანჯვა-ტკივილის ძირითადი შინაარსი სხვაა ,,წამებაში’’ და სხვაგვარია - ,,ცხოვრებაში’’. ტანჯვის პრინციპს ,,ცხოვრებათა”ტიპის თხზულებაში სხვა შინაარსიც ერწყმის.</a:t>
            </a:r>
            <a:r>
              <a:rPr lang="en-US" sz="1600" dirty="0" smtClean="0"/>
              <a:t/>
            </a:r>
            <a:br>
              <a:rPr lang="en-US" sz="1600" dirty="0" smtClean="0"/>
            </a:br>
            <a:r>
              <a:rPr lang="ka-GE" sz="1600" dirty="0" smtClean="0"/>
              <a:t> ანტიკური საზოგადოების უზენაესი არც ჩამოდის ხორციელ,მოკვდავ, ჩვეულებრივ ბუნებრივ არსებობაში, ულამაზო სხეულში და მასთან გამარჯვებით დამთავრებული ბრძოლის გზით არც ამაღლდება აბსოლუტურ სულიერებამდე. ე.ი. შინაგანი ბრძოლა, დაპირისპირება სხეულისა და სულისა ქმნის „მარტვილობის“ მთავარი გმირის ღვაწლის არსს. „ცხოვრების“ პერსონაჟსაც მოუხდება ხორციელ ზრახვებთან ჭიდილი, მაგრამ არა ისე მძაფრი, სიკვდილ-სიცოცხლის ზღვარზე რომ იჩენს თავს მარტვილის არსებაში. </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990600" y="1600200"/>
            <a:ext cx="184731" cy="369332"/>
          </a:xfrm>
          <a:prstGeom prst="rect">
            <a:avLst/>
          </a:prstGeom>
          <a:noFill/>
        </p:spPr>
        <p:txBody>
          <a:bodyPr wrap="none" rtlCol="0">
            <a:spAutoFit/>
          </a:bodyPr>
          <a:lstStyle/>
          <a:p>
            <a:endParaRPr lang="ru-RU" dirty="0"/>
          </a:p>
        </p:txBody>
      </p:sp>
      <p:sp>
        <p:nvSpPr>
          <p:cNvPr id="20" name="Заголовок 19"/>
          <p:cNvSpPr>
            <a:spLocks noGrp="1"/>
          </p:cNvSpPr>
          <p:nvPr>
            <p:ph type="title"/>
          </p:nvPr>
        </p:nvSpPr>
        <p:spPr/>
        <p:txBody>
          <a:bodyPr/>
          <a:lstStyle/>
          <a:p>
            <a:endParaRPr lang="ru-RU"/>
          </a:p>
        </p:txBody>
      </p:sp>
      <p:pic>
        <p:nvPicPr>
          <p:cNvPr id="23" name="Содержимое 22" descr="Khandzta,_Tao-Klarjeti_5.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383</TotalTime>
  <Words>513</Words>
  <Application>Microsoft Office PowerPoint</Application>
  <PresentationFormat>On-screen Show (4:3)</PresentationFormat>
  <Paragraphs>66</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 პროექტი „წმ.შუშანიკი, წმ.აბო და წმ.გრიგოლი მასლოუს მოთხოვნილებათა პირამიდა“.</vt:lpstr>
      <vt:lpstr>PowerPoint Presentation</vt:lpstr>
      <vt:lpstr>PowerPoint Presentation</vt:lpstr>
      <vt:lpstr>რესურსები- 1.ძველი ქართული ლიტერატურის ქრესტომათია; ავტორები-მანანა გიგინეიშვილი, ლაურა გრიგოლაშვილი, ვახტანგ როდონაია. თბილისი 2005წ; „საქართველოს მაცნე. საუბრები ძველ ქართულ ლიტერატურაზე; ავტორები- გია მურღულია, გიორგი ალიბეგაშვილი, ვასილ მაღლაფერიძე; გამომცემლობა „დია“; თბილიდი- 2007. ძველი ქართული ლიტერატურა; მასწავლებლის ბიბლიოთეკა- ტომი 3; 2009 თბილისი.                          2.ინტერნეტი- www. Facebook.com;  www.Google.com ; Microsoft Word; Power Point.  3. ქაღალდი, კალამი, ფანქარი.                                                                                                                  ცხრილის კალენდარი</vt:lpstr>
      <vt:lpstr>ადამიანმა ჯერ კიდევ ანტიკური ხანიდან დაიწყო სამყაროს შესწავლა. ხედავდა მისთვის აუხსნელ მოვლენებს, ამიტომ თვლიდა, რომ არსებობდა ზებუნებრივი და ღვთაებრივი სამყარო.          ამ დროს არ არსებობდა ქრისტიანული რწმენა, აქედან გამომდინარე, ადამიანები თაყვანს სცემდნენ ყოველგვარ ხილულ მოვლენას, რისიც ეშინოდათ ან თვლიდნენ, რომ ეს განსაკუთრებული ფაქტი იყო. ეს შეიძლება ყოფილიყო ბუნებრივი მოვლენა, რისი ახსნაც მათ არ შეეძლოთ. </vt:lpstr>
      <vt:lpstr>შორეული წინაპრები მათთვის გაუგებარი და საიდუმლო მოვლენების ასახსნელად სხვადასხვა ამბებსა და ისტორიებს თხზავდნენ, რომლებიც თაობიდან თაობას გადაეცემოდა. ასე იქნებოდა მითები, ლეგენდები, თქმულებები და ანტიკური იდეალები.         ანტიკურ ეპოქაში ადამიანური სრულქმნილება, მისი იდეალურობა უკავშირდებოდა ხორციელ სრულყოფილებას და სიმშვენიერეს.  გარეგნული სილამაზე და მომხიბვლელობა, ადამიანის აღნაგობის პროპორციულობა და სიმრთელე ითვლებოდა სულიერი სიმაღლის გამოვლინებადაც. ამიტომაც ამბობდნენ, რომ ,,ჯანსაღ სხეულში ჯანსაღი სულიაო’’.</vt:lpstr>
      <vt:lpstr>ანტიკურ ეპოქაში ადამიანური სრულქმნილება, მისი იდეალურობა უკავშირდებოდა ხორციელ სრულყოფილებას და სიმშვენიერეს.  გარეგნული სილამაზე და მომხიბვლელობა, ადამიანის აღნაგობის პროპორციულობა და სიმრთელე ითვლებოდა სულიერი სიმაღლის გამოვლინებადაც. ამიტომაც ამბობდნენ, რომ ,,ჯანსაღ სხეულში ჯანსაღი სულიაო’’.          წარმოდგენა იმის შესახებ, თუ როგორი იყო ანტიკური იდეალები, გვაძლევს ძველი საბერძნეთის, ეგვიპტის და რომის ტერიტორიაზე არქეოლოგიური აღმოჩენები და ჩვენამდე მოღწეული მითები და ლეგენდები.</vt:lpstr>
      <vt:lpstr>ახალი წელთარციხვის დასაწყისში დასრულდა ქრისტიანული ფილოსოფიის ჩამოყალიბება. რა განსხვავებაა ანტიკურ და ქრისტიანულ იდეალებს შორის ?          ქრისტიანული მსოფლმხედველობა საკმაოდ დიდი ხნის განმავლობაში სულ სხვა თვალსაზრისს ეფუძნებოდა განსხვავებით ანტიკური იდეალისგან. მისთვის ხორციელ სრულქმნილებას არავითარი მნიშვნელობა არ ჰქონდა, მთავარი იყო სულიერი ამაღლებულობა, სულის სიწრფელე და სიმტკიცე, ღმერთის მიმსგავსებულობა. სულიერი ამაღლებულობა კი, ადრეულ ქრისტიანთა აზრით, ხორცის დათრგუნვით, მისი მოუძლურებით და დამარცხებით მიიღწეოდა.         ქრისტიანული ცხოვრების შესახებ ცნობებს გვაწვდის სხვადასხვა ჰაგიოგრაფიული ნაწარმოები. ჰაგიოგრაფიული ლიტერატურა ორ სხვადასხვა სახესხვაობას ქმნის: ,,წამება’’ ანუ ,,მარტვილობა’’ და ,,ცხოვრება-მოქალაქეობა’’. საერთო მათ შორის ის უმთავრესია, რაც წმინდანობის ქრისტიანულ იდეალს მოასწავებს: ტკივილის, ცრემლის, ტანჯვის გზით მიემართებიან ისინი განღმრთობისკენ. განსხვავებას ის ქმნის, რომ ტანჯვა-ტკივილის ძირითადი შინაარსი სხვაა ,,წამებაში’’ და სხვაგვარია - ,,ცხოვრებაში’’. ტანჯვის პრინციპს ,,ცხოვრებათა”ტიპის თხზულებაში სხვა შინაარსიც ერწყმის.  ანტიკური საზოგადოების უზენაესი არც ჩამოდის ხორციელ,მოკვდავ, ჩვეულებრივ ბუნებრივ არსებობაში, ულამაზო სხეულში და მასთან გამარჯვებით დამთავრებული ბრძოლის გზით არც ამაღლდება აბსოლუტურ სულიერებამდე. ე.ი. შინაგანი ბრძოლა, დაპირისპირება სხეულისა და სულისა ქმნის „მარტვილობის“ მთავარი გმირის ღვაწლის არსს. „ცხოვრების“ პერსონაჟსაც მოუხდება ხორციელ ზრახვებთან ჭიდილი, მაგრამ არა ისე მძაფრი, სიკვდილ-სიცოცხლის ზღვარზე რომ იჩენს თავს მარტვილის არსებაში. </vt:lpstr>
      <vt:lpstr>PowerPoint Presentation</vt:lpstr>
      <vt:lpstr>PowerPoint Presentation</vt:lpstr>
      <vt:lpstr>ხორციელება,ვითარცა ქმნილება ღვთისა, თავისთავად სიკეთეა და ზოგიერთი სათნოება მის გარეშე ვერც აღსრულდება. ხორციელი არსებობის დათმობით აღძრული მძაფრი ტკივილი შუშანიკ-დედოფლის მოწამეობრილი გზით მთელ სიგრძეზე მჟღავნდება. ხოლო აბო თბილელს ეშინია სიკვდილის, უჭირს ხორციელ სატკივართა დათმენა და ამიტომ სთხოვს უფალს, რომ დაეხმაროს ხორციელ შიშის დაძლევაში.მოწამე სძლევს შინაგან გაორებას და იმარჯვებს ტანჯვაზე.  </vt:lpstr>
      <vt:lpstr> სხეულისა და სულის დაპირისპირება ზოგჯერ „ცხოვრების“ გმირის სახეშიც იჩენს თავს. აქ იგი, ჩვეულებრივ, მეორეხარისხოვანია, მაგრამ ზოგჯერ მწვავე ხასიათიც შეიძლება მიიღოს. ქართულ ჰაგიოგრაფიაში ასეთია, მაგალითად, „წმ.გრიგოლ ხანძთელის ცხოვრება.“            „გრიგოლ ხანძთელის ცხოვრების“ ავტორის აზრით, თავმდაბლობა მონაზვნების სინონიმია. </vt:lpstr>
      <vt:lpstr> მასლოუს თეორიის მიხედვით, იმისთვის, რომ ადამიანმა მიაღწიოს მოთხოვნილებათა ყველაზე მაღალ დონეს, აუცილებელია ფლობდეს სხვა მის ქვეშ მდგომ დონეებს.  I. ფიზიოლოგიური საჭიროებები პირდაპირ კავშირშია ადამიანების არსებობასთან და სიცოცხლისთვის მნიშვნელოვანია მათი დაკმაყოფილება. თუ ეს მოთხოვნილებები არ იქნება დაკმაყოფილებული, ორგანიზმი უბრალოდ ვერ განაგრძობს არსებობას. II. დაცულობის საჭიროება - თუკი პირველადი მოთხოვნილებები დაკმაყოფილებულია, მაშინ ჩნდება მეორადი საჭიროებების აუცილებლობა.  III. ფიზიოლოგიური მოთხოვნილებების დაკმაყოფილების შემდგომ და მას შემდეგ, რაც იქმნება ფიზიკური და სოციალური უსაფრთხოება, ადამიანს უჩნდება სურვილი უყვარდეთ, უყვარდეს, ეკუთვნოდეს ვინმეს ან პირიქით. IV. პატივისცემა, ანუ იყოს დაფასებული საზოგადოების მიერ. V. თვითრეალიზაცია -  ეს დონე გულისხმობს ადამიანის თვითრეალიზებას და ანგელოზებრივი ბუნების გამოვლინებას, რომელიც ვლინდება ადამიანის თვითრეალიზაციის მაღალ დონეზე.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პროექტი „წმ.შუშანიკი, წმ.აბო და წმ.გრიგოლი მასლოუს მოთხოვნილებათა პირამიდა“.</dc:title>
  <dc:creator>User</dc:creator>
  <cp:lastModifiedBy>User</cp:lastModifiedBy>
  <cp:revision>40</cp:revision>
  <dcterms:created xsi:type="dcterms:W3CDTF">2006-08-16T00:00:00Z</dcterms:created>
  <dcterms:modified xsi:type="dcterms:W3CDTF">2013-11-17T18:55:16Z</dcterms:modified>
</cp:coreProperties>
</file>