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4" r:id="rId6"/>
    <p:sldId id="265" r:id="rId7"/>
    <p:sldId id="270" r:id="rId8"/>
    <p:sldId id="268" r:id="rId9"/>
    <p:sldId id="271" r:id="rId10"/>
    <p:sldId id="272" r:id="rId11"/>
    <p:sldId id="269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FFFF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2895600"/>
            <a:ext cx="6477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9" descr="266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14600" cy="35372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657600"/>
            <a:ext cx="5562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9" descr="266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124200"/>
            <a:ext cx="990600" cy="150704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 descr="266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482422"/>
            <a:ext cx="1066800" cy="162297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266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235023"/>
            <a:ext cx="1066800" cy="162297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66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235023"/>
            <a:ext cx="1066800" cy="162297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266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235023"/>
            <a:ext cx="1066800" cy="162297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9" descr="266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838200"/>
            <a:ext cx="2305050" cy="35067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2686A-9313-4F51-ACB1-A313013CE8F3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7E76-AC29-495A-AED7-AA9942116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wmf"/><Relationship Id="rId7" Type="http://schemas.openxmlformats.org/officeDocument/2006/relationships/image" Target="../media/image1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2.gif"/><Relationship Id="rId7" Type="http://schemas.openxmlformats.org/officeDocument/2006/relationships/image" Target="../media/image25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gif"/><Relationship Id="rId5" Type="http://schemas.openxmlformats.org/officeDocument/2006/relationships/hyperlink" Target="http://innerbody.com/htm/body.html" TargetMode="External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19600"/>
            <a:ext cx="7772400" cy="1362075"/>
          </a:xfrm>
        </p:spPr>
        <p:txBody>
          <a:bodyPr/>
          <a:lstStyle/>
          <a:p>
            <a:pPr algn="ctr"/>
            <a:r>
              <a:rPr lang="ka-GE" dirty="0" smtClean="0"/>
              <a:t>ლეგალური და არალეგალური ნარკოტიკები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895600"/>
            <a:ext cx="5943600" cy="1500187"/>
          </a:xfrm>
        </p:spPr>
        <p:txBody>
          <a:bodyPr>
            <a:normAutofit/>
          </a:bodyPr>
          <a:lstStyle/>
          <a:p>
            <a:r>
              <a:rPr lang="ka-GE" sz="2800" smtClean="0"/>
              <a:t>ბიოლოგიის გაკვეთილი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2800" b="1" dirty="0" smtClean="0">
                <a:solidFill>
                  <a:srgbClr val="FFFF99"/>
                </a:solidFill>
              </a:rPr>
              <a:t> ნივთიერებები, რომლებიც იწვევენ ჰალუცინაციებს    (ჰალუცინოგენები)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>
                <a:solidFill>
                  <a:srgbClr val="FFFF99"/>
                </a:solidFill>
              </a:rPr>
              <a:t>აქტივობა 3. ნარკოტიკების მოქმედება ცენტრალურ ნერვულ სისტემაზე</a:t>
            </a: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5" name="Picture 12" descr="C:\Users\tamusia\Desktop\00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1752600"/>
            <a:ext cx="601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dirty="0" smtClean="0">
                <a:solidFill>
                  <a:schemeClr val="bg1"/>
                </a:solidFill>
              </a:rPr>
              <a:t>იწვევს უსიამოვნო ჰალუცინაციებს, პანიკური შიშისა და უსაფუძვლო ეჭვიანობის შეტევას, ბოდვით აზრებს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5720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dirty="0" smtClean="0">
                <a:solidFill>
                  <a:schemeClr val="bg1"/>
                </a:solidFill>
              </a:rPr>
              <a:t>შესაძლებელია, მცირე დოზამაც გამოიწვიოს ქრონიკული ფსიქოზური დაავადების პროვოცირება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http://www.computerclipart.com/computer_clipart_images/crazy_man_going_insane_wearing_a_straight_jacket_0515-1007-0603-5226_SM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267200"/>
            <a:ext cx="1204722" cy="1943100"/>
          </a:xfrm>
          <a:prstGeom prst="rect">
            <a:avLst/>
          </a:prstGeom>
          <a:noFill/>
        </p:spPr>
      </p:pic>
      <p:pic>
        <p:nvPicPr>
          <p:cNvPr id="23556" name="Picture 4" descr="http://static0.arttoday.com/thm/thm3/CL/gc1-6/cooper2/people/mindfry.th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4457" y="1828800"/>
            <a:ext cx="1567543" cy="13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2800" b="1" dirty="0" smtClean="0">
                <a:solidFill>
                  <a:srgbClr val="FFFF99"/>
                </a:solidFill>
              </a:rPr>
              <a:t> ნივთიერებები, რომლებიც იწვევენ ჰალუცინაციებს    (ჰალუცინოგენები)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>
                <a:solidFill>
                  <a:srgbClr val="FFFF99"/>
                </a:solidFill>
              </a:rPr>
              <a:t>აქტივობა 3. ნარკოტიკების მოქმედება ცენტრალურ ნერვულ სისტემაზე</a:t>
            </a: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5" name="Picture 12" descr="C:\Users\tamusia\Desktop\00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1219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solidFill>
                  <a:schemeClr val="bg1"/>
                </a:solidFill>
              </a:rPr>
              <a:t>სისტემატიური მოხმარების შედეგები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65138"/>
            <a:r>
              <a:rPr lang="ka-GE" sz="2800" dirty="0" smtClean="0">
                <a:solidFill>
                  <a:schemeClr val="bg1"/>
                </a:solidFill>
              </a:rPr>
              <a:t>გონებრივი შესაძლებლობების დაქვეითება</a:t>
            </a:r>
          </a:p>
          <a:p>
            <a:pPr indent="465138"/>
            <a:endParaRPr lang="ka-GE" sz="2800" dirty="0" smtClean="0">
              <a:solidFill>
                <a:schemeClr val="bg1"/>
              </a:solidFill>
            </a:endParaRPr>
          </a:p>
          <a:p>
            <a:pPr indent="465138"/>
            <a:r>
              <a:rPr lang="ka-GE" sz="2800" dirty="0" smtClean="0">
                <a:solidFill>
                  <a:schemeClr val="bg1"/>
                </a:solidFill>
              </a:rPr>
              <a:t>შფოთვა</a:t>
            </a:r>
          </a:p>
          <a:p>
            <a:pPr indent="465138"/>
            <a:endParaRPr lang="ka-GE" sz="2800" dirty="0" smtClean="0">
              <a:solidFill>
                <a:schemeClr val="bg1"/>
              </a:solidFill>
            </a:endParaRPr>
          </a:p>
          <a:p>
            <a:pPr indent="465138"/>
            <a:r>
              <a:rPr lang="ka-GE" sz="2800" dirty="0" smtClean="0">
                <a:solidFill>
                  <a:schemeClr val="bg1"/>
                </a:solidFill>
              </a:rPr>
              <a:t>აგრესიულობა</a:t>
            </a:r>
          </a:p>
          <a:p>
            <a:pPr indent="465138"/>
            <a:endParaRPr lang="ka-GE" sz="2800" dirty="0" smtClean="0">
              <a:solidFill>
                <a:schemeClr val="bg1"/>
              </a:solidFill>
            </a:endParaRPr>
          </a:p>
          <a:p>
            <a:pPr indent="465138"/>
            <a:r>
              <a:rPr lang="ka-GE" sz="2800" dirty="0" smtClean="0">
                <a:solidFill>
                  <a:schemeClr val="bg1"/>
                </a:solidFill>
              </a:rPr>
              <a:t>ჰორმონული დარღვევები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1" name="Picture 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581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4200"/>
            <a:ext cx="581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62400"/>
            <a:ext cx="581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581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static0.arttoday.com/thm/thm3/CL/gc2/people/peopl226.th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124200"/>
            <a:ext cx="1371600" cy="2090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953000"/>
            <a:ext cx="5181600" cy="12954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აქტივობა 4. სავარჯიშო “სკამი”</a:t>
            </a:r>
            <a:endParaRPr lang="en-US" dirty="0"/>
          </a:p>
        </p:txBody>
      </p:sp>
      <p:pic>
        <p:nvPicPr>
          <p:cNvPr id="1026" name="Picture 2" descr="http://www.clipart-fr.com/en/data/clipart/house/furniture_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აქტივობა 1. ნარკოტიკის განმარტება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ka-GE" dirty="0" smtClean="0"/>
              <a:t>დავალება ჯგუფებს: მოიფიქრეთ და დაწერეთ, რა არის, თქვენი აზრით, ნარკოტიკი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თოთოეული ჯგუფის წარმომადგენლებს ვთხოვთ, გააცნონ კლასს ნარკოტიკის განსაზღვრება</a:t>
            </a:r>
          </a:p>
        </p:txBody>
      </p:sp>
      <p:pic>
        <p:nvPicPr>
          <p:cNvPr id="4" name="Picture 128" descr="C:\Users\tamusia\Desktop\animated pictures\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05467"/>
            <a:ext cx="762000" cy="1185333"/>
          </a:xfrm>
          <a:prstGeom prst="rect">
            <a:avLst/>
          </a:prstGeom>
          <a:noFill/>
        </p:spPr>
      </p:pic>
      <p:pic>
        <p:nvPicPr>
          <p:cNvPr id="5" name="Picture 46" descr="C:\Users\tamusia\Desktop\animated pictures\0003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81400"/>
            <a:ext cx="762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1. ნარკოტიკის განმარტება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2819400"/>
          </a:xfrm>
        </p:spPr>
        <p:txBody>
          <a:bodyPr>
            <a:normAutofit fontScale="70000" lnSpcReduction="20000"/>
          </a:bodyPr>
          <a:lstStyle/>
          <a:p>
            <a:pPr indent="1588" algn="ctr">
              <a:buNone/>
            </a:pPr>
            <a:r>
              <a:rPr lang="ka-GE" sz="4400" b="1" dirty="0" smtClean="0"/>
              <a:t>ნარკოტიკი</a:t>
            </a:r>
            <a:r>
              <a:rPr lang="ka-GE" sz="4400" dirty="0" smtClean="0"/>
              <a:t> არის ნივთიერება, რომელიც მოქმედებს ცენტრალურ ნერვულ სისტემაზე: ცვლის ადამიანის გუნებ-განწყობას, გრძნობებს და აღქმას.</a:t>
            </a:r>
          </a:p>
          <a:p>
            <a:pPr indent="1588" algn="ctr">
              <a:buNone/>
            </a:pPr>
            <a:r>
              <a:rPr lang="ka-GE" sz="4400" b="1" i="1" dirty="0" smtClean="0">
                <a:solidFill>
                  <a:schemeClr val="bg1"/>
                </a:solidFill>
              </a:rPr>
              <a:t>ნარკოტიკი იწვევს მიჩვევას და დამოკიდებულების ჩამოყალიბებას </a:t>
            </a:r>
          </a:p>
          <a:p>
            <a:pPr algn="ctr">
              <a:buNone/>
            </a:pPr>
            <a:r>
              <a:rPr lang="ka-GE" dirty="0" smtClean="0"/>
              <a:t> </a:t>
            </a:r>
          </a:p>
        </p:txBody>
      </p:sp>
      <p:pic>
        <p:nvPicPr>
          <p:cNvPr id="10242" name="Picture 2" descr="http://2.bp.blogspot.com/_uUglcJxwfLQ/TEoon2ZyAMI/AAAAAAAAAL0/bd7d0LrTQ6Q/s400/emoticon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010319"/>
            <a:ext cx="3810000" cy="2847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ლეგალური და არალეგალური ფსიქოაქტიური ნივთიერებები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7467600" cy="4724400"/>
          </a:xfrm>
        </p:spPr>
        <p:txBody>
          <a:bodyPr>
            <a:normAutofit lnSpcReduction="10000"/>
          </a:bodyPr>
          <a:lstStyle/>
          <a:p>
            <a:pPr marL="509588" indent="0">
              <a:buNone/>
            </a:pPr>
            <a:r>
              <a:rPr lang="ka-GE" dirty="0" smtClean="0"/>
              <a:t>დაასახელეთ, რა ნივთიერებები შეესაბამება ნარკოტიკის განსაზღვრებას</a:t>
            </a:r>
          </a:p>
          <a:p>
            <a:pPr marL="509588" indent="0">
              <a:buNone/>
            </a:pPr>
            <a:endParaRPr lang="ka-GE" dirty="0" smtClean="0"/>
          </a:p>
          <a:p>
            <a:pPr marL="509588" indent="0">
              <a:buNone/>
            </a:pPr>
            <a:endParaRPr lang="ka-GE" dirty="0" smtClean="0"/>
          </a:p>
          <a:p>
            <a:pPr marL="509588" indent="0">
              <a:buNone/>
            </a:pPr>
            <a:r>
              <a:rPr lang="ka-GE" dirty="0" smtClean="0"/>
              <a:t>გთხოვთ, დააკვირდეთ დაფაზე 2 სვეტად ჩამოწერილ ნივთიერებებს და მითხრათ, რა განსხვავებაა ამ ორ ჯგუფს შორის</a:t>
            </a:r>
          </a:p>
        </p:txBody>
      </p:sp>
      <p:pic>
        <p:nvPicPr>
          <p:cNvPr id="7" name="Picture 4" descr="dv1357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7604" y="2286000"/>
            <a:ext cx="2066396" cy="2286000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162800" y="2286000"/>
            <a:ext cx="914400" cy="228600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8477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19600"/>
            <a:ext cx="8477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ლეგალური და არალეგალური ფსიქოაქტიური ნივთიერებები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172200" cy="5029200"/>
          </a:xfrm>
        </p:spPr>
        <p:txBody>
          <a:bodyPr>
            <a:normAutofit/>
          </a:bodyPr>
          <a:lstStyle/>
          <a:p>
            <a:pPr marL="465138" indent="0">
              <a:buNone/>
            </a:pPr>
            <a:r>
              <a:rPr lang="ka-GE" b="1" dirty="0" smtClean="0">
                <a:solidFill>
                  <a:schemeClr val="bg1"/>
                </a:solidFill>
              </a:rPr>
              <a:t>არალეგალური ნარკოტიკის </a:t>
            </a:r>
            <a:r>
              <a:rPr lang="ka-GE" dirty="0" smtClean="0">
                <a:solidFill>
                  <a:schemeClr val="bg1"/>
                </a:solidFill>
              </a:rPr>
              <a:t>მოხმარება, შენახვა და გავრცელება კანონით ისჯება. </a:t>
            </a:r>
          </a:p>
          <a:p>
            <a:pPr marL="465138" indent="0">
              <a:buNone/>
            </a:pPr>
            <a:endParaRPr lang="ka-GE" dirty="0" smtClean="0">
              <a:solidFill>
                <a:schemeClr val="bg1"/>
              </a:solidFill>
            </a:endParaRPr>
          </a:p>
          <a:p>
            <a:pPr marL="465138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65138" indent="0">
              <a:buNone/>
            </a:pPr>
            <a:r>
              <a:rPr lang="ka-GE" b="1" dirty="0" smtClean="0">
                <a:solidFill>
                  <a:schemeClr val="bg1"/>
                </a:solidFill>
              </a:rPr>
              <a:t>“ლეგალური ნარკოტიკები”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70" name="Picture 2" descr="http://leongch.files.wordpress.com/2007/11/police-clipart.gif%253Fw%253D4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524000"/>
            <a:ext cx="1447800" cy="1905000"/>
          </a:xfrm>
          <a:prstGeom prst="rect">
            <a:avLst/>
          </a:prstGeom>
          <a:noFill/>
        </p:spPr>
      </p:pic>
      <p:pic>
        <p:nvPicPr>
          <p:cNvPr id="9" name="Picture 42" descr="C:\Documents and Settings\steveg\Application Data\Microsoft\Media Catalog\Downloaded Clips\cl0\FD0044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5410200"/>
            <a:ext cx="914400" cy="1027970"/>
          </a:xfrm>
          <a:prstGeom prst="rect">
            <a:avLst/>
          </a:prstGeom>
          <a:noFill/>
        </p:spPr>
      </p:pic>
      <p:pic>
        <p:nvPicPr>
          <p:cNvPr id="7171" name="Picture 3" descr="C:\Users\tamusia\Desktop\Healthy life style training in schools\booklet for school student\PICTURES BOOKLET\alcohol\972361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5257800"/>
            <a:ext cx="1258887" cy="1258887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352800" y="5257800"/>
            <a:ext cx="457200" cy="152400"/>
          </a:xfrm>
          <a:prstGeom prst="rect">
            <a:avLst/>
          </a:prstGeom>
          <a:solidFill>
            <a:srgbClr val="6D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6" descr="C:\Users\tamusia\Desktop\animated pictures\0003 ;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409700"/>
            <a:ext cx="723900" cy="723900"/>
          </a:xfrm>
          <a:prstGeom prst="rect">
            <a:avLst/>
          </a:prstGeom>
          <a:noFill/>
        </p:spPr>
      </p:pic>
      <p:pic>
        <p:nvPicPr>
          <p:cNvPr id="17" name="Picture 36" descr="C:\Users\tamusia\Desktop\animated pictures\0003 ;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606092">
            <a:off x="788031" y="4979031"/>
            <a:ext cx="723900" cy="723900"/>
          </a:xfrm>
          <a:prstGeom prst="rect">
            <a:avLst/>
          </a:prstGeom>
          <a:noFill/>
        </p:spPr>
      </p:pic>
      <p:pic>
        <p:nvPicPr>
          <p:cNvPr id="7173" name="Picture 5" descr="Smoke Cigarett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352888" y="-26052463"/>
            <a:ext cx="2857500" cy="1990725"/>
          </a:xfrm>
          <a:prstGeom prst="rect">
            <a:avLst/>
          </a:prstGeom>
          <a:noFill/>
        </p:spPr>
      </p:pic>
      <p:pic>
        <p:nvPicPr>
          <p:cNvPr id="7179" name="Picture 11" descr="Smoke Cigarett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352888" y="-26052463"/>
            <a:ext cx="2857500" cy="1990725"/>
          </a:xfrm>
          <a:prstGeom prst="rect">
            <a:avLst/>
          </a:prstGeom>
          <a:noFill/>
        </p:spPr>
      </p:pic>
      <p:pic>
        <p:nvPicPr>
          <p:cNvPr id="7181" name="Picture 13" descr="http://t2.gstatic.com/images?q=tbn:ANd9GcS3C3pp4Qlbx-bTk4-8gVFn0aBkH5SCf6u_qw-yNTI2QJt2SBsEpQ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5638800"/>
            <a:ext cx="1664039" cy="657226"/>
          </a:xfrm>
          <a:prstGeom prst="rect">
            <a:avLst/>
          </a:prstGeom>
          <a:noFill/>
        </p:spPr>
      </p:pic>
      <p:pic>
        <p:nvPicPr>
          <p:cNvPr id="1027" name="Picture 3" descr="C:\Users\tamusia\Desktop\Healthy life style training in schools\booklet for school student\PICTURES BOOKLET\drugs\medicine_drugs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4724400"/>
            <a:ext cx="1333500" cy="1820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100" b="1" dirty="0" smtClean="0">
                <a:solidFill>
                  <a:srgbClr val="FFFF99"/>
                </a:solidFill>
              </a:rPr>
              <a:t>ნივთიერებები, რომლებიც ცნს-ის აქტივობას თრგუნავენ  (ცნს დეპრესანტები)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>
                <a:solidFill>
                  <a:srgbClr val="FFFF99"/>
                </a:solidFill>
              </a:rPr>
              <a:t>აქტივობა 3. ნარკოტიკების მოქმედება ცენტრალურ ნერვულ სისტემაზე</a:t>
            </a: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10" name="Picture 2" descr="http://www.medicalassistedtreatment.org/media/brain_scratching_head_lg_bl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0"/>
            <a:ext cx="1447800" cy="144780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676400" y="3276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200" b="1" dirty="0" smtClean="0">
                <a:solidFill>
                  <a:schemeClr val="bg1"/>
                </a:solidFill>
              </a:rPr>
              <a:t>ზედოზირება იწვევს ცნობიერების დაკარგვას, კომას  და სიკვდილს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5" name="Picture 10" descr="C:\Users\tamusia\Desktop\animated pictures\0001 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724400"/>
            <a:ext cx="1409700" cy="1409700"/>
          </a:xfrm>
          <a:prstGeom prst="rect">
            <a:avLst/>
          </a:prstGeom>
          <a:noFill/>
        </p:spPr>
      </p:pic>
      <p:pic>
        <p:nvPicPr>
          <p:cNvPr id="17" name="Picture 12" descr="C:\Users\tamusia\Desktop\animated pictures\000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752600"/>
            <a:ext cx="1461055" cy="1034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100" b="1" dirty="0" smtClean="0">
                <a:solidFill>
                  <a:srgbClr val="FFFF99"/>
                </a:solidFill>
              </a:rPr>
              <a:t>ნივთიერებები, რომლებიც ცნს-ის აქტივობას თრგუნავენ  (ცნს დეპრესანტები)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>
                <a:solidFill>
                  <a:srgbClr val="FFFF99"/>
                </a:solidFill>
              </a:rPr>
              <a:t>აქტივობა 3. ნარკოტიკების მოქმედება ცენტრალურ ნერვულ სისტემაზე</a:t>
            </a: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10" name="Picture 2" descr="http://www.medicalassistedtreatment.org/media/brain_scratching_head_lg_bl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0"/>
            <a:ext cx="1447800" cy="14478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52600" y="2819400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მეხსიერებისა და აზროვნების დაქვეითება  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გულ-სისხლძარღვთა და საჭმლის მომნელებელი სისტემების დაზიანება 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ღვიძლის ციროზი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ორგანიზმის გამოფიტვა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სქესობრივი პოტენციის დაქვეითება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ნაყოფის დაზიანება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1143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400" b="1" dirty="0" smtClean="0">
                <a:solidFill>
                  <a:schemeClr val="bg1"/>
                </a:solidFill>
              </a:rPr>
              <a:t>სისტემატიური მოხმარების შედეგები</a:t>
            </a:r>
            <a:endParaRPr lang="en-US" sz="2400" dirty="0"/>
          </a:p>
        </p:txBody>
      </p:sp>
      <p:pic>
        <p:nvPicPr>
          <p:cNvPr id="12" name="Picture 1" descr="http://humanbody.phillipmartin.info/science_nervous_system_ch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930400"/>
            <a:ext cx="1771650" cy="1574800"/>
          </a:xfrm>
          <a:prstGeom prst="rect">
            <a:avLst/>
          </a:prstGeom>
          <a:noFill/>
        </p:spPr>
      </p:pic>
      <p:pic>
        <p:nvPicPr>
          <p:cNvPr id="16" name="Picture 5" descr="http://humanbody.phillipmartin.info/science_digestive_system_char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7100" y="4800600"/>
            <a:ext cx="1866900" cy="1659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2192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2800" b="1" dirty="0" smtClean="0">
                <a:solidFill>
                  <a:srgbClr val="FFFF99"/>
                </a:solidFill>
              </a:rPr>
              <a:t> ნივთიერებები, რომლებიც ცნს-ზე გამააქტივებლად მოქმედებენ   (ცნს სტიმულანტები)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>
                <a:solidFill>
                  <a:srgbClr val="FFFF99"/>
                </a:solidFill>
              </a:rPr>
              <a:t>აქტივობა 3. ნარკოტიკების მოქმედება ცენტრალურ ნერვულ სისტემაზე</a:t>
            </a: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5" name="Picture 10" descr="C:\Users\tamusia\Desktop\00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6700" y="0"/>
            <a:ext cx="1257300" cy="1257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67000" y="26670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 smtClean="0">
                <a:solidFill>
                  <a:schemeClr val="bg1"/>
                </a:solidFill>
              </a:rPr>
              <a:t>ზედოზირება იწვევს გულის კუნთის ინფარქტს, ინსულტს, გულყრას, გონების დაკარგვას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examiner.com/images/blog/EXID43011/images/j0438743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2184400" cy="1638300"/>
          </a:xfrm>
          <a:prstGeom prst="rect">
            <a:avLst/>
          </a:prstGeom>
          <a:noFill/>
        </p:spPr>
      </p:pic>
      <p:pic>
        <p:nvPicPr>
          <p:cNvPr id="2052" name="Picture 4" descr="http://www.tonjasgatherings.com/wp-content/uploads/2010/09/brainstem-stroke-information-200X2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962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620000" y="1981200"/>
            <a:ext cx="990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0668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2800" b="1" dirty="0" smtClean="0">
                <a:solidFill>
                  <a:srgbClr val="FFFF99"/>
                </a:solidFill>
              </a:rPr>
              <a:t> ნივთიერებები, რომლებიც ცნს-ზე გამააქტივებლად მოქმედებენ   (ცნს სტიმულანტები)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3200" dirty="0" smtClean="0"/>
              <a:t/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>
                <a:solidFill>
                  <a:srgbClr val="FFFF99"/>
                </a:solidFill>
              </a:rPr>
              <a:t>აქტივობა 3. ნარკოტიკების მოქმედება ცენტრალურ ნერვულ სისტემაზე</a:t>
            </a:r>
            <a:endParaRPr lang="en-US" sz="2000" dirty="0">
              <a:solidFill>
                <a:srgbClr val="FFFF99"/>
              </a:solidFill>
            </a:endParaRPr>
          </a:p>
        </p:txBody>
      </p:sp>
      <p:pic>
        <p:nvPicPr>
          <p:cNvPr id="5" name="Picture 10" descr="C:\Users\tamusia\Desktop\00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57300" cy="1257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20574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თავის ტვინში სისხლის მიმოქცევის მოშლა</a:t>
            </a:r>
          </a:p>
          <a:p>
            <a:pPr marL="465138" indent="-465138">
              <a:buFont typeface="Arial" pitchFamily="34" charset="0"/>
              <a:buChar char="•"/>
            </a:pPr>
            <a:endParaRPr lang="ka-GE" sz="2400" b="1" dirty="0" smtClean="0">
              <a:solidFill>
                <a:schemeClr val="bg1"/>
              </a:solidFill>
            </a:endParaRPr>
          </a:p>
          <a:p>
            <a:pPr marL="465138" indent="-465138">
              <a:buFont typeface="Arial" pitchFamily="34" charset="0"/>
              <a:buChar char="•"/>
            </a:pPr>
            <a:endParaRPr lang="ka-GE" sz="2400" b="1" dirty="0" smtClean="0">
              <a:solidFill>
                <a:schemeClr val="bg1"/>
              </a:solidFill>
            </a:endParaRPr>
          </a:p>
          <a:p>
            <a:pPr marL="465138" indent="-46513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გულ-სისხლძარღვთა დაავადებები</a:t>
            </a:r>
          </a:p>
          <a:p>
            <a:pPr marL="465138" indent="-465138">
              <a:buFont typeface="Arial" pitchFamily="34" charset="0"/>
              <a:buChar char="•"/>
            </a:pPr>
            <a:endParaRPr lang="ka-GE" sz="2400" b="1" dirty="0" smtClean="0">
              <a:solidFill>
                <a:schemeClr val="bg1"/>
              </a:solidFill>
            </a:endParaRPr>
          </a:p>
          <a:p>
            <a:pPr marL="465138" indent="-465138">
              <a:buFont typeface="Arial" pitchFamily="34" charset="0"/>
              <a:buChar char="•"/>
            </a:pPr>
            <a:endParaRPr lang="ka-GE" sz="2400" b="1" dirty="0" smtClean="0">
              <a:solidFill>
                <a:schemeClr val="bg1"/>
              </a:solidFill>
            </a:endParaRPr>
          </a:p>
          <a:p>
            <a:pPr marL="465138" indent="-46513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დეპრესია, ბოდვითი აზრები</a:t>
            </a:r>
          </a:p>
          <a:p>
            <a:pPr marL="465138" indent="-465138">
              <a:buFont typeface="Arial" pitchFamily="34" charset="0"/>
              <a:buChar char="•"/>
            </a:pPr>
            <a:endParaRPr lang="ka-GE" sz="2400" b="1" dirty="0" smtClean="0">
              <a:solidFill>
                <a:schemeClr val="bg1"/>
              </a:solidFill>
            </a:endParaRPr>
          </a:p>
          <a:p>
            <a:pPr marL="465138" indent="-465138">
              <a:buFont typeface="Arial" pitchFamily="34" charset="0"/>
              <a:buChar char="•"/>
            </a:pPr>
            <a:endParaRPr lang="ka-GE" sz="2400" b="1" dirty="0" smtClean="0">
              <a:solidFill>
                <a:schemeClr val="bg1"/>
              </a:solidFill>
            </a:endParaRPr>
          </a:p>
          <a:p>
            <a:pPr marL="465138" indent="-465138">
              <a:buFont typeface="Arial" pitchFamily="34" charset="0"/>
              <a:buChar char="•"/>
            </a:pPr>
            <a:r>
              <a:rPr lang="ka-GE" sz="2400" b="1" dirty="0" smtClean="0">
                <a:solidFill>
                  <a:schemeClr val="bg1"/>
                </a:solidFill>
              </a:rPr>
              <a:t>ორგანიზმის გამოფიტვა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914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400" b="1" dirty="0" smtClean="0">
                <a:solidFill>
                  <a:schemeClr val="bg1"/>
                </a:solidFill>
              </a:rPr>
              <a:t>სისტემატიური მოხმარების შედეგები</a:t>
            </a:r>
            <a:endParaRPr lang="en-US" sz="2400" dirty="0"/>
          </a:p>
        </p:txBody>
      </p:sp>
      <p:pic>
        <p:nvPicPr>
          <p:cNvPr id="10" name="Picture 138" descr="C:\Users\tamusia\Desktop\animated pictures\x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057400"/>
            <a:ext cx="934916" cy="838200"/>
          </a:xfrm>
          <a:prstGeom prst="rect">
            <a:avLst/>
          </a:prstGeom>
          <a:noFill/>
        </p:spPr>
      </p:pic>
      <p:pic>
        <p:nvPicPr>
          <p:cNvPr id="11" name="Picture 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4038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pulse3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477000" y="2819400"/>
            <a:ext cx="990600" cy="990600"/>
          </a:xfrm>
          <a:prstGeom prst="rect">
            <a:avLst/>
          </a:prstGeom>
          <a:noFill/>
          <a:ln/>
        </p:spPr>
      </p:pic>
      <p:pic>
        <p:nvPicPr>
          <p:cNvPr id="24578" name="Picture 2" descr="Cartoon Sick Face Clip Ar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8352888" y="-26052463"/>
            <a:ext cx="2857500" cy="1743075"/>
          </a:xfrm>
          <a:prstGeom prst="rect">
            <a:avLst/>
          </a:prstGeom>
          <a:noFill/>
        </p:spPr>
      </p:pic>
      <p:pic>
        <p:nvPicPr>
          <p:cNvPr id="24580" name="Picture 4" descr="http://t1.gstatic.com/images?q=tbn:ANd9GcSpTPL1NCayKHxbe7kJzbRcjiInuB9dm7qgGGIIV4RMtTBHJ3Z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1" y="5181600"/>
            <a:ext cx="91440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263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ლეგალური და არალეგალური ნარკოტიკები</vt:lpstr>
      <vt:lpstr>აქტივობა 1. ნარკოტიკის განმარტება</vt:lpstr>
      <vt:lpstr>აქტივობა 1. ნარკოტიკის განმარტება</vt:lpstr>
      <vt:lpstr>აქტივობა 2. ლეგალური და არალეგალური ფსიქოაქტიური ნივთიერებები</vt:lpstr>
      <vt:lpstr>აქტივობა 2. ლეგალური და არალეგალური ფსიქოაქტიური ნივთიერებები</vt:lpstr>
      <vt:lpstr>  ნივთიერებები, რომლებიც ცნს-ის აქტივობას თრგუნავენ  (ცნს დეპრესანტები)  </vt:lpstr>
      <vt:lpstr>  ნივთიერებები, რომლებიც ცნს-ის აქტივობას თრგუნავენ  (ცნს დეპრესანტები)  </vt:lpstr>
      <vt:lpstr>   ნივთიერებები, რომლებიც ცნს-ზე გამააქტივებლად მოქმედებენ   (ცნს სტიმულანტები)   </vt:lpstr>
      <vt:lpstr>   ნივთიერებები, რომლებიც ცნს-ზე გამააქტივებლად მოქმედებენ   (ცნს სტიმულანტები)   </vt:lpstr>
      <vt:lpstr>   ნივთიერებები, რომლებიც იწვევენ ჰალუცინაციებს    (ჰალუცინოგენები)   </vt:lpstr>
      <vt:lpstr>   ნივთიერებები, რომლებიც იწვევენ ჰალუცინაციებს    (ჰალუცინოგენები)   </vt:lpstr>
      <vt:lpstr>აქტივობა 4. სავარჯიშო “სკამი”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tamusia</dc:creator>
  <cp:lastModifiedBy>HP</cp:lastModifiedBy>
  <cp:revision>42</cp:revision>
  <dcterms:created xsi:type="dcterms:W3CDTF">2011-04-25T15:07:06Z</dcterms:created>
  <dcterms:modified xsi:type="dcterms:W3CDTF">2011-12-29T07:42:02Z</dcterms:modified>
</cp:coreProperties>
</file>